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06" r:id="rId2"/>
    <p:sldId id="307" r:id="rId3"/>
    <p:sldId id="282" r:id="rId4"/>
    <p:sldId id="256" r:id="rId5"/>
    <p:sldId id="257" r:id="rId6"/>
    <p:sldId id="258" r:id="rId7"/>
    <p:sldId id="286" r:id="rId8"/>
    <p:sldId id="259" r:id="rId9"/>
    <p:sldId id="275" r:id="rId10"/>
    <p:sldId id="281" r:id="rId11"/>
    <p:sldId id="283" r:id="rId12"/>
    <p:sldId id="284" r:id="rId13"/>
    <p:sldId id="285" r:id="rId14"/>
    <p:sldId id="287" r:id="rId15"/>
    <p:sldId id="289" r:id="rId16"/>
    <p:sldId id="295" r:id="rId17"/>
    <p:sldId id="296" r:id="rId18"/>
    <p:sldId id="297" r:id="rId19"/>
    <p:sldId id="261" r:id="rId20"/>
    <p:sldId id="262" r:id="rId21"/>
    <p:sldId id="298" r:id="rId22"/>
    <p:sldId id="270" r:id="rId23"/>
    <p:sldId id="271" r:id="rId24"/>
    <p:sldId id="272" r:id="rId25"/>
    <p:sldId id="273" r:id="rId26"/>
    <p:sldId id="274" r:id="rId27"/>
    <p:sldId id="276" r:id="rId28"/>
    <p:sldId id="277" r:id="rId29"/>
    <p:sldId id="278" r:id="rId30"/>
    <p:sldId id="279" r:id="rId31"/>
    <p:sldId id="263" r:id="rId32"/>
    <p:sldId id="264" r:id="rId33"/>
    <p:sldId id="265" r:id="rId34"/>
    <p:sldId id="266" r:id="rId35"/>
    <p:sldId id="267" r:id="rId36"/>
    <p:sldId id="268" r:id="rId37"/>
    <p:sldId id="288" r:id="rId38"/>
    <p:sldId id="291" r:id="rId39"/>
    <p:sldId id="292" r:id="rId40"/>
    <p:sldId id="293" r:id="rId41"/>
    <p:sldId id="294" r:id="rId42"/>
    <p:sldId id="299" r:id="rId43"/>
    <p:sldId id="300" r:id="rId44"/>
    <p:sldId id="301" r:id="rId45"/>
    <p:sldId id="302" r:id="rId46"/>
    <p:sldId id="303" r:id="rId47"/>
    <p:sldId id="304" r:id="rId48"/>
    <p:sldId id="305" r:id="rId49"/>
    <p:sldId id="308" r:id="rId50"/>
    <p:sldId id="309" r:id="rId51"/>
    <p:sldId id="312" r:id="rId52"/>
    <p:sldId id="310" r:id="rId53"/>
    <p:sldId id="311" r:id="rId54"/>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FFFF99"/>
    <a:srgbClr val="70305A"/>
    <a:srgbClr val="CCFF66"/>
    <a:srgbClr val="0066FF"/>
    <a:srgbClr val="0000FF"/>
    <a:srgbClr val="FFFFCC"/>
    <a:srgbClr val="CCFFCC"/>
    <a:srgbClr val="003366"/>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2" d="100"/>
          <a:sy n="82" d="100"/>
        </p:scale>
        <p:origin x="893"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9F47A9-9001-4FCE-B3A9-FFA6B907DEC7}" type="datetimeFigureOut">
              <a:rPr lang="nl-NL" smtClean="0"/>
              <a:t>25-7-2019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6450CA-8F18-4875-8FDC-C66B91CE8DEB}" type="slidenum">
              <a:rPr lang="nl-NL" smtClean="0"/>
              <a:t>‹nr.›</a:t>
            </a:fld>
            <a:endParaRPr lang="nl-NL"/>
          </a:p>
        </p:txBody>
      </p:sp>
    </p:spTree>
    <p:extLst>
      <p:ext uri="{BB962C8B-B14F-4D97-AF65-F5344CB8AC3E}">
        <p14:creationId xmlns:p14="http://schemas.microsoft.com/office/powerpoint/2010/main" val="231314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36450CA-8F18-4875-8FDC-C66B91CE8DEB}" type="slidenum">
              <a:rPr lang="nl-NL" smtClean="0"/>
              <a:t>35</a:t>
            </a:fld>
            <a:endParaRPr lang="nl-NL"/>
          </a:p>
        </p:txBody>
      </p:sp>
    </p:spTree>
    <p:extLst>
      <p:ext uri="{BB962C8B-B14F-4D97-AF65-F5344CB8AC3E}">
        <p14:creationId xmlns:p14="http://schemas.microsoft.com/office/powerpoint/2010/main" val="179323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DA3CCA2-31F1-4942-B73B-7C05E46DB399}" type="datetimeFigureOut">
              <a:rPr lang="nl-NL" smtClean="0"/>
              <a:t>25-7-2019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2996154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DA3CCA2-31F1-4942-B73B-7C05E46DB399}" type="datetimeFigureOut">
              <a:rPr lang="nl-NL" smtClean="0"/>
              <a:t>25-7-2019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3046129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DA3CCA2-31F1-4942-B73B-7C05E46DB399}" type="datetimeFigureOut">
              <a:rPr lang="nl-NL" smtClean="0"/>
              <a:t>25-7-2019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123255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DA3CCA2-31F1-4942-B73B-7C05E46DB399}" type="datetimeFigureOut">
              <a:rPr lang="nl-NL" smtClean="0"/>
              <a:t>25-7-2019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2698578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DA3CCA2-31F1-4942-B73B-7C05E46DB399}" type="datetimeFigureOut">
              <a:rPr lang="nl-NL" smtClean="0"/>
              <a:t>25-7-2019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3406589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DA3CCA2-31F1-4942-B73B-7C05E46DB399}" type="datetimeFigureOut">
              <a:rPr lang="nl-NL" smtClean="0"/>
              <a:t>25-7-2019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84094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DA3CCA2-31F1-4942-B73B-7C05E46DB399}" type="datetimeFigureOut">
              <a:rPr lang="nl-NL" smtClean="0"/>
              <a:t>25-7-2019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416102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DA3CCA2-31F1-4942-B73B-7C05E46DB399}" type="datetimeFigureOut">
              <a:rPr lang="nl-NL" smtClean="0"/>
              <a:t>25-7-2019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307812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DA3CCA2-31F1-4942-B73B-7C05E46DB399}" type="datetimeFigureOut">
              <a:rPr lang="nl-NL" smtClean="0"/>
              <a:t>25-7-2019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277917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A3CCA2-31F1-4942-B73B-7C05E46DB399}" type="datetimeFigureOut">
              <a:rPr lang="nl-NL" smtClean="0"/>
              <a:t>25-7-2019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42450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DA3CCA2-31F1-4942-B73B-7C05E46DB399}" type="datetimeFigureOut">
              <a:rPr lang="nl-NL" smtClean="0"/>
              <a:t>25-7-2019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D19FC2D-52DA-4ECE-AC32-841C66B87E87}" type="slidenum">
              <a:rPr lang="nl-NL" smtClean="0"/>
              <a:t>‹nr.›</a:t>
            </a:fld>
            <a:endParaRPr lang="nl-NL"/>
          </a:p>
        </p:txBody>
      </p:sp>
    </p:spTree>
    <p:extLst>
      <p:ext uri="{BB962C8B-B14F-4D97-AF65-F5344CB8AC3E}">
        <p14:creationId xmlns:p14="http://schemas.microsoft.com/office/powerpoint/2010/main" val="1628110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3CCA2-31F1-4942-B73B-7C05E46DB399}" type="datetimeFigureOut">
              <a:rPr lang="nl-NL" smtClean="0"/>
              <a:t>25-7-2019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9FC2D-52DA-4ECE-AC32-841C66B87E87}" type="slidenum">
              <a:rPr lang="nl-NL" smtClean="0"/>
              <a:t>‹nr.›</a:t>
            </a:fld>
            <a:endParaRPr lang="nl-NL"/>
          </a:p>
        </p:txBody>
      </p:sp>
    </p:spTree>
    <p:extLst>
      <p:ext uri="{BB962C8B-B14F-4D97-AF65-F5344CB8AC3E}">
        <p14:creationId xmlns:p14="http://schemas.microsoft.com/office/powerpoint/2010/main" val="593714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t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slide" Target="slide3.xml"/><Relationship Id="rId7" Type="http://schemas.openxmlformats.org/officeDocument/2006/relationships/image" Target="../media/image112.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tif"/><Relationship Id="rId4" Type="http://schemas.openxmlformats.org/officeDocument/2006/relationships/image" Target="../media/image58.tiff"/></Relationships>
</file>

<file path=ppt/slides/_rels/slide11.xml.rels><?xml version="1.0" encoding="UTF-8" standalone="yes"?>
<Relationships xmlns="http://schemas.openxmlformats.org/package/2006/relationships"><Relationship Id="rId8" Type="http://schemas.openxmlformats.org/officeDocument/2006/relationships/image" Target="../media/image116.tiff"/><Relationship Id="rId13" Type="http://schemas.openxmlformats.org/officeDocument/2006/relationships/image" Target="../media/image121.tiff"/><Relationship Id="rId3" Type="http://schemas.openxmlformats.org/officeDocument/2006/relationships/slide" Target="slide3.xml"/><Relationship Id="rId7" Type="http://schemas.openxmlformats.org/officeDocument/2006/relationships/image" Target="../media/image115.jpeg"/><Relationship Id="rId12" Type="http://schemas.openxmlformats.org/officeDocument/2006/relationships/image" Target="../media/image120.tiff"/><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14.jpg"/><Relationship Id="rId11" Type="http://schemas.openxmlformats.org/officeDocument/2006/relationships/image" Target="../media/image119.jpeg"/><Relationship Id="rId5" Type="http://schemas.openxmlformats.org/officeDocument/2006/relationships/image" Target="../media/image105.jpeg"/><Relationship Id="rId10" Type="http://schemas.openxmlformats.org/officeDocument/2006/relationships/image" Target="../media/image118.jpeg"/><Relationship Id="rId4" Type="http://schemas.openxmlformats.org/officeDocument/2006/relationships/image" Target="../media/image58.tiff"/><Relationship Id="rId9" Type="http://schemas.openxmlformats.org/officeDocument/2006/relationships/image" Target="../media/image117.tiff"/><Relationship Id="rId14" Type="http://schemas.openxmlformats.org/officeDocument/2006/relationships/image" Target="../media/image122.tiff"/></Relationships>
</file>

<file path=ppt/slides/_rels/slide12.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slide" Target="slide3.xml"/><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24.jpeg"/><Relationship Id="rId11" Type="http://schemas.openxmlformats.org/officeDocument/2006/relationships/image" Target="../media/image129.jpg"/><Relationship Id="rId5" Type="http://schemas.openxmlformats.org/officeDocument/2006/relationships/image" Target="../media/image123.jpeg"/><Relationship Id="rId10" Type="http://schemas.openxmlformats.org/officeDocument/2006/relationships/image" Target="../media/image128.tiff"/><Relationship Id="rId4" Type="http://schemas.openxmlformats.org/officeDocument/2006/relationships/image" Target="../media/image58.tiff"/><Relationship Id="rId9" Type="http://schemas.openxmlformats.org/officeDocument/2006/relationships/image" Target="../media/image127.jpeg"/></Relationships>
</file>

<file path=ppt/slides/_rels/slide13.xml.rels><?xml version="1.0" encoding="UTF-8" standalone="yes"?>
<Relationships xmlns="http://schemas.openxmlformats.org/package/2006/relationships"><Relationship Id="rId8" Type="http://schemas.openxmlformats.org/officeDocument/2006/relationships/image" Target="../media/image134.jpg"/><Relationship Id="rId3" Type="http://schemas.openxmlformats.org/officeDocument/2006/relationships/slide" Target="slide3.xml"/><Relationship Id="rId7" Type="http://schemas.openxmlformats.org/officeDocument/2006/relationships/image" Target="../media/image133.jp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32.jpg"/><Relationship Id="rId5" Type="http://schemas.openxmlformats.org/officeDocument/2006/relationships/image" Target="../media/image131.jpeg"/><Relationship Id="rId10" Type="http://schemas.openxmlformats.org/officeDocument/2006/relationships/image" Target="../media/image136.tiff"/><Relationship Id="rId4" Type="http://schemas.openxmlformats.org/officeDocument/2006/relationships/image" Target="../media/image58.tiff"/><Relationship Id="rId9" Type="http://schemas.openxmlformats.org/officeDocument/2006/relationships/image" Target="../media/image135.png"/></Relationships>
</file>

<file path=ppt/slides/_rels/slide1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slide" Target="slide3.xml"/><Relationship Id="rId7" Type="http://schemas.openxmlformats.org/officeDocument/2006/relationships/image" Target="../media/image139.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38.jpg"/><Relationship Id="rId11" Type="http://schemas.openxmlformats.org/officeDocument/2006/relationships/image" Target="../media/image142.tiff"/><Relationship Id="rId5" Type="http://schemas.openxmlformats.org/officeDocument/2006/relationships/image" Target="../media/image137.jpeg"/><Relationship Id="rId10" Type="http://schemas.openxmlformats.org/officeDocument/2006/relationships/image" Target="../media/image126.jpeg"/><Relationship Id="rId4" Type="http://schemas.openxmlformats.org/officeDocument/2006/relationships/image" Target="../media/image58.tiff"/><Relationship Id="rId9" Type="http://schemas.openxmlformats.org/officeDocument/2006/relationships/image" Target="../media/image141.jpeg"/></Relationships>
</file>

<file path=ppt/slides/_rels/slide1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slide" Target="slide3.xml"/><Relationship Id="rId7" Type="http://schemas.openxmlformats.org/officeDocument/2006/relationships/image" Target="../media/image126.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58.tiff"/><Relationship Id="rId9" Type="http://schemas.openxmlformats.org/officeDocument/2006/relationships/image" Target="../media/image146.tiff"/></Relationships>
</file>

<file path=ppt/slides/_rels/slide1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slide" Target="slide3.xml"/><Relationship Id="rId7" Type="http://schemas.openxmlformats.org/officeDocument/2006/relationships/image" Target="../media/image149.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48.jpeg"/><Relationship Id="rId11" Type="http://schemas.openxmlformats.org/officeDocument/2006/relationships/image" Target="../media/image153.tiff"/><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58.tiff"/><Relationship Id="rId9" Type="http://schemas.openxmlformats.org/officeDocument/2006/relationships/image" Target="../media/image151.jpeg"/></Relationships>
</file>

<file path=ppt/slides/_rels/slide17.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slide" Target="slide3.xml"/><Relationship Id="rId7" Type="http://schemas.openxmlformats.org/officeDocument/2006/relationships/image" Target="../media/image156.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55.jpeg"/><Relationship Id="rId11" Type="http://schemas.openxmlformats.org/officeDocument/2006/relationships/image" Target="../media/image160.tiff"/><Relationship Id="rId5" Type="http://schemas.openxmlformats.org/officeDocument/2006/relationships/image" Target="../media/image154.jpeg"/><Relationship Id="rId10" Type="http://schemas.openxmlformats.org/officeDocument/2006/relationships/image" Target="../media/image159.jpeg"/><Relationship Id="rId4" Type="http://schemas.openxmlformats.org/officeDocument/2006/relationships/image" Target="../media/image58.tiff"/><Relationship Id="rId9" Type="http://schemas.openxmlformats.org/officeDocument/2006/relationships/image" Target="../media/image158.png"/></Relationships>
</file>

<file path=ppt/slides/_rels/slide18.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slide" Target="slide4.xml"/><Relationship Id="rId3" Type="http://schemas.openxmlformats.org/officeDocument/2006/relationships/slide" Target="slide3.xml"/><Relationship Id="rId7" Type="http://schemas.openxmlformats.org/officeDocument/2006/relationships/image" Target="../media/image163.jpeg"/><Relationship Id="rId12" Type="http://schemas.openxmlformats.org/officeDocument/2006/relationships/image" Target="../media/image167.jpeg"/><Relationship Id="rId2" Type="http://schemas.openxmlformats.org/officeDocument/2006/relationships/image" Target="../media/image90.jpeg"/><Relationship Id="rId16" Type="http://schemas.openxmlformats.org/officeDocument/2006/relationships/image" Target="../media/image170.tiff"/><Relationship Id="rId1" Type="http://schemas.openxmlformats.org/officeDocument/2006/relationships/slideLayout" Target="../slideLayouts/slideLayout7.xml"/><Relationship Id="rId6" Type="http://schemas.openxmlformats.org/officeDocument/2006/relationships/image" Target="../media/image162.jpeg"/><Relationship Id="rId11" Type="http://schemas.openxmlformats.org/officeDocument/2006/relationships/image" Target="../media/image166.JPG"/><Relationship Id="rId5" Type="http://schemas.openxmlformats.org/officeDocument/2006/relationships/image" Target="../media/image161.jpg"/><Relationship Id="rId15" Type="http://schemas.openxmlformats.org/officeDocument/2006/relationships/image" Target="../media/image169.jpeg"/><Relationship Id="rId10" Type="http://schemas.openxmlformats.org/officeDocument/2006/relationships/image" Target="../media/image165.jpeg"/><Relationship Id="rId4" Type="http://schemas.openxmlformats.org/officeDocument/2006/relationships/image" Target="../media/image58.tiff"/><Relationship Id="rId9" Type="http://schemas.openxmlformats.org/officeDocument/2006/relationships/image" Target="../media/image126.jpeg"/><Relationship Id="rId14" Type="http://schemas.openxmlformats.org/officeDocument/2006/relationships/image" Target="../media/image168.jpeg"/></Relationships>
</file>

<file path=ppt/slides/_rels/slide19.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3" Type="http://schemas.openxmlformats.org/officeDocument/2006/relationships/image" Target="../media/image171.jpg"/><Relationship Id="rId7" Type="http://schemas.openxmlformats.org/officeDocument/2006/relationships/image" Target="../media/image174.jpeg"/><Relationship Id="rId12" Type="http://schemas.openxmlformats.org/officeDocument/2006/relationships/image" Target="../media/image179.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tiff"/><Relationship Id="rId10" Type="http://schemas.openxmlformats.org/officeDocument/2006/relationships/image" Target="../media/image177.jpeg"/><Relationship Id="rId4" Type="http://schemas.openxmlformats.org/officeDocument/2006/relationships/slide" Target="slide3.xml"/><Relationship Id="rId9" Type="http://schemas.openxmlformats.org/officeDocument/2006/relationships/image" Target="../media/image176.jpeg"/><Relationship Id="rId14" Type="http://schemas.openxmlformats.org/officeDocument/2006/relationships/image" Target="../media/image181.tiff"/></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jpeg"/><Relationship Id="rId10" Type="http://schemas.openxmlformats.org/officeDocument/2006/relationships/image" Target="../media/image12.tiff"/><Relationship Id="rId4" Type="http://schemas.openxmlformats.org/officeDocument/2006/relationships/image" Target="../media/image7.tiff"/><Relationship Id="rId9" Type="http://schemas.openxmlformats.org/officeDocument/2006/relationships/slide" Target="slide49.xml"/></Relationships>
</file>

<file path=ppt/slides/_rels/slide20.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slide" Target="slide3.xml"/><Relationship Id="rId7" Type="http://schemas.openxmlformats.org/officeDocument/2006/relationships/image" Target="../media/image184.jpeg"/><Relationship Id="rId12" Type="http://schemas.openxmlformats.org/officeDocument/2006/relationships/image" Target="../media/image189.tiff"/><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jpg"/><Relationship Id="rId10" Type="http://schemas.openxmlformats.org/officeDocument/2006/relationships/image" Target="../media/image187.tiff"/><Relationship Id="rId4" Type="http://schemas.openxmlformats.org/officeDocument/2006/relationships/image" Target="../media/image172.tiff"/><Relationship Id="rId9" Type="http://schemas.openxmlformats.org/officeDocument/2006/relationships/image" Target="../media/image186.jpeg"/></Relationships>
</file>

<file path=ppt/slides/_rels/slide21.xml.rels><?xml version="1.0" encoding="UTF-8" standalone="yes"?>
<Relationships xmlns="http://schemas.openxmlformats.org/package/2006/relationships"><Relationship Id="rId8" Type="http://schemas.openxmlformats.org/officeDocument/2006/relationships/image" Target="../media/image193.tiff"/><Relationship Id="rId3" Type="http://schemas.openxmlformats.org/officeDocument/2006/relationships/slide" Target="slide3.xml"/><Relationship Id="rId7" Type="http://schemas.openxmlformats.org/officeDocument/2006/relationships/image" Target="../media/image192.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91.jpg"/><Relationship Id="rId11" Type="http://schemas.openxmlformats.org/officeDocument/2006/relationships/image" Target="../media/image196.jpeg"/><Relationship Id="rId5" Type="http://schemas.openxmlformats.org/officeDocument/2006/relationships/image" Target="../media/image190.jpeg"/><Relationship Id="rId10" Type="http://schemas.openxmlformats.org/officeDocument/2006/relationships/image" Target="../media/image195.jpeg"/><Relationship Id="rId4" Type="http://schemas.openxmlformats.org/officeDocument/2006/relationships/image" Target="../media/image172.tiff"/><Relationship Id="rId9" Type="http://schemas.openxmlformats.org/officeDocument/2006/relationships/image" Target="../media/image194.png"/></Relationships>
</file>

<file path=ppt/slides/_rels/slide22.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g"/><Relationship Id="rId18" Type="http://schemas.openxmlformats.org/officeDocument/2006/relationships/image" Target="../media/image210.tiff"/><Relationship Id="rId3" Type="http://schemas.openxmlformats.org/officeDocument/2006/relationships/slide" Target="slide3.xml"/><Relationship Id="rId7" Type="http://schemas.openxmlformats.org/officeDocument/2006/relationships/image" Target="../media/image199.png"/><Relationship Id="rId12" Type="http://schemas.openxmlformats.org/officeDocument/2006/relationships/image" Target="../media/image204.jpeg"/><Relationship Id="rId17" Type="http://schemas.openxmlformats.org/officeDocument/2006/relationships/image" Target="../media/image209.jpg"/><Relationship Id="rId2" Type="http://schemas.openxmlformats.org/officeDocument/2006/relationships/image" Target="../media/image90.jpeg"/><Relationship Id="rId16"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png"/><Relationship Id="rId15" Type="http://schemas.openxmlformats.org/officeDocument/2006/relationships/image" Target="../media/image207.jpeg"/><Relationship Id="rId10" Type="http://schemas.openxmlformats.org/officeDocument/2006/relationships/image" Target="../media/image202.png"/><Relationship Id="rId4" Type="http://schemas.openxmlformats.org/officeDocument/2006/relationships/image" Target="../media/image172.tiff"/><Relationship Id="rId9" Type="http://schemas.openxmlformats.org/officeDocument/2006/relationships/image" Target="../media/image201.jpeg"/><Relationship Id="rId14" Type="http://schemas.openxmlformats.org/officeDocument/2006/relationships/image" Target="../media/image206.jpeg"/></Relationships>
</file>

<file path=ppt/slides/_rels/slide23.xml.rels><?xml version="1.0" encoding="UTF-8" standalone="yes"?>
<Relationships xmlns="http://schemas.openxmlformats.org/package/2006/relationships"><Relationship Id="rId8" Type="http://schemas.openxmlformats.org/officeDocument/2006/relationships/image" Target="../media/image216.jpeg"/><Relationship Id="rId3" Type="http://schemas.openxmlformats.org/officeDocument/2006/relationships/image" Target="../media/image211.jpeg"/><Relationship Id="rId7" Type="http://schemas.openxmlformats.org/officeDocument/2006/relationships/image" Target="../media/image21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14.jpeg"/><Relationship Id="rId11" Type="http://schemas.openxmlformats.org/officeDocument/2006/relationships/image" Target="../media/image217.tiff"/><Relationship Id="rId5" Type="http://schemas.openxmlformats.org/officeDocument/2006/relationships/image" Target="../media/image213.jpeg"/><Relationship Id="rId10" Type="http://schemas.openxmlformats.org/officeDocument/2006/relationships/image" Target="../media/image172.tiff"/><Relationship Id="rId4" Type="http://schemas.openxmlformats.org/officeDocument/2006/relationships/image" Target="../media/image212.jpeg"/><Relationship Id="rId9"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221.tiff"/><Relationship Id="rId3" Type="http://schemas.openxmlformats.org/officeDocument/2006/relationships/slide" Target="slide3.xml"/><Relationship Id="rId7" Type="http://schemas.openxmlformats.org/officeDocument/2006/relationships/image" Target="../media/image220.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19.jpeg"/><Relationship Id="rId5" Type="http://schemas.openxmlformats.org/officeDocument/2006/relationships/image" Target="../media/image218.png"/><Relationship Id="rId4" Type="http://schemas.openxmlformats.org/officeDocument/2006/relationships/image" Target="../media/image172.tiff"/></Relationships>
</file>

<file path=ppt/slides/_rels/slide25.xml.rels><?xml version="1.0" encoding="UTF-8" standalone="yes"?>
<Relationships xmlns="http://schemas.openxmlformats.org/package/2006/relationships"><Relationship Id="rId8" Type="http://schemas.openxmlformats.org/officeDocument/2006/relationships/image" Target="../media/image225.jpg"/><Relationship Id="rId13" Type="http://schemas.openxmlformats.org/officeDocument/2006/relationships/image" Target="../media/image230.tiff"/><Relationship Id="rId3" Type="http://schemas.openxmlformats.org/officeDocument/2006/relationships/slide" Target="slide3.xml"/><Relationship Id="rId7" Type="http://schemas.openxmlformats.org/officeDocument/2006/relationships/image" Target="../media/image224.jpeg"/><Relationship Id="rId12" Type="http://schemas.openxmlformats.org/officeDocument/2006/relationships/image" Target="../media/image229.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23.jpg"/><Relationship Id="rId11" Type="http://schemas.openxmlformats.org/officeDocument/2006/relationships/image" Target="../media/image228.jpeg"/><Relationship Id="rId5" Type="http://schemas.openxmlformats.org/officeDocument/2006/relationships/image" Target="../media/image222.jpg"/><Relationship Id="rId10" Type="http://schemas.openxmlformats.org/officeDocument/2006/relationships/image" Target="../media/image227.jpeg"/><Relationship Id="rId4" Type="http://schemas.openxmlformats.org/officeDocument/2006/relationships/image" Target="../media/image172.tiff"/><Relationship Id="rId9" Type="http://schemas.openxmlformats.org/officeDocument/2006/relationships/image" Target="../media/image226.jpeg"/></Relationships>
</file>

<file path=ppt/slides/_rels/slide26.xml.rels><?xml version="1.0" encoding="UTF-8" standalone="yes"?>
<Relationships xmlns="http://schemas.openxmlformats.org/package/2006/relationships"><Relationship Id="rId8" Type="http://schemas.openxmlformats.org/officeDocument/2006/relationships/image" Target="../media/image215.jpeg"/><Relationship Id="rId3" Type="http://schemas.openxmlformats.org/officeDocument/2006/relationships/slide" Target="slide3.xml"/><Relationship Id="rId7" Type="http://schemas.openxmlformats.org/officeDocument/2006/relationships/image" Target="../media/image233.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32.jpg"/><Relationship Id="rId5" Type="http://schemas.openxmlformats.org/officeDocument/2006/relationships/image" Target="../media/image231.jpeg"/><Relationship Id="rId4" Type="http://schemas.openxmlformats.org/officeDocument/2006/relationships/image" Target="../media/image172.tiff"/><Relationship Id="rId9" Type="http://schemas.openxmlformats.org/officeDocument/2006/relationships/image" Target="../media/image234.tiff"/></Relationships>
</file>

<file path=ppt/slides/_rels/slide27.xml.rels><?xml version="1.0" encoding="UTF-8" standalone="yes"?>
<Relationships xmlns="http://schemas.openxmlformats.org/package/2006/relationships"><Relationship Id="rId8" Type="http://schemas.openxmlformats.org/officeDocument/2006/relationships/image" Target="../media/image237.jpeg"/><Relationship Id="rId13" Type="http://schemas.openxmlformats.org/officeDocument/2006/relationships/image" Target="../media/image215.jpeg"/><Relationship Id="rId3" Type="http://schemas.openxmlformats.org/officeDocument/2006/relationships/slide" Target="slide3.xml"/><Relationship Id="rId7" Type="http://schemas.openxmlformats.org/officeDocument/2006/relationships/hyperlink" Target="https://commons.wikimedia.org/wiki/File:Maak_het_donker_in_het_donker.jpg" TargetMode="External"/><Relationship Id="rId12" Type="http://schemas.openxmlformats.org/officeDocument/2006/relationships/image" Target="../media/image241.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36.jpg"/><Relationship Id="rId11" Type="http://schemas.openxmlformats.org/officeDocument/2006/relationships/image" Target="../media/image240.jpeg"/><Relationship Id="rId5" Type="http://schemas.openxmlformats.org/officeDocument/2006/relationships/image" Target="../media/image235.jpeg"/><Relationship Id="rId10" Type="http://schemas.openxmlformats.org/officeDocument/2006/relationships/image" Target="../media/image239.jpeg"/><Relationship Id="rId4" Type="http://schemas.openxmlformats.org/officeDocument/2006/relationships/image" Target="../media/image172.tiff"/><Relationship Id="rId9" Type="http://schemas.openxmlformats.org/officeDocument/2006/relationships/image" Target="../media/image238.jpg"/><Relationship Id="rId14" Type="http://schemas.openxmlformats.org/officeDocument/2006/relationships/image" Target="../media/image242.jpeg"/></Relationships>
</file>

<file path=ppt/slides/_rels/slide28.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slide" Target="slide3.xml"/><Relationship Id="rId7" Type="http://schemas.openxmlformats.org/officeDocument/2006/relationships/image" Target="../media/image24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44.tiff"/><Relationship Id="rId5" Type="http://schemas.openxmlformats.org/officeDocument/2006/relationships/image" Target="../media/image243.jpeg"/><Relationship Id="rId4" Type="http://schemas.openxmlformats.org/officeDocument/2006/relationships/image" Target="../media/image172.tiff"/><Relationship Id="rId9" Type="http://schemas.openxmlformats.org/officeDocument/2006/relationships/image" Target="../media/image247.jpeg"/></Relationships>
</file>

<file path=ppt/slides/_rels/slide29.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slide" Target="slide3.xml"/><Relationship Id="rId7" Type="http://schemas.openxmlformats.org/officeDocument/2006/relationships/image" Target="../media/image250.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49.jpeg"/><Relationship Id="rId5" Type="http://schemas.openxmlformats.org/officeDocument/2006/relationships/image" Target="../media/image248.jpeg"/><Relationship Id="rId10" Type="http://schemas.openxmlformats.org/officeDocument/2006/relationships/image" Target="../media/image253.tiff"/><Relationship Id="rId4" Type="http://schemas.openxmlformats.org/officeDocument/2006/relationships/image" Target="../media/image172.tiff"/><Relationship Id="rId9" Type="http://schemas.openxmlformats.org/officeDocument/2006/relationships/image" Target="../media/image252.jpeg"/></Relationships>
</file>

<file path=ppt/slides/_rels/slide3.xml.rels><?xml version="1.0" encoding="UTF-8" standalone="yes"?>
<Relationships xmlns="http://schemas.openxmlformats.org/package/2006/relationships"><Relationship Id="rId26" Type="http://schemas.openxmlformats.org/officeDocument/2006/relationships/image" Target="../media/image25.jpeg"/><Relationship Id="rId21" Type="http://schemas.openxmlformats.org/officeDocument/2006/relationships/slide" Target="slide13.xml"/><Relationship Id="rId42" Type="http://schemas.openxmlformats.org/officeDocument/2006/relationships/image" Target="../media/image33.tiff"/><Relationship Id="rId47" Type="http://schemas.openxmlformats.org/officeDocument/2006/relationships/slide" Target="slide24.xml"/><Relationship Id="rId63" Type="http://schemas.openxmlformats.org/officeDocument/2006/relationships/slide" Target="slide42.xml"/><Relationship Id="rId68" Type="http://schemas.openxmlformats.org/officeDocument/2006/relationships/image" Target="../media/image46.tiff"/><Relationship Id="rId84" Type="http://schemas.openxmlformats.org/officeDocument/2006/relationships/image" Target="../media/image54.jpeg"/><Relationship Id="rId89" Type="http://schemas.openxmlformats.org/officeDocument/2006/relationships/slide" Target="slide31.xml"/><Relationship Id="rId16" Type="http://schemas.openxmlformats.org/officeDocument/2006/relationships/image" Target="../media/image20.tiff"/><Relationship Id="rId11" Type="http://schemas.openxmlformats.org/officeDocument/2006/relationships/slide" Target="slide16.xml"/><Relationship Id="rId32" Type="http://schemas.openxmlformats.org/officeDocument/2006/relationships/image" Target="../media/image28.tiff"/><Relationship Id="rId37" Type="http://schemas.openxmlformats.org/officeDocument/2006/relationships/slide" Target="slide22.xml"/><Relationship Id="rId53" Type="http://schemas.openxmlformats.org/officeDocument/2006/relationships/slide" Target="slide23.xml"/><Relationship Id="rId58" Type="http://schemas.openxmlformats.org/officeDocument/2006/relationships/image" Target="../media/image41.tiff"/><Relationship Id="rId74" Type="http://schemas.openxmlformats.org/officeDocument/2006/relationships/image" Target="../media/image49.tiff"/><Relationship Id="rId79" Type="http://schemas.openxmlformats.org/officeDocument/2006/relationships/slide" Target="slide37.xml"/><Relationship Id="rId5" Type="http://schemas.openxmlformats.org/officeDocument/2006/relationships/slide" Target="slide5.xml"/><Relationship Id="rId90" Type="http://schemas.openxmlformats.org/officeDocument/2006/relationships/image" Target="../media/image57.jpeg"/><Relationship Id="rId14" Type="http://schemas.openxmlformats.org/officeDocument/2006/relationships/image" Target="../media/image19.tiff"/><Relationship Id="rId22" Type="http://schemas.openxmlformats.org/officeDocument/2006/relationships/image" Target="../media/image23.tiff"/><Relationship Id="rId27" Type="http://schemas.openxmlformats.org/officeDocument/2006/relationships/slide" Target="slide10.xml"/><Relationship Id="rId30" Type="http://schemas.openxmlformats.org/officeDocument/2006/relationships/image" Target="../media/image27.tiff"/><Relationship Id="rId35" Type="http://schemas.openxmlformats.org/officeDocument/2006/relationships/slide" Target="slide19.xml"/><Relationship Id="rId43" Type="http://schemas.openxmlformats.org/officeDocument/2006/relationships/slide" Target="slide28.xml"/><Relationship Id="rId48" Type="http://schemas.openxmlformats.org/officeDocument/2006/relationships/image" Target="../media/image36.tiff"/><Relationship Id="rId56" Type="http://schemas.openxmlformats.org/officeDocument/2006/relationships/image" Target="../media/image40.tiff"/><Relationship Id="rId64" Type="http://schemas.openxmlformats.org/officeDocument/2006/relationships/image" Target="../media/image44.tiff"/><Relationship Id="rId69" Type="http://schemas.openxmlformats.org/officeDocument/2006/relationships/slide" Target="slide45.xml"/><Relationship Id="rId77" Type="http://schemas.openxmlformats.org/officeDocument/2006/relationships/slide" Target="slide36.xml"/><Relationship Id="rId8" Type="http://schemas.openxmlformats.org/officeDocument/2006/relationships/image" Target="../media/image16.tiff"/><Relationship Id="rId51" Type="http://schemas.openxmlformats.org/officeDocument/2006/relationships/slide" Target="slide26.xml"/><Relationship Id="rId72" Type="http://schemas.openxmlformats.org/officeDocument/2006/relationships/image" Target="../media/image48.tiff"/><Relationship Id="rId80" Type="http://schemas.openxmlformats.org/officeDocument/2006/relationships/image" Target="../media/image52.tiff"/><Relationship Id="rId85" Type="http://schemas.openxmlformats.org/officeDocument/2006/relationships/slide" Target="slide40.xml"/><Relationship Id="rId3" Type="http://schemas.openxmlformats.org/officeDocument/2006/relationships/slide" Target="slide18.xml"/><Relationship Id="rId12" Type="http://schemas.openxmlformats.org/officeDocument/2006/relationships/image" Target="../media/image18.tiff"/><Relationship Id="rId17" Type="http://schemas.openxmlformats.org/officeDocument/2006/relationships/slide" Target="slide8.xml"/><Relationship Id="rId25" Type="http://schemas.openxmlformats.org/officeDocument/2006/relationships/slide" Target="slide12.xml"/><Relationship Id="rId33" Type="http://schemas.openxmlformats.org/officeDocument/2006/relationships/slide" Target="slide21.xml"/><Relationship Id="rId38" Type="http://schemas.openxmlformats.org/officeDocument/2006/relationships/image" Target="../media/image31.tiff"/><Relationship Id="rId46" Type="http://schemas.openxmlformats.org/officeDocument/2006/relationships/image" Target="../media/image35.tiff"/><Relationship Id="rId59" Type="http://schemas.openxmlformats.org/officeDocument/2006/relationships/slide" Target="slide46.xml"/><Relationship Id="rId67" Type="http://schemas.openxmlformats.org/officeDocument/2006/relationships/slide" Target="slide47.xml"/><Relationship Id="rId20" Type="http://schemas.openxmlformats.org/officeDocument/2006/relationships/image" Target="../media/image22.tiff"/><Relationship Id="rId41" Type="http://schemas.openxmlformats.org/officeDocument/2006/relationships/slide" Target="slide30.xml"/><Relationship Id="rId54" Type="http://schemas.openxmlformats.org/officeDocument/2006/relationships/image" Target="../media/image39.tiff"/><Relationship Id="rId62" Type="http://schemas.openxmlformats.org/officeDocument/2006/relationships/image" Target="../media/image43.tiff"/><Relationship Id="rId70" Type="http://schemas.openxmlformats.org/officeDocument/2006/relationships/image" Target="../media/image47.tiff"/><Relationship Id="rId75" Type="http://schemas.openxmlformats.org/officeDocument/2006/relationships/slide" Target="slide33.xml"/><Relationship Id="rId83" Type="http://schemas.openxmlformats.org/officeDocument/2006/relationships/slide" Target="slide32.xml"/><Relationship Id="rId88" Type="http://schemas.openxmlformats.org/officeDocument/2006/relationships/image" Target="../media/image56.tiff"/><Relationship Id="rId1" Type="http://schemas.openxmlformats.org/officeDocument/2006/relationships/slideLayout" Target="../slideLayouts/slideLayout7.xml"/><Relationship Id="rId6" Type="http://schemas.openxmlformats.org/officeDocument/2006/relationships/image" Target="../media/image15.tiff"/><Relationship Id="rId15" Type="http://schemas.openxmlformats.org/officeDocument/2006/relationships/slide" Target="slide17.xml"/><Relationship Id="rId23" Type="http://schemas.openxmlformats.org/officeDocument/2006/relationships/slide" Target="slide15.xml"/><Relationship Id="rId28" Type="http://schemas.openxmlformats.org/officeDocument/2006/relationships/image" Target="../media/image26.jpeg"/><Relationship Id="rId36" Type="http://schemas.openxmlformats.org/officeDocument/2006/relationships/image" Target="../media/image30.tiff"/><Relationship Id="rId49" Type="http://schemas.openxmlformats.org/officeDocument/2006/relationships/slide" Target="slide25.xml"/><Relationship Id="rId57" Type="http://schemas.openxmlformats.org/officeDocument/2006/relationships/slide" Target="slide44.xml"/><Relationship Id="rId10" Type="http://schemas.openxmlformats.org/officeDocument/2006/relationships/image" Target="../media/image17.tiff"/><Relationship Id="rId31" Type="http://schemas.openxmlformats.org/officeDocument/2006/relationships/slide" Target="slide20.xml"/><Relationship Id="rId44" Type="http://schemas.openxmlformats.org/officeDocument/2006/relationships/image" Target="../media/image34.tiff"/><Relationship Id="rId52" Type="http://schemas.openxmlformats.org/officeDocument/2006/relationships/image" Target="../media/image38.tiff"/><Relationship Id="rId60" Type="http://schemas.openxmlformats.org/officeDocument/2006/relationships/image" Target="../media/image42.tiff"/><Relationship Id="rId65" Type="http://schemas.openxmlformats.org/officeDocument/2006/relationships/slide" Target="slide43.xml"/><Relationship Id="rId73" Type="http://schemas.openxmlformats.org/officeDocument/2006/relationships/slide" Target="slide34.xml"/><Relationship Id="rId78" Type="http://schemas.openxmlformats.org/officeDocument/2006/relationships/image" Target="../media/image51.tiff"/><Relationship Id="rId81" Type="http://schemas.openxmlformats.org/officeDocument/2006/relationships/slide" Target="slide38.xml"/><Relationship Id="rId86" Type="http://schemas.openxmlformats.org/officeDocument/2006/relationships/image" Target="../media/image55.tiff"/><Relationship Id="rId4" Type="http://schemas.openxmlformats.org/officeDocument/2006/relationships/image" Target="../media/image14.tiff"/><Relationship Id="rId9" Type="http://schemas.openxmlformats.org/officeDocument/2006/relationships/slide" Target="slide6.xml"/><Relationship Id="rId13" Type="http://schemas.openxmlformats.org/officeDocument/2006/relationships/slide" Target="slide9.xml"/><Relationship Id="rId18" Type="http://schemas.openxmlformats.org/officeDocument/2006/relationships/image" Target="../media/image21.tiff"/><Relationship Id="rId39" Type="http://schemas.openxmlformats.org/officeDocument/2006/relationships/slide" Target="slide27.xml"/><Relationship Id="rId34" Type="http://schemas.openxmlformats.org/officeDocument/2006/relationships/image" Target="../media/image29.tiff"/><Relationship Id="rId50" Type="http://schemas.openxmlformats.org/officeDocument/2006/relationships/image" Target="../media/image37.tiff"/><Relationship Id="rId55" Type="http://schemas.openxmlformats.org/officeDocument/2006/relationships/slide" Target="slide39.xml"/><Relationship Id="rId76" Type="http://schemas.openxmlformats.org/officeDocument/2006/relationships/image" Target="../media/image50.jpeg"/><Relationship Id="rId7" Type="http://schemas.openxmlformats.org/officeDocument/2006/relationships/slide" Target="slide7.xml"/><Relationship Id="rId71" Type="http://schemas.openxmlformats.org/officeDocument/2006/relationships/slide" Target="slide35.xml"/><Relationship Id="rId2" Type="http://schemas.openxmlformats.org/officeDocument/2006/relationships/image" Target="../media/image13.tiff"/><Relationship Id="rId29" Type="http://schemas.openxmlformats.org/officeDocument/2006/relationships/slide" Target="slide14.xml"/><Relationship Id="rId24" Type="http://schemas.openxmlformats.org/officeDocument/2006/relationships/image" Target="../media/image24.tiff"/><Relationship Id="rId40" Type="http://schemas.openxmlformats.org/officeDocument/2006/relationships/image" Target="../media/image32.jpeg"/><Relationship Id="rId45" Type="http://schemas.openxmlformats.org/officeDocument/2006/relationships/slide" Target="slide29.xml"/><Relationship Id="rId66" Type="http://schemas.openxmlformats.org/officeDocument/2006/relationships/image" Target="../media/image45.tiff"/><Relationship Id="rId87" Type="http://schemas.openxmlformats.org/officeDocument/2006/relationships/slide" Target="slide41.xml"/><Relationship Id="rId61" Type="http://schemas.openxmlformats.org/officeDocument/2006/relationships/slide" Target="slide48.xml"/><Relationship Id="rId82" Type="http://schemas.openxmlformats.org/officeDocument/2006/relationships/image" Target="../media/image53.jpeg"/><Relationship Id="rId19" Type="http://schemas.openxmlformats.org/officeDocument/2006/relationships/slide" Target="slide11.xml"/></Relationships>
</file>

<file path=ppt/slides/_rels/slide30.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slide" Target="slide3.xml"/><Relationship Id="rId7" Type="http://schemas.openxmlformats.org/officeDocument/2006/relationships/image" Target="../media/image256.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255.jpeg"/><Relationship Id="rId11" Type="http://schemas.openxmlformats.org/officeDocument/2006/relationships/image" Target="../media/image260.tiff"/><Relationship Id="rId5" Type="http://schemas.openxmlformats.org/officeDocument/2006/relationships/image" Target="../media/image254.jpeg"/><Relationship Id="rId10" Type="http://schemas.openxmlformats.org/officeDocument/2006/relationships/image" Target="../media/image259.jpeg"/><Relationship Id="rId4" Type="http://schemas.openxmlformats.org/officeDocument/2006/relationships/image" Target="../media/image172.tiff"/><Relationship Id="rId9" Type="http://schemas.openxmlformats.org/officeDocument/2006/relationships/image" Target="../media/image258.jpg"/></Relationships>
</file>

<file path=ppt/slides/_rels/slide31.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slide" Target="slide3.xml"/><Relationship Id="rId7" Type="http://schemas.openxmlformats.org/officeDocument/2006/relationships/image" Target="../media/image265.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64.jpg"/><Relationship Id="rId5" Type="http://schemas.openxmlformats.org/officeDocument/2006/relationships/image" Target="../media/image263.jpg"/><Relationship Id="rId10" Type="http://schemas.openxmlformats.org/officeDocument/2006/relationships/image" Target="../media/image266.jpeg"/><Relationship Id="rId4" Type="http://schemas.openxmlformats.org/officeDocument/2006/relationships/image" Target="../media/image262.jpeg"/><Relationship Id="rId9" Type="http://schemas.openxmlformats.org/officeDocument/2006/relationships/image" Target="../media/image243.jpeg"/></Relationships>
</file>

<file path=ppt/slides/_rels/slide32.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slide" Target="slide3.xml"/><Relationship Id="rId7" Type="http://schemas.openxmlformats.org/officeDocument/2006/relationships/image" Target="../media/image269.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68.tiff"/><Relationship Id="rId5" Type="http://schemas.openxmlformats.org/officeDocument/2006/relationships/image" Target="../media/image267.jpeg"/><Relationship Id="rId4" Type="http://schemas.openxmlformats.org/officeDocument/2006/relationships/image" Target="../media/image262.jpeg"/></Relationships>
</file>

<file path=ppt/slides/_rels/slide33.xml.rels><?xml version="1.0" encoding="UTF-8" standalone="yes"?>
<Relationships xmlns="http://schemas.openxmlformats.org/package/2006/relationships"><Relationship Id="rId8" Type="http://schemas.openxmlformats.org/officeDocument/2006/relationships/image" Target="../media/image274.jpeg"/><Relationship Id="rId3" Type="http://schemas.openxmlformats.org/officeDocument/2006/relationships/slide" Target="slide3.xml"/><Relationship Id="rId7" Type="http://schemas.openxmlformats.org/officeDocument/2006/relationships/image" Target="../media/image273.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72.jpeg"/><Relationship Id="rId5" Type="http://schemas.openxmlformats.org/officeDocument/2006/relationships/image" Target="../media/image271.jpeg"/><Relationship Id="rId10" Type="http://schemas.openxmlformats.org/officeDocument/2006/relationships/image" Target="../media/image276.jpeg"/><Relationship Id="rId4" Type="http://schemas.openxmlformats.org/officeDocument/2006/relationships/image" Target="../media/image262.jpeg"/><Relationship Id="rId9" Type="http://schemas.openxmlformats.org/officeDocument/2006/relationships/image" Target="../media/image275.jpeg"/></Relationships>
</file>

<file path=ppt/slides/_rels/slide34.xml.rels><?xml version="1.0" encoding="UTF-8" standalone="yes"?>
<Relationships xmlns="http://schemas.openxmlformats.org/package/2006/relationships"><Relationship Id="rId8" Type="http://schemas.openxmlformats.org/officeDocument/2006/relationships/image" Target="../media/image279.jpeg"/><Relationship Id="rId3" Type="http://schemas.openxmlformats.org/officeDocument/2006/relationships/slide" Target="slide3.xml"/><Relationship Id="rId7" Type="http://schemas.openxmlformats.org/officeDocument/2006/relationships/image" Target="../media/image278.jp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77.jpeg"/><Relationship Id="rId11" Type="http://schemas.openxmlformats.org/officeDocument/2006/relationships/image" Target="../media/image282.jpeg"/><Relationship Id="rId5" Type="http://schemas.openxmlformats.org/officeDocument/2006/relationships/image" Target="../media/image271.jpeg"/><Relationship Id="rId10" Type="http://schemas.openxmlformats.org/officeDocument/2006/relationships/image" Target="../media/image281.jpeg"/><Relationship Id="rId4" Type="http://schemas.openxmlformats.org/officeDocument/2006/relationships/image" Target="../media/image262.jpeg"/><Relationship Id="rId9" Type="http://schemas.openxmlformats.org/officeDocument/2006/relationships/image" Target="../media/image280.jpeg"/></Relationships>
</file>

<file path=ppt/slides/_rels/slide35.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61.jpeg"/><Relationship Id="rId7" Type="http://schemas.openxmlformats.org/officeDocument/2006/relationships/image" Target="../media/image284.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3.jpeg"/><Relationship Id="rId5" Type="http://schemas.openxmlformats.org/officeDocument/2006/relationships/image" Target="../media/image262.jpeg"/><Relationship Id="rId4" Type="http://schemas.openxmlformats.org/officeDocument/2006/relationships/slide" Target="slide3.xml"/><Relationship Id="rId9" Type="http://schemas.openxmlformats.org/officeDocument/2006/relationships/image" Target="../media/image286.tiff"/></Relationships>
</file>

<file path=ppt/slides/_rels/slide36.xml.rels><?xml version="1.0" encoding="UTF-8" standalone="yes"?>
<Relationships xmlns="http://schemas.openxmlformats.org/package/2006/relationships"><Relationship Id="rId8" Type="http://schemas.openxmlformats.org/officeDocument/2006/relationships/image" Target="../media/image289.jpeg"/><Relationship Id="rId3" Type="http://schemas.openxmlformats.org/officeDocument/2006/relationships/slide" Target="slide3.xml"/><Relationship Id="rId7" Type="http://schemas.openxmlformats.org/officeDocument/2006/relationships/image" Target="../media/image285.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88.jpeg"/><Relationship Id="rId5" Type="http://schemas.openxmlformats.org/officeDocument/2006/relationships/image" Target="../media/image287.jpeg"/><Relationship Id="rId4" Type="http://schemas.openxmlformats.org/officeDocument/2006/relationships/image" Target="../media/image262.jpeg"/><Relationship Id="rId9" Type="http://schemas.openxmlformats.org/officeDocument/2006/relationships/image" Target="../media/image290.jpeg"/></Relationships>
</file>

<file path=ppt/slides/_rels/slide37.xml.rels><?xml version="1.0" encoding="UTF-8" standalone="yes"?>
<Relationships xmlns="http://schemas.openxmlformats.org/package/2006/relationships"><Relationship Id="rId8" Type="http://schemas.openxmlformats.org/officeDocument/2006/relationships/image" Target="../media/image293.jpeg"/><Relationship Id="rId3" Type="http://schemas.openxmlformats.org/officeDocument/2006/relationships/slide" Target="slide3.xml"/><Relationship Id="rId7" Type="http://schemas.openxmlformats.org/officeDocument/2006/relationships/image" Target="../media/image292.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91.jpg"/><Relationship Id="rId5" Type="http://schemas.openxmlformats.org/officeDocument/2006/relationships/image" Target="../media/image285.jpeg"/><Relationship Id="rId4" Type="http://schemas.openxmlformats.org/officeDocument/2006/relationships/image" Target="../media/image262.jpeg"/></Relationships>
</file>

<file path=ppt/slides/_rels/slide38.xml.rels><?xml version="1.0" encoding="UTF-8" standalone="yes"?>
<Relationships xmlns="http://schemas.openxmlformats.org/package/2006/relationships"><Relationship Id="rId8" Type="http://schemas.openxmlformats.org/officeDocument/2006/relationships/image" Target="../media/image297.jpeg"/><Relationship Id="rId13" Type="http://schemas.openxmlformats.org/officeDocument/2006/relationships/image" Target="../media/image302.jpeg"/><Relationship Id="rId3" Type="http://schemas.openxmlformats.org/officeDocument/2006/relationships/slide" Target="slide3.xml"/><Relationship Id="rId7" Type="http://schemas.openxmlformats.org/officeDocument/2006/relationships/image" Target="../media/image296.jpeg"/><Relationship Id="rId12" Type="http://schemas.openxmlformats.org/officeDocument/2006/relationships/image" Target="../media/image301.jpeg"/><Relationship Id="rId17" Type="http://schemas.openxmlformats.org/officeDocument/2006/relationships/image" Target="../media/image306.jpeg"/><Relationship Id="rId2" Type="http://schemas.openxmlformats.org/officeDocument/2006/relationships/image" Target="../media/image261.jpeg"/><Relationship Id="rId16" Type="http://schemas.openxmlformats.org/officeDocument/2006/relationships/image" Target="../media/image305.jpeg"/><Relationship Id="rId1" Type="http://schemas.openxmlformats.org/officeDocument/2006/relationships/slideLayout" Target="../slideLayouts/slideLayout7.xml"/><Relationship Id="rId6" Type="http://schemas.openxmlformats.org/officeDocument/2006/relationships/image" Target="../media/image295.jpeg"/><Relationship Id="rId11" Type="http://schemas.openxmlformats.org/officeDocument/2006/relationships/image" Target="../media/image300.jpeg"/><Relationship Id="rId5" Type="http://schemas.openxmlformats.org/officeDocument/2006/relationships/image" Target="../media/image294.jpeg"/><Relationship Id="rId15" Type="http://schemas.openxmlformats.org/officeDocument/2006/relationships/image" Target="../media/image304.jpeg"/><Relationship Id="rId10" Type="http://schemas.openxmlformats.org/officeDocument/2006/relationships/image" Target="../media/image299.jpeg"/><Relationship Id="rId4" Type="http://schemas.openxmlformats.org/officeDocument/2006/relationships/image" Target="../media/image262.jpeg"/><Relationship Id="rId9" Type="http://schemas.openxmlformats.org/officeDocument/2006/relationships/image" Target="../media/image298.jpeg"/><Relationship Id="rId14" Type="http://schemas.openxmlformats.org/officeDocument/2006/relationships/image" Target="../media/image303.jpeg"/></Relationships>
</file>

<file path=ppt/slides/_rels/slide39.xml.rels><?xml version="1.0" encoding="UTF-8" standalone="yes"?>
<Relationships xmlns="http://schemas.openxmlformats.org/package/2006/relationships"><Relationship Id="rId8" Type="http://schemas.openxmlformats.org/officeDocument/2006/relationships/image" Target="../media/image310.jpg"/><Relationship Id="rId13" Type="http://schemas.openxmlformats.org/officeDocument/2006/relationships/image" Target="../media/image314.tiff"/><Relationship Id="rId3" Type="http://schemas.openxmlformats.org/officeDocument/2006/relationships/slide" Target="slide3.xml"/><Relationship Id="rId7" Type="http://schemas.openxmlformats.org/officeDocument/2006/relationships/image" Target="../media/image309.jpeg"/><Relationship Id="rId12" Type="http://schemas.openxmlformats.org/officeDocument/2006/relationships/image" Target="../media/image313.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308.jpeg"/><Relationship Id="rId11" Type="http://schemas.openxmlformats.org/officeDocument/2006/relationships/image" Target="../media/image312.jpg"/><Relationship Id="rId5" Type="http://schemas.openxmlformats.org/officeDocument/2006/relationships/image" Target="../media/image307.jpeg"/><Relationship Id="rId10" Type="http://schemas.openxmlformats.org/officeDocument/2006/relationships/image" Target="../media/image311.jpeg"/><Relationship Id="rId4" Type="http://schemas.openxmlformats.org/officeDocument/2006/relationships/image" Target="../media/image262.jpeg"/><Relationship Id="rId9" Type="http://schemas.openxmlformats.org/officeDocument/2006/relationships/image" Target="../media/image285.jpeg"/></Relationships>
</file>

<file path=ppt/slides/_rels/slide4.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tiff"/><Relationship Id="rId7" Type="http://schemas.openxmlformats.org/officeDocument/2006/relationships/image" Target="../media/image62.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g"/><Relationship Id="rId9" Type="http://schemas.openxmlformats.org/officeDocument/2006/relationships/image" Target="../media/image64.jpeg"/></Relationships>
</file>

<file path=ppt/slides/_rels/slide40.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slide" Target="slide3.xml"/><Relationship Id="rId7" Type="http://schemas.openxmlformats.org/officeDocument/2006/relationships/image" Target="../media/image316.jp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315.jpeg"/><Relationship Id="rId5" Type="http://schemas.openxmlformats.org/officeDocument/2006/relationships/image" Target="../media/image285.jpeg"/><Relationship Id="rId4" Type="http://schemas.openxmlformats.org/officeDocument/2006/relationships/image" Target="../media/image262.jpeg"/></Relationships>
</file>

<file path=ppt/slides/_rels/slide41.xml.rels><?xml version="1.0" encoding="UTF-8" standalone="yes"?>
<Relationships xmlns="http://schemas.openxmlformats.org/package/2006/relationships"><Relationship Id="rId8" Type="http://schemas.openxmlformats.org/officeDocument/2006/relationships/image" Target="../media/image320.jpeg"/><Relationship Id="rId3" Type="http://schemas.openxmlformats.org/officeDocument/2006/relationships/slide" Target="slide3.xml"/><Relationship Id="rId7" Type="http://schemas.openxmlformats.org/officeDocument/2006/relationships/image" Target="../media/image319.jpeg"/><Relationship Id="rId2" Type="http://schemas.openxmlformats.org/officeDocument/2006/relationships/image" Target="../media/image261.jpeg"/><Relationship Id="rId1" Type="http://schemas.openxmlformats.org/officeDocument/2006/relationships/slideLayout" Target="../slideLayouts/slideLayout7.xml"/><Relationship Id="rId6" Type="http://schemas.openxmlformats.org/officeDocument/2006/relationships/image" Target="../media/image285.jpeg"/><Relationship Id="rId11" Type="http://schemas.openxmlformats.org/officeDocument/2006/relationships/image" Target="../media/image323.jpeg"/><Relationship Id="rId5" Type="http://schemas.openxmlformats.org/officeDocument/2006/relationships/image" Target="../media/image318.jpg"/><Relationship Id="rId10" Type="http://schemas.openxmlformats.org/officeDocument/2006/relationships/image" Target="../media/image322.jpeg"/><Relationship Id="rId4" Type="http://schemas.openxmlformats.org/officeDocument/2006/relationships/image" Target="../media/image262.jpeg"/><Relationship Id="rId9" Type="http://schemas.openxmlformats.org/officeDocument/2006/relationships/image" Target="../media/image321.jpeg"/></Relationships>
</file>

<file path=ppt/slides/_rels/slide42.xml.rels><?xml version="1.0" encoding="UTF-8" standalone="yes"?>
<Relationships xmlns="http://schemas.openxmlformats.org/package/2006/relationships"><Relationship Id="rId8" Type="http://schemas.openxmlformats.org/officeDocument/2006/relationships/image" Target="../media/image328.tiff"/><Relationship Id="rId3" Type="http://schemas.openxmlformats.org/officeDocument/2006/relationships/image" Target="../media/image324.tiff"/><Relationship Id="rId7" Type="http://schemas.openxmlformats.org/officeDocument/2006/relationships/image" Target="../media/image285.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27.jpg"/><Relationship Id="rId5" Type="http://schemas.openxmlformats.org/officeDocument/2006/relationships/image" Target="../media/image326.png"/><Relationship Id="rId4" Type="http://schemas.openxmlformats.org/officeDocument/2006/relationships/image" Target="../media/image325.jpeg"/></Relationships>
</file>

<file path=ppt/slides/_rels/slide43.xml.rels><?xml version="1.0" encoding="UTF-8" standalone="yes"?>
<Relationships xmlns="http://schemas.openxmlformats.org/package/2006/relationships"><Relationship Id="rId8" Type="http://schemas.openxmlformats.org/officeDocument/2006/relationships/image" Target="../media/image330.jpg"/><Relationship Id="rId3" Type="http://schemas.openxmlformats.org/officeDocument/2006/relationships/image" Target="../media/image324.tiff"/><Relationship Id="rId7" Type="http://schemas.openxmlformats.org/officeDocument/2006/relationships/image" Target="../media/image285.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209.jpg"/><Relationship Id="rId5" Type="http://schemas.openxmlformats.org/officeDocument/2006/relationships/image" Target="../media/image329.jpeg"/><Relationship Id="rId10" Type="http://schemas.openxmlformats.org/officeDocument/2006/relationships/image" Target="../media/image332.jpeg"/><Relationship Id="rId4" Type="http://schemas.openxmlformats.org/officeDocument/2006/relationships/image" Target="../media/image325.jpeg"/><Relationship Id="rId9" Type="http://schemas.openxmlformats.org/officeDocument/2006/relationships/image" Target="../media/image331.jpeg"/></Relationships>
</file>

<file path=ppt/slides/_rels/slide44.xml.rels><?xml version="1.0" encoding="UTF-8" standalone="yes"?>
<Relationships xmlns="http://schemas.openxmlformats.org/package/2006/relationships"><Relationship Id="rId8" Type="http://schemas.openxmlformats.org/officeDocument/2006/relationships/image" Target="../media/image335.jpeg"/><Relationship Id="rId3" Type="http://schemas.openxmlformats.org/officeDocument/2006/relationships/image" Target="../media/image324.tiff"/><Relationship Id="rId7" Type="http://schemas.openxmlformats.org/officeDocument/2006/relationships/image" Target="../media/image334.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33.jpg"/><Relationship Id="rId5" Type="http://schemas.openxmlformats.org/officeDocument/2006/relationships/image" Target="../media/image285.jpeg"/><Relationship Id="rId10" Type="http://schemas.openxmlformats.org/officeDocument/2006/relationships/image" Target="../media/image337.jpg"/><Relationship Id="rId4" Type="http://schemas.openxmlformats.org/officeDocument/2006/relationships/image" Target="../media/image325.jpeg"/><Relationship Id="rId9" Type="http://schemas.openxmlformats.org/officeDocument/2006/relationships/image" Target="../media/image336.jpg"/></Relationships>
</file>

<file path=ppt/slides/_rels/slide45.xml.rels><?xml version="1.0" encoding="UTF-8" standalone="yes"?>
<Relationships xmlns="http://schemas.openxmlformats.org/package/2006/relationships"><Relationship Id="rId8" Type="http://schemas.openxmlformats.org/officeDocument/2006/relationships/image" Target="../media/image341.jpeg"/><Relationship Id="rId3" Type="http://schemas.openxmlformats.org/officeDocument/2006/relationships/image" Target="../media/image324.tiff"/><Relationship Id="rId7" Type="http://schemas.openxmlformats.org/officeDocument/2006/relationships/image" Target="../media/image340.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39.jpeg"/><Relationship Id="rId5" Type="http://schemas.openxmlformats.org/officeDocument/2006/relationships/image" Target="../media/image338.jpeg"/><Relationship Id="rId10" Type="http://schemas.openxmlformats.org/officeDocument/2006/relationships/image" Target="../media/image343.jpeg"/><Relationship Id="rId4" Type="http://schemas.openxmlformats.org/officeDocument/2006/relationships/image" Target="../media/image325.jpeg"/><Relationship Id="rId9" Type="http://schemas.openxmlformats.org/officeDocument/2006/relationships/image" Target="../media/image342.jpeg"/></Relationships>
</file>

<file path=ppt/slides/_rels/slide46.xml.rels><?xml version="1.0" encoding="UTF-8" standalone="yes"?>
<Relationships xmlns="http://schemas.openxmlformats.org/package/2006/relationships"><Relationship Id="rId8" Type="http://schemas.openxmlformats.org/officeDocument/2006/relationships/image" Target="../media/image347.jpeg"/><Relationship Id="rId3" Type="http://schemas.openxmlformats.org/officeDocument/2006/relationships/image" Target="../media/image324.tiff"/><Relationship Id="rId7" Type="http://schemas.openxmlformats.org/officeDocument/2006/relationships/image" Target="../media/image346.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45.jpeg"/><Relationship Id="rId5" Type="http://schemas.openxmlformats.org/officeDocument/2006/relationships/image" Target="../media/image344.jpeg"/><Relationship Id="rId4" Type="http://schemas.openxmlformats.org/officeDocument/2006/relationships/image" Target="../media/image325.jpeg"/></Relationships>
</file>

<file path=ppt/slides/_rels/slide47.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image" Target="../media/image324.tiff"/><Relationship Id="rId7" Type="http://schemas.openxmlformats.org/officeDocument/2006/relationships/image" Target="../media/image349.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48.jpg"/><Relationship Id="rId5" Type="http://schemas.openxmlformats.org/officeDocument/2006/relationships/image" Target="../media/image285.jpeg"/><Relationship Id="rId4" Type="http://schemas.openxmlformats.org/officeDocument/2006/relationships/image" Target="../media/image325.jpeg"/><Relationship Id="rId9" Type="http://schemas.openxmlformats.org/officeDocument/2006/relationships/image" Target="../media/image351.jpg"/></Relationships>
</file>

<file path=ppt/slides/_rels/slide48.xml.rels><?xml version="1.0" encoding="UTF-8" standalone="yes"?>
<Relationships xmlns="http://schemas.openxmlformats.org/package/2006/relationships"><Relationship Id="rId3" Type="http://schemas.openxmlformats.org/officeDocument/2006/relationships/image" Target="../media/image324.tiff"/><Relationship Id="rId7" Type="http://schemas.openxmlformats.org/officeDocument/2006/relationships/image" Target="../media/image354.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53.tiff"/><Relationship Id="rId5" Type="http://schemas.openxmlformats.org/officeDocument/2006/relationships/image" Target="../media/image352.jpg"/><Relationship Id="rId4" Type="http://schemas.openxmlformats.org/officeDocument/2006/relationships/image" Target="../media/image325.jpeg"/></Relationships>
</file>

<file path=ppt/slides/_rels/slide49.xml.rels><?xml version="1.0" encoding="UTF-8" standalone="yes"?>
<Relationships xmlns="http://schemas.openxmlformats.org/package/2006/relationships"><Relationship Id="rId3" Type="http://schemas.openxmlformats.org/officeDocument/2006/relationships/image" Target="../media/image324.tiff"/><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55.tiff"/><Relationship Id="rId5" Type="http://schemas.openxmlformats.org/officeDocument/2006/relationships/slide" Target="slide50.xml"/><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jpeg"/><Relationship Id="rId18" Type="http://schemas.openxmlformats.org/officeDocument/2006/relationships/image" Target="../media/image76.png"/><Relationship Id="rId3" Type="http://schemas.openxmlformats.org/officeDocument/2006/relationships/image" Target="../media/image58.tiff"/><Relationship Id="rId7" Type="http://schemas.openxmlformats.org/officeDocument/2006/relationships/slide" Target="slide6.xml"/><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slide" Target="slide3.xml"/><Relationship Id="rId16" Type="http://schemas.openxmlformats.org/officeDocument/2006/relationships/image" Target="../media/image74.png"/><Relationship Id="rId20" Type="http://schemas.openxmlformats.org/officeDocument/2006/relationships/image" Target="../media/image78.tiff"/><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slide" Target="slide19.xml"/><Relationship Id="rId5" Type="http://schemas.openxmlformats.org/officeDocument/2006/relationships/slide" Target="slide5.xml"/><Relationship Id="rId15" Type="http://schemas.openxmlformats.org/officeDocument/2006/relationships/image" Target="../media/image73.png"/><Relationship Id="rId10" Type="http://schemas.openxmlformats.org/officeDocument/2006/relationships/image" Target="../media/image69.png"/><Relationship Id="rId19" Type="http://schemas.openxmlformats.org/officeDocument/2006/relationships/image" Target="../media/image77.jpeg"/><Relationship Id="rId4" Type="http://schemas.openxmlformats.org/officeDocument/2006/relationships/image" Target="../media/image61.jpeg"/><Relationship Id="rId9" Type="http://schemas.openxmlformats.org/officeDocument/2006/relationships/slide" Target="slide8.xml"/><Relationship Id="rId14" Type="http://schemas.openxmlformats.org/officeDocument/2006/relationships/image" Target="../media/image72.png"/></Relationships>
</file>

<file path=ppt/slides/_rels/slide50.xml.rels><?xml version="1.0" encoding="UTF-8" standalone="yes"?>
<Relationships xmlns="http://schemas.openxmlformats.org/package/2006/relationships"><Relationship Id="rId3" Type="http://schemas.openxmlformats.org/officeDocument/2006/relationships/image" Target="../media/image324.tiff"/><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55.tiff"/><Relationship Id="rId5" Type="http://schemas.openxmlformats.org/officeDocument/2006/relationships/slide" Target="slide51.xml"/><Relationship Id="rId4" Type="http://schemas.openxmlformats.org/officeDocument/2006/relationships/image" Target="../media/image12.tiff"/></Relationships>
</file>

<file path=ppt/slides/_rels/slide51.xml.rels><?xml version="1.0" encoding="UTF-8" standalone="yes"?>
<Relationships xmlns="http://schemas.openxmlformats.org/package/2006/relationships"><Relationship Id="rId8" Type="http://schemas.openxmlformats.org/officeDocument/2006/relationships/hyperlink" Target="http://www.delpher.nl/" TargetMode="External"/><Relationship Id="rId3" Type="http://schemas.openxmlformats.org/officeDocument/2006/relationships/image" Target="../media/image324.tiff"/><Relationship Id="rId7" Type="http://schemas.openxmlformats.org/officeDocument/2006/relationships/hyperlink" Target="http://www.mo.be/" TargetMode="Externa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55.tiff"/><Relationship Id="rId5" Type="http://schemas.openxmlformats.org/officeDocument/2006/relationships/slide" Target="slide52.xml"/><Relationship Id="rId4" Type="http://schemas.openxmlformats.org/officeDocument/2006/relationships/image" Target="../media/image12.tiff"/><Relationship Id="rId9" Type="http://schemas.openxmlformats.org/officeDocument/2006/relationships/hyperlink" Target="http://www.natuurmonumenten.nl/"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359.jpeg"/><Relationship Id="rId3" Type="http://schemas.openxmlformats.org/officeDocument/2006/relationships/image" Target="../media/image324.tiff"/><Relationship Id="rId7" Type="http://schemas.openxmlformats.org/officeDocument/2006/relationships/image" Target="../media/image358.jpeg"/><Relationship Id="rId12" Type="http://schemas.openxmlformats.org/officeDocument/2006/relationships/image" Target="../media/image361.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57.jpeg"/><Relationship Id="rId11" Type="http://schemas.openxmlformats.org/officeDocument/2006/relationships/image" Target="../media/image355.tiff"/><Relationship Id="rId5" Type="http://schemas.openxmlformats.org/officeDocument/2006/relationships/image" Target="../media/image356.jpeg"/><Relationship Id="rId10" Type="http://schemas.openxmlformats.org/officeDocument/2006/relationships/slide" Target="slide53.xml"/><Relationship Id="rId4" Type="http://schemas.openxmlformats.org/officeDocument/2006/relationships/image" Target="../media/image12.tiff"/><Relationship Id="rId9" Type="http://schemas.openxmlformats.org/officeDocument/2006/relationships/image" Target="../media/image360.jpeg"/></Relationships>
</file>

<file path=ppt/slides/_rels/slide53.xml.rels><?xml version="1.0" encoding="UTF-8" standalone="yes"?>
<Relationships xmlns="http://schemas.openxmlformats.org/package/2006/relationships"><Relationship Id="rId8" Type="http://schemas.openxmlformats.org/officeDocument/2006/relationships/image" Target="../media/image365.jpeg"/><Relationship Id="rId3" Type="http://schemas.openxmlformats.org/officeDocument/2006/relationships/image" Target="../media/image324.tiff"/><Relationship Id="rId7" Type="http://schemas.openxmlformats.org/officeDocument/2006/relationships/image" Target="../media/image364.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363.jpeg"/><Relationship Id="rId5" Type="http://schemas.openxmlformats.org/officeDocument/2006/relationships/image" Target="../media/image362.jpeg"/><Relationship Id="rId4" Type="http://schemas.openxmlformats.org/officeDocument/2006/relationships/image" Target="../media/image12.tiff"/><Relationship Id="rId9" Type="http://schemas.openxmlformats.org/officeDocument/2006/relationships/image" Target="../media/image366.jpeg"/></Relationships>
</file>

<file path=ppt/slides/_rels/slide6.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58.tiff"/><Relationship Id="rId7" Type="http://schemas.openxmlformats.org/officeDocument/2006/relationships/image" Target="../media/image81.jpe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80.jpg"/><Relationship Id="rId11" Type="http://schemas.openxmlformats.org/officeDocument/2006/relationships/image" Target="../media/image84.tiff"/><Relationship Id="rId5" Type="http://schemas.openxmlformats.org/officeDocument/2006/relationships/image" Target="../media/image79.jpeg"/><Relationship Id="rId10" Type="http://schemas.openxmlformats.org/officeDocument/2006/relationships/image" Target="../media/image77.jpeg"/><Relationship Id="rId4" Type="http://schemas.openxmlformats.org/officeDocument/2006/relationships/image" Target="../media/image61.jpeg"/><Relationship Id="rId9" Type="http://schemas.openxmlformats.org/officeDocument/2006/relationships/image" Target="../media/image83.tiff"/></Relationships>
</file>

<file path=ppt/slides/_rels/slide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slide" Target="slide3.xml"/><Relationship Id="rId7" Type="http://schemas.openxmlformats.org/officeDocument/2006/relationships/image" Target="../media/image87.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61.jpeg"/><Relationship Id="rId10" Type="http://schemas.openxmlformats.org/officeDocument/2006/relationships/image" Target="../media/image89.tiff"/><Relationship Id="rId4" Type="http://schemas.openxmlformats.org/officeDocument/2006/relationships/image" Target="../media/image58.tiff"/><Relationship Id="rId9" Type="http://schemas.openxmlformats.org/officeDocument/2006/relationships/image" Target="../media/image88.jpg"/></Relationships>
</file>

<file path=ppt/slides/_rels/slide8.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jpeg"/><Relationship Id="rId3" Type="http://schemas.openxmlformats.org/officeDocument/2006/relationships/image" Target="../media/image91.jpeg"/><Relationship Id="rId7" Type="http://schemas.openxmlformats.org/officeDocument/2006/relationships/image" Target="../media/image58.tiff"/><Relationship Id="rId12" Type="http://schemas.openxmlformats.org/officeDocument/2006/relationships/image" Target="../media/image98.jpeg"/><Relationship Id="rId2" Type="http://schemas.openxmlformats.org/officeDocument/2006/relationships/image" Target="../media/image90.jpeg"/><Relationship Id="rId16" Type="http://schemas.openxmlformats.org/officeDocument/2006/relationships/image" Target="../media/image102.tiff"/><Relationship Id="rId1" Type="http://schemas.openxmlformats.org/officeDocument/2006/relationships/slideLayout" Target="../slideLayouts/slideLayout7.xml"/><Relationship Id="rId6" Type="http://schemas.openxmlformats.org/officeDocument/2006/relationships/slide" Target="slide3.xml"/><Relationship Id="rId11" Type="http://schemas.openxmlformats.org/officeDocument/2006/relationships/image" Target="../media/image97.jpeg"/><Relationship Id="rId5" Type="http://schemas.openxmlformats.org/officeDocument/2006/relationships/image" Target="../media/image93.jpeg"/><Relationship Id="rId15" Type="http://schemas.openxmlformats.org/officeDocument/2006/relationships/image" Target="../media/image101.jpeg"/><Relationship Id="rId10" Type="http://schemas.openxmlformats.org/officeDocument/2006/relationships/image" Target="../media/image96.tif"/><Relationship Id="rId4" Type="http://schemas.openxmlformats.org/officeDocument/2006/relationships/image" Target="../media/image92.jpeg"/><Relationship Id="rId9" Type="http://schemas.openxmlformats.org/officeDocument/2006/relationships/image" Target="../media/image95.jpeg"/><Relationship Id="rId14" Type="http://schemas.openxmlformats.org/officeDocument/2006/relationships/image" Target="../media/image100.jpeg"/></Relationships>
</file>

<file path=ppt/slides/_rels/slide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slide" Target="slide3.xml"/><Relationship Id="rId7" Type="http://schemas.openxmlformats.org/officeDocument/2006/relationships/image" Target="../media/image10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04.jpeg"/><Relationship Id="rId11" Type="http://schemas.openxmlformats.org/officeDocument/2006/relationships/image" Target="../media/image109.tiff"/><Relationship Id="rId5" Type="http://schemas.openxmlformats.org/officeDocument/2006/relationships/image" Target="../media/image103.jpeg"/><Relationship Id="rId10" Type="http://schemas.openxmlformats.org/officeDocument/2006/relationships/image" Target="../media/image108.jpeg"/><Relationship Id="rId4" Type="http://schemas.openxmlformats.org/officeDocument/2006/relationships/image" Target="../media/image58.tiff"/><Relationship Id="rId9"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F7C8EBD-029E-4588-B971-9CD666253A9B}"/>
              </a:ext>
            </a:extLst>
          </p:cNvPr>
          <p:cNvSpPr/>
          <p:nvPr/>
        </p:nvSpPr>
        <p:spPr>
          <a:xfrm>
            <a:off x="0" y="0"/>
            <a:ext cx="9144000" cy="6858000"/>
          </a:xfrm>
          <a:prstGeom prst="rect">
            <a:avLst/>
          </a:prstGeom>
          <a:solidFill>
            <a:srgbClr val="0066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extLst>
              <a:ext uri="{FF2B5EF4-FFF2-40B4-BE49-F238E27FC236}">
                <a16:creationId xmlns:a16="http://schemas.microsoft.com/office/drawing/2014/main" id="{F71DAEEF-09D9-43D6-A93B-1ACB6EE38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10" y="476672"/>
            <a:ext cx="8210379" cy="5993212"/>
          </a:xfrm>
          <a:prstGeom prst="rect">
            <a:avLst/>
          </a:prstGeom>
        </p:spPr>
      </p:pic>
      <p:pic>
        <p:nvPicPr>
          <p:cNvPr id="12" name="Afbeelding 11">
            <a:extLst>
              <a:ext uri="{FF2B5EF4-FFF2-40B4-BE49-F238E27FC236}">
                <a16:creationId xmlns:a16="http://schemas.microsoft.com/office/drawing/2014/main" id="{D5A8C55D-138B-46C8-82F8-4BD9735696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34" y="4055360"/>
            <a:ext cx="3865377" cy="2802640"/>
          </a:xfrm>
          <a:prstGeom prst="rect">
            <a:avLst/>
          </a:prstGeom>
        </p:spPr>
      </p:pic>
      <p:pic>
        <p:nvPicPr>
          <p:cNvPr id="21" name="Afbeelding 20">
            <a:extLst>
              <a:ext uri="{FF2B5EF4-FFF2-40B4-BE49-F238E27FC236}">
                <a16:creationId xmlns:a16="http://schemas.microsoft.com/office/drawing/2014/main" id="{8B1BD9B3-E2B7-4B6D-A174-E16E9E63FB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357" t="2226" r="36230" b="7476"/>
          <a:stretch/>
        </p:blipFill>
        <p:spPr>
          <a:xfrm>
            <a:off x="6803514" y="116632"/>
            <a:ext cx="2340486" cy="6624736"/>
          </a:xfrm>
          <a:prstGeom prst="rect">
            <a:avLst/>
          </a:prstGeom>
        </p:spPr>
      </p:pic>
      <p:pic>
        <p:nvPicPr>
          <p:cNvPr id="25" name="Afbeelding 24">
            <a:extLst>
              <a:ext uri="{FF2B5EF4-FFF2-40B4-BE49-F238E27FC236}">
                <a16:creationId xmlns:a16="http://schemas.microsoft.com/office/drawing/2014/main" id="{1AB9BAE8-75BD-4AC7-A024-8912DD4B979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724127" y="3602419"/>
            <a:ext cx="1930025" cy="2867465"/>
          </a:xfrm>
          <a:prstGeom prst="rect">
            <a:avLst/>
          </a:prstGeom>
        </p:spPr>
      </p:pic>
      <p:sp>
        <p:nvSpPr>
          <p:cNvPr id="27" name="Tekstvak 26">
            <a:extLst>
              <a:ext uri="{FF2B5EF4-FFF2-40B4-BE49-F238E27FC236}">
                <a16:creationId xmlns:a16="http://schemas.microsoft.com/office/drawing/2014/main" id="{063A7553-C1E4-475C-B099-DA59FF1E12F5}"/>
              </a:ext>
            </a:extLst>
          </p:cNvPr>
          <p:cNvSpPr txBox="1"/>
          <p:nvPr/>
        </p:nvSpPr>
        <p:spPr>
          <a:xfrm>
            <a:off x="1115616" y="836712"/>
            <a:ext cx="5687898" cy="646331"/>
          </a:xfrm>
          <a:prstGeom prst="rect">
            <a:avLst/>
          </a:prstGeom>
          <a:noFill/>
        </p:spPr>
        <p:txBody>
          <a:bodyPr wrap="square" rtlCol="0">
            <a:spAutoFit/>
          </a:bodyPr>
          <a:lstStyle/>
          <a:p>
            <a:r>
              <a:rPr lang="nl-NL" sz="3600" b="1" dirty="0">
                <a:solidFill>
                  <a:srgbClr val="C00000"/>
                </a:solidFill>
                <a:latin typeface="Verdana" panose="020B0604030504040204" pitchFamily="34" charset="0"/>
                <a:ea typeface="Verdana" panose="020B0604030504040204" pitchFamily="34" charset="0"/>
              </a:rPr>
              <a:t>WEG NAAR VRIJHEID</a:t>
            </a:r>
          </a:p>
        </p:txBody>
      </p:sp>
    </p:spTree>
    <p:extLst>
      <p:ext uri="{BB962C8B-B14F-4D97-AF65-F5344CB8AC3E}">
        <p14:creationId xmlns:p14="http://schemas.microsoft.com/office/powerpoint/2010/main" val="92475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83D6FAB-D8BF-40DA-89F9-0E3D3512BA79}"/>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41311B28-04A3-44B8-B774-0044D6C3FC23}"/>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469A8960-F8F2-4400-A840-D5515C1F7378}"/>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DE FAMILIE VOSSEN                                        10</a:t>
            </a:r>
          </a:p>
        </p:txBody>
      </p:sp>
      <p:sp>
        <p:nvSpPr>
          <p:cNvPr id="5" name="Rechthoek 4">
            <a:extLst>
              <a:ext uri="{FF2B5EF4-FFF2-40B4-BE49-F238E27FC236}">
                <a16:creationId xmlns:a16="http://schemas.microsoft.com/office/drawing/2014/main" id="{C85CB229-B5CA-4AD5-91C2-02CD12DF0D89}"/>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AB13BC7-A8EC-4595-90E1-A7385A2424B9}"/>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A4DBD349-C2F7-48A1-897B-095CADAA0B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9" name="Afbeelding 8">
            <a:hlinkClick r:id="rId3" action="ppaction://hlinksldjump"/>
            <a:extLst>
              <a:ext uri="{FF2B5EF4-FFF2-40B4-BE49-F238E27FC236}">
                <a16:creationId xmlns:a16="http://schemas.microsoft.com/office/drawing/2014/main" id="{22CB4C5A-A5A7-4B98-AE1B-383C6A239943}"/>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pic>
        <p:nvPicPr>
          <p:cNvPr id="11" name="Afbeelding 10">
            <a:extLst>
              <a:ext uri="{FF2B5EF4-FFF2-40B4-BE49-F238E27FC236}">
                <a16:creationId xmlns:a16="http://schemas.microsoft.com/office/drawing/2014/main" id="{9C91C873-7254-4B46-B21A-372A71438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892" y="772524"/>
            <a:ext cx="3563801" cy="2470902"/>
          </a:xfrm>
          <a:prstGeom prst="rect">
            <a:avLst/>
          </a:prstGeom>
        </p:spPr>
      </p:pic>
      <p:sp>
        <p:nvSpPr>
          <p:cNvPr id="10" name="Ovaal 9">
            <a:extLst>
              <a:ext uri="{FF2B5EF4-FFF2-40B4-BE49-F238E27FC236}">
                <a16:creationId xmlns:a16="http://schemas.microsoft.com/office/drawing/2014/main" id="{CDD66FC9-4E6F-43A0-9DC2-A0D87A89AF7B}"/>
              </a:ext>
            </a:extLst>
          </p:cNvPr>
          <p:cNvSpPr/>
          <p:nvPr/>
        </p:nvSpPr>
        <p:spPr>
          <a:xfrm>
            <a:off x="81787" y="1373340"/>
            <a:ext cx="1257199" cy="1008112"/>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D4241068-4436-47A9-93D1-4BB4B98DC2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50" y="3341409"/>
            <a:ext cx="3787338" cy="2805722"/>
          </a:xfrm>
          <a:prstGeom prst="rect">
            <a:avLst/>
          </a:prstGeom>
        </p:spPr>
      </p:pic>
      <p:sp>
        <p:nvSpPr>
          <p:cNvPr id="15" name="Tekstvak 14">
            <a:extLst>
              <a:ext uri="{FF2B5EF4-FFF2-40B4-BE49-F238E27FC236}">
                <a16:creationId xmlns:a16="http://schemas.microsoft.com/office/drawing/2014/main" id="{18B8BFFA-C343-4EA2-A4D0-8C4DE1B99741}"/>
              </a:ext>
            </a:extLst>
          </p:cNvPr>
          <p:cNvSpPr txBox="1"/>
          <p:nvPr/>
        </p:nvSpPr>
        <p:spPr>
          <a:xfrm>
            <a:off x="206330" y="1533910"/>
            <a:ext cx="1008112" cy="646331"/>
          </a:xfrm>
          <a:prstGeom prst="rect">
            <a:avLst/>
          </a:prstGeom>
          <a:noFill/>
        </p:spPr>
        <p:txBody>
          <a:bodyPr wrap="square" rtlCol="0">
            <a:spAutoFit/>
          </a:bodyPr>
          <a:lstStyle/>
          <a:p>
            <a:pPr algn="ctr"/>
            <a:r>
              <a:rPr lang="nl-NL" sz="1200" b="1" dirty="0"/>
              <a:t>VADER </a:t>
            </a:r>
          </a:p>
          <a:p>
            <a:pPr algn="ctr"/>
            <a:r>
              <a:rPr lang="nl-NL" sz="1200" b="1" dirty="0"/>
              <a:t>ANDREAS </a:t>
            </a:r>
          </a:p>
          <a:p>
            <a:pPr algn="ctr"/>
            <a:r>
              <a:rPr lang="nl-NL" sz="1200" b="1" dirty="0"/>
              <a:t>VOSSEN</a:t>
            </a:r>
          </a:p>
        </p:txBody>
      </p:sp>
      <p:sp>
        <p:nvSpPr>
          <p:cNvPr id="16" name="Tekstvak 15">
            <a:extLst>
              <a:ext uri="{FF2B5EF4-FFF2-40B4-BE49-F238E27FC236}">
                <a16:creationId xmlns:a16="http://schemas.microsoft.com/office/drawing/2014/main" id="{F09D6BDC-E340-4408-8672-10FBB192B4C2}"/>
              </a:ext>
            </a:extLst>
          </p:cNvPr>
          <p:cNvSpPr txBox="1"/>
          <p:nvPr/>
        </p:nvSpPr>
        <p:spPr>
          <a:xfrm>
            <a:off x="1473682" y="724605"/>
            <a:ext cx="3600399" cy="276999"/>
          </a:xfrm>
          <a:prstGeom prst="rect">
            <a:avLst/>
          </a:prstGeom>
          <a:solidFill>
            <a:srgbClr val="FFFF99"/>
          </a:solidFill>
        </p:spPr>
        <p:txBody>
          <a:bodyPr wrap="square" rtlCol="0">
            <a:spAutoFit/>
          </a:bodyPr>
          <a:lstStyle/>
          <a:p>
            <a:pPr algn="ctr"/>
            <a:r>
              <a:rPr lang="nl-NL" sz="1200" b="1" dirty="0"/>
              <a:t>Trouwde eerst met GERTRUDIS SALIMANS</a:t>
            </a:r>
          </a:p>
        </p:txBody>
      </p:sp>
      <p:sp>
        <p:nvSpPr>
          <p:cNvPr id="21" name="Tekstvak 20">
            <a:extLst>
              <a:ext uri="{FF2B5EF4-FFF2-40B4-BE49-F238E27FC236}">
                <a16:creationId xmlns:a16="http://schemas.microsoft.com/office/drawing/2014/main" id="{57D1388F-BAEC-44B7-B2A2-6ECC9FAA9A60}"/>
              </a:ext>
            </a:extLst>
          </p:cNvPr>
          <p:cNvSpPr txBox="1"/>
          <p:nvPr/>
        </p:nvSpPr>
        <p:spPr>
          <a:xfrm>
            <a:off x="1691680" y="1019073"/>
            <a:ext cx="3330872" cy="1200329"/>
          </a:xfrm>
          <a:prstGeom prst="rect">
            <a:avLst/>
          </a:prstGeom>
          <a:noFill/>
        </p:spPr>
        <p:txBody>
          <a:bodyPr wrap="square" rtlCol="0">
            <a:spAutoFit/>
          </a:bodyPr>
          <a:lstStyle/>
          <a:p>
            <a:r>
              <a:rPr lang="nl-NL" sz="1200" b="1" dirty="0"/>
              <a:t>KINDEREN : 	THEO, gestorven toen hij 9 was.</a:t>
            </a:r>
          </a:p>
          <a:p>
            <a:r>
              <a:rPr lang="nl-NL" sz="1200" b="1" dirty="0"/>
              <a:t>	</a:t>
            </a:r>
            <a:r>
              <a:rPr lang="nl-NL" sz="1200" b="1" dirty="0">
                <a:solidFill>
                  <a:schemeClr val="tx2">
                    <a:lumMod val="60000"/>
                    <a:lumOff val="40000"/>
                  </a:schemeClr>
                </a:solidFill>
              </a:rPr>
              <a:t>HARRIE</a:t>
            </a:r>
          </a:p>
          <a:p>
            <a:r>
              <a:rPr lang="nl-NL" sz="1200" b="1" dirty="0">
                <a:solidFill>
                  <a:schemeClr val="tx2">
                    <a:lumMod val="60000"/>
                    <a:lumOff val="40000"/>
                  </a:schemeClr>
                </a:solidFill>
              </a:rPr>
              <a:t>	PIET, </a:t>
            </a:r>
            <a:r>
              <a:rPr lang="nl-NL" sz="1200" b="1" dirty="0"/>
              <a:t>doodgeschoten door een 	Duitse soldaat op 9 okt.1944</a:t>
            </a:r>
          </a:p>
          <a:p>
            <a:r>
              <a:rPr lang="nl-NL" sz="1200" b="1" dirty="0"/>
              <a:t>	GODEFRIDUS, gestorven toen hij 	bijna 4 was</a:t>
            </a:r>
          </a:p>
        </p:txBody>
      </p:sp>
      <p:sp>
        <p:nvSpPr>
          <p:cNvPr id="22" name="Tekstvak 21">
            <a:extLst>
              <a:ext uri="{FF2B5EF4-FFF2-40B4-BE49-F238E27FC236}">
                <a16:creationId xmlns:a16="http://schemas.microsoft.com/office/drawing/2014/main" id="{A826ACB9-B9ED-4EA5-9DF1-1CD31269AC3B}"/>
              </a:ext>
            </a:extLst>
          </p:cNvPr>
          <p:cNvSpPr txBox="1"/>
          <p:nvPr/>
        </p:nvSpPr>
        <p:spPr>
          <a:xfrm>
            <a:off x="1473682" y="2180241"/>
            <a:ext cx="3602622" cy="276999"/>
          </a:xfrm>
          <a:prstGeom prst="rect">
            <a:avLst/>
          </a:prstGeom>
          <a:solidFill>
            <a:srgbClr val="FFFF99"/>
          </a:solidFill>
        </p:spPr>
        <p:txBody>
          <a:bodyPr wrap="square" rtlCol="0">
            <a:spAutoFit/>
          </a:bodyPr>
          <a:lstStyle/>
          <a:p>
            <a:r>
              <a:rPr lang="nl-NL" sz="1200" b="1" dirty="0"/>
              <a:t>Na de dood van GERTRUDIS trouwde hij met haar zus:</a:t>
            </a:r>
          </a:p>
        </p:txBody>
      </p:sp>
      <p:sp>
        <p:nvSpPr>
          <p:cNvPr id="23" name="Tekstvak 22">
            <a:extLst>
              <a:ext uri="{FF2B5EF4-FFF2-40B4-BE49-F238E27FC236}">
                <a16:creationId xmlns:a16="http://schemas.microsoft.com/office/drawing/2014/main" id="{D09625BF-6174-4289-A46D-1615AEC1F4BC}"/>
              </a:ext>
            </a:extLst>
          </p:cNvPr>
          <p:cNvSpPr txBox="1"/>
          <p:nvPr/>
        </p:nvSpPr>
        <p:spPr>
          <a:xfrm>
            <a:off x="1463529" y="2471902"/>
            <a:ext cx="3666527" cy="276999"/>
          </a:xfrm>
          <a:prstGeom prst="rect">
            <a:avLst/>
          </a:prstGeom>
          <a:solidFill>
            <a:srgbClr val="FFFF99"/>
          </a:solidFill>
        </p:spPr>
        <p:txBody>
          <a:bodyPr wrap="square" rtlCol="0">
            <a:spAutoFit/>
          </a:bodyPr>
          <a:lstStyle/>
          <a:p>
            <a:pPr algn="ctr"/>
            <a:r>
              <a:rPr lang="nl-NL" sz="1200" b="1" dirty="0"/>
              <a:t>“MODER” TONIA SALIMANS</a:t>
            </a:r>
          </a:p>
        </p:txBody>
      </p:sp>
      <p:sp>
        <p:nvSpPr>
          <p:cNvPr id="24" name="Tekstvak 23">
            <a:extLst>
              <a:ext uri="{FF2B5EF4-FFF2-40B4-BE49-F238E27FC236}">
                <a16:creationId xmlns:a16="http://schemas.microsoft.com/office/drawing/2014/main" id="{6CEAA659-C896-48C7-98B1-C8A1CAC71855}"/>
              </a:ext>
            </a:extLst>
          </p:cNvPr>
          <p:cNvSpPr txBox="1"/>
          <p:nvPr/>
        </p:nvSpPr>
        <p:spPr>
          <a:xfrm>
            <a:off x="1691680" y="2748901"/>
            <a:ext cx="3545880" cy="1384995"/>
          </a:xfrm>
          <a:prstGeom prst="rect">
            <a:avLst/>
          </a:prstGeom>
          <a:noFill/>
        </p:spPr>
        <p:txBody>
          <a:bodyPr wrap="square" rtlCol="0">
            <a:spAutoFit/>
          </a:bodyPr>
          <a:lstStyle/>
          <a:p>
            <a:r>
              <a:rPr lang="nl-NL" sz="1200" b="1" dirty="0"/>
              <a:t>KINDEREN:	</a:t>
            </a:r>
            <a:r>
              <a:rPr lang="nl-NL" sz="1200" b="1" dirty="0">
                <a:solidFill>
                  <a:schemeClr val="tx2">
                    <a:lumMod val="60000"/>
                    <a:lumOff val="40000"/>
                  </a:schemeClr>
                </a:solidFill>
              </a:rPr>
              <a:t>FRITS</a:t>
            </a:r>
          </a:p>
          <a:p>
            <a:r>
              <a:rPr lang="nl-NL" sz="1200" b="1" dirty="0">
                <a:solidFill>
                  <a:srgbClr val="00B0F0"/>
                </a:solidFill>
              </a:rPr>
              <a:t>	</a:t>
            </a:r>
            <a:r>
              <a:rPr lang="nl-NL" sz="1200" b="1" dirty="0"/>
              <a:t>THEO, gestorven toen hij 8 dagen was</a:t>
            </a:r>
          </a:p>
          <a:p>
            <a:r>
              <a:rPr lang="nl-NL" sz="1200" b="1" dirty="0"/>
              <a:t>	</a:t>
            </a:r>
            <a:r>
              <a:rPr lang="nl-NL" sz="1200" b="1" dirty="0">
                <a:solidFill>
                  <a:schemeClr val="tx2">
                    <a:lumMod val="60000"/>
                    <a:lumOff val="40000"/>
                  </a:schemeClr>
                </a:solidFill>
              </a:rPr>
              <a:t>DREES</a:t>
            </a:r>
          </a:p>
          <a:p>
            <a:r>
              <a:rPr lang="nl-NL" sz="1200" b="1" dirty="0">
                <a:solidFill>
                  <a:schemeClr val="tx2">
                    <a:lumMod val="60000"/>
                    <a:lumOff val="40000"/>
                  </a:schemeClr>
                </a:solidFill>
              </a:rPr>
              <a:t>	BÈR</a:t>
            </a:r>
          </a:p>
          <a:p>
            <a:r>
              <a:rPr lang="nl-NL" sz="1200" b="1" dirty="0">
                <a:solidFill>
                  <a:schemeClr val="tx2">
                    <a:lumMod val="60000"/>
                    <a:lumOff val="40000"/>
                  </a:schemeClr>
                </a:solidFill>
              </a:rPr>
              <a:t>	ANNA</a:t>
            </a:r>
          </a:p>
          <a:p>
            <a:r>
              <a:rPr lang="nl-NL" sz="1200" b="1" dirty="0">
                <a:solidFill>
                  <a:schemeClr val="tx2">
                    <a:lumMod val="60000"/>
                    <a:lumOff val="40000"/>
                  </a:schemeClr>
                </a:solidFill>
              </a:rPr>
              <a:t>	TJEU</a:t>
            </a:r>
          </a:p>
          <a:p>
            <a:r>
              <a:rPr lang="nl-NL" sz="1200" b="1" dirty="0">
                <a:solidFill>
                  <a:schemeClr val="tx2">
                    <a:lumMod val="60000"/>
                    <a:lumOff val="40000"/>
                  </a:schemeClr>
                </a:solidFill>
              </a:rPr>
              <a:t>	RIKA</a:t>
            </a:r>
          </a:p>
        </p:txBody>
      </p:sp>
      <p:cxnSp>
        <p:nvCxnSpPr>
          <p:cNvPr id="26" name="Rechte verbindingslijn met pijl 25">
            <a:extLst>
              <a:ext uri="{FF2B5EF4-FFF2-40B4-BE49-F238E27FC236}">
                <a16:creationId xmlns:a16="http://schemas.microsoft.com/office/drawing/2014/main" id="{6C2DC71E-429A-46B1-9E42-3D88A4D3A559}"/>
              </a:ext>
            </a:extLst>
          </p:cNvPr>
          <p:cNvCxnSpPr>
            <a:stCxn id="15" idx="3"/>
          </p:cNvCxnSpPr>
          <p:nvPr/>
        </p:nvCxnSpPr>
        <p:spPr>
          <a:xfrm flipV="1">
            <a:off x="1214442" y="1001604"/>
            <a:ext cx="477238" cy="855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2964EA2B-EB5B-4752-BCAF-13A815303103}"/>
              </a:ext>
            </a:extLst>
          </p:cNvPr>
          <p:cNvCxnSpPr>
            <a:stCxn id="15" idx="3"/>
            <a:endCxn id="22" idx="1"/>
          </p:cNvCxnSpPr>
          <p:nvPr/>
        </p:nvCxnSpPr>
        <p:spPr>
          <a:xfrm>
            <a:off x="1214442" y="1857076"/>
            <a:ext cx="259240" cy="4616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B9DFC7BA-A872-4D02-A29D-3C1F25B47E2D}"/>
              </a:ext>
            </a:extLst>
          </p:cNvPr>
          <p:cNvSpPr txBox="1"/>
          <p:nvPr/>
        </p:nvSpPr>
        <p:spPr>
          <a:xfrm>
            <a:off x="5237560" y="3179886"/>
            <a:ext cx="3745911" cy="276999"/>
          </a:xfrm>
          <a:prstGeom prst="rect">
            <a:avLst/>
          </a:prstGeom>
          <a:noFill/>
        </p:spPr>
        <p:txBody>
          <a:bodyPr wrap="square" rtlCol="0">
            <a:spAutoFit/>
          </a:bodyPr>
          <a:lstStyle/>
          <a:p>
            <a:pPr algn="ctr"/>
            <a:r>
              <a:rPr lang="nl-NL" sz="1200" b="1" i="1" dirty="0" err="1"/>
              <a:t>Tjeu</a:t>
            </a:r>
            <a:r>
              <a:rPr lang="nl-NL" sz="1200" b="1" i="1" dirty="0"/>
              <a:t>, Harrie, </a:t>
            </a:r>
            <a:r>
              <a:rPr lang="nl-NL" sz="1200" b="1" i="1" dirty="0" err="1"/>
              <a:t>Moder</a:t>
            </a:r>
            <a:r>
              <a:rPr lang="nl-NL" sz="1200" b="1" i="1" dirty="0"/>
              <a:t>, Anna, </a:t>
            </a:r>
            <a:r>
              <a:rPr lang="nl-NL" sz="1200" b="1" i="1" dirty="0" err="1"/>
              <a:t>Bèr</a:t>
            </a:r>
            <a:r>
              <a:rPr lang="nl-NL" sz="1200" b="1" i="1" dirty="0"/>
              <a:t>, Frits, Rika , Drees en Piet</a:t>
            </a:r>
          </a:p>
        </p:txBody>
      </p:sp>
      <p:pic>
        <p:nvPicPr>
          <p:cNvPr id="14" name="Afbeelding 13">
            <a:extLst>
              <a:ext uri="{FF2B5EF4-FFF2-40B4-BE49-F238E27FC236}">
                <a16:creationId xmlns:a16="http://schemas.microsoft.com/office/drawing/2014/main" id="{7BF281FA-9A81-4912-8D1D-CC66095418B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6750" y="3904060"/>
            <a:ext cx="3110500" cy="2255307"/>
          </a:xfrm>
          <a:prstGeom prst="rect">
            <a:avLst/>
          </a:prstGeom>
        </p:spPr>
      </p:pic>
      <p:sp>
        <p:nvSpPr>
          <p:cNvPr id="7" name="Tekstvak 6">
            <a:extLst>
              <a:ext uri="{FF2B5EF4-FFF2-40B4-BE49-F238E27FC236}">
                <a16:creationId xmlns:a16="http://schemas.microsoft.com/office/drawing/2014/main" id="{2DEA18F6-2C71-4D74-9CA3-8AFFC22767F8}"/>
              </a:ext>
            </a:extLst>
          </p:cNvPr>
          <p:cNvSpPr txBox="1"/>
          <p:nvPr/>
        </p:nvSpPr>
        <p:spPr>
          <a:xfrm>
            <a:off x="3857550" y="3269663"/>
            <a:ext cx="5210164" cy="3308598"/>
          </a:xfrm>
          <a:prstGeom prst="rect">
            <a:avLst/>
          </a:prstGeom>
          <a:noFill/>
        </p:spPr>
        <p:txBody>
          <a:bodyPr wrap="square" rtlCol="0">
            <a:spAutoFit/>
          </a:bodyPr>
          <a:lstStyle/>
          <a:p>
            <a:r>
              <a:rPr lang="nl-NL" sz="1100" dirty="0"/>
              <a:t>Rika vertelt: </a:t>
            </a:r>
          </a:p>
          <a:p>
            <a:r>
              <a:rPr lang="nl-NL" sz="1100" dirty="0"/>
              <a:t>“Mijn vader heeft de oorlog niet meegemaakt, hij was toen al dood. Op de Spikkerhoeve zorgde </a:t>
            </a:r>
            <a:r>
              <a:rPr lang="nl-NL" sz="1100" b="1" i="1" u="sng" dirty="0" err="1"/>
              <a:t>Moder</a:t>
            </a:r>
            <a:r>
              <a:rPr lang="nl-NL" sz="1100" b="1" u="sng" dirty="0"/>
              <a:t> Tonia </a:t>
            </a:r>
            <a:r>
              <a:rPr lang="nl-NL" sz="1100" dirty="0"/>
              <a:t>voor ons: voor mij en mijn zus Anna, en voor mijn 6 broers: Harrie,</a:t>
            </a:r>
          </a:p>
          <a:p>
            <a:r>
              <a:rPr lang="nl-NL" sz="1100" dirty="0"/>
              <a:t>                             Piet, Frits, Drees, </a:t>
            </a:r>
            <a:r>
              <a:rPr lang="nl-NL" sz="1100" dirty="0" err="1"/>
              <a:t>Bèr</a:t>
            </a:r>
            <a:r>
              <a:rPr lang="nl-NL" sz="1100" dirty="0"/>
              <a:t> en </a:t>
            </a:r>
            <a:r>
              <a:rPr lang="nl-NL" sz="1100" dirty="0" err="1"/>
              <a:t>Tjeu</a:t>
            </a:r>
            <a:r>
              <a:rPr lang="nl-NL" sz="1100" dirty="0"/>
              <a:t>. Ik was de jongste van allemaal, </a:t>
            </a:r>
            <a:r>
              <a:rPr lang="nl-NL" sz="1100" dirty="0" err="1"/>
              <a:t>Tjeu</a:t>
            </a:r>
            <a:r>
              <a:rPr lang="nl-NL" sz="1100" dirty="0"/>
              <a:t> was</a:t>
            </a:r>
          </a:p>
          <a:p>
            <a:r>
              <a:rPr lang="nl-NL" sz="1100" dirty="0"/>
              <a:t>                               de jongste van de jongens. Toen hij werd opgepakt om naar Duitsland  </a:t>
            </a:r>
          </a:p>
          <a:p>
            <a:r>
              <a:rPr lang="nl-NL" sz="1100" dirty="0"/>
              <a:t>                                   te gaan was hij pas 17. Om hem maakte iedereen zich veel zorgen.</a:t>
            </a:r>
          </a:p>
          <a:p>
            <a:r>
              <a:rPr lang="nl-NL" sz="1100" dirty="0"/>
              <a:t>                                      Piet was bijna 30 toen hij werd doodgeschoten. </a:t>
            </a:r>
          </a:p>
          <a:p>
            <a:r>
              <a:rPr lang="nl-NL" sz="1100" dirty="0"/>
              <a:t>                                       Er kwamen </a:t>
            </a:r>
            <a:r>
              <a:rPr lang="nl-NL" sz="1100" b="1" u="sng" dirty="0"/>
              <a:t>veel mensen op de </a:t>
            </a:r>
            <a:r>
              <a:rPr lang="nl-NL" sz="1100" b="1" u="sng" dirty="0" err="1"/>
              <a:t>Spik</a:t>
            </a:r>
            <a:r>
              <a:rPr lang="nl-NL" sz="1100" dirty="0"/>
              <a:t>, om te helpen bij het werk,</a:t>
            </a:r>
          </a:p>
          <a:p>
            <a:r>
              <a:rPr lang="nl-NL" sz="1100" dirty="0"/>
              <a:t>                                       maar ook voor de gezelligheid. In de oorlog hielpen mijn broers in</a:t>
            </a:r>
          </a:p>
          <a:p>
            <a:r>
              <a:rPr lang="nl-NL" sz="1100" dirty="0"/>
              <a:t>                                         het verzet. Onderduikers, krijgsgevangenen, piloten en Joden,</a:t>
            </a:r>
          </a:p>
          <a:p>
            <a:r>
              <a:rPr lang="nl-NL" sz="1100" dirty="0"/>
              <a:t>                                           voor iedereen was plek. </a:t>
            </a:r>
            <a:r>
              <a:rPr lang="nl-NL" sz="1100" i="1" dirty="0" err="1"/>
              <a:t>Moder</a:t>
            </a:r>
            <a:r>
              <a:rPr lang="nl-NL" sz="1100" dirty="0"/>
              <a:t> stond daar altijd achter, zij was</a:t>
            </a:r>
          </a:p>
          <a:p>
            <a:r>
              <a:rPr lang="nl-NL" sz="1100" dirty="0"/>
              <a:t>                                                                   ervan overtuigd dat dit de juiste weg was. </a:t>
            </a:r>
          </a:p>
          <a:p>
            <a:r>
              <a:rPr lang="nl-NL" sz="1100" dirty="0"/>
              <a:t>                                                                   </a:t>
            </a:r>
            <a:r>
              <a:rPr lang="nl-NL" sz="1100" b="1" u="sng" dirty="0"/>
              <a:t>Het katholieke geloof </a:t>
            </a:r>
            <a:r>
              <a:rPr lang="nl-NL" sz="1100" dirty="0"/>
              <a:t>was daarbij heel belangrijk</a:t>
            </a:r>
          </a:p>
          <a:p>
            <a:r>
              <a:rPr lang="nl-NL" sz="1100" dirty="0"/>
              <a:t>                                                                    voor haar. Bidden was één van haar dagelijkse</a:t>
            </a:r>
          </a:p>
          <a:p>
            <a:r>
              <a:rPr lang="nl-NL" sz="1100" dirty="0"/>
              <a:t>                                                                    bezigheden. </a:t>
            </a:r>
          </a:p>
          <a:p>
            <a:r>
              <a:rPr lang="nl-NL" sz="1100" dirty="0"/>
              <a:t>                                                                    “Laat nooit merken dat je bang bent”, was haar</a:t>
            </a:r>
          </a:p>
          <a:p>
            <a:r>
              <a:rPr lang="nl-NL" sz="1100" dirty="0"/>
              <a:t>                                                                     motto. Zelfs de agressiefste Duitse politieagenten kon ze weerstaan. Zij hield de geheimen van onze verzetsboerderij goed verborgen. Omdat zij zo </a:t>
            </a:r>
            <a:r>
              <a:rPr lang="nl-NL" sz="1100" b="1" u="sng" dirty="0"/>
              <a:t>sterk</a:t>
            </a:r>
            <a:r>
              <a:rPr lang="nl-NL" sz="1100" dirty="0"/>
              <a:t> was, waren wij het ook.”  </a:t>
            </a:r>
          </a:p>
        </p:txBody>
      </p:sp>
      <p:pic>
        <p:nvPicPr>
          <p:cNvPr id="17" name="Afbeelding 16">
            <a:extLst>
              <a:ext uri="{FF2B5EF4-FFF2-40B4-BE49-F238E27FC236}">
                <a16:creationId xmlns:a16="http://schemas.microsoft.com/office/drawing/2014/main" id="{7E996D82-2ED2-41A8-BF9C-3F1DB0BBA6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12360" y="98631"/>
            <a:ext cx="1262849" cy="594340"/>
          </a:xfrm>
          <a:prstGeom prst="rect">
            <a:avLst/>
          </a:prstGeom>
        </p:spPr>
      </p:pic>
    </p:spTree>
    <p:extLst>
      <p:ext uri="{BB962C8B-B14F-4D97-AF65-F5344CB8AC3E}">
        <p14:creationId xmlns:p14="http://schemas.microsoft.com/office/powerpoint/2010/main" val="616504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F638DA7-D8BA-4CE4-9AF8-4106D0344428}"/>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BA6EE210-6808-4AA3-BD5C-1C0A480AAA4F}"/>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C0885C36-1B1D-423B-AB9F-A2B640BDF94B}"/>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HET VEE                                                              11</a:t>
            </a:r>
          </a:p>
        </p:txBody>
      </p:sp>
      <p:sp>
        <p:nvSpPr>
          <p:cNvPr id="5" name="Rechthoek 4">
            <a:extLst>
              <a:ext uri="{FF2B5EF4-FFF2-40B4-BE49-F238E27FC236}">
                <a16:creationId xmlns:a16="http://schemas.microsoft.com/office/drawing/2014/main" id="{96B50DF9-4F5B-422C-AAF9-63A279FE6CC0}"/>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9668AB4-CC0B-4EC6-AD2C-EB8A4DC88290}"/>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A1D7077B-52E9-4C14-8BEF-CB0AF64BCBBF}"/>
              </a:ext>
            </a:extLst>
          </p:cNvPr>
          <p:cNvSpPr/>
          <p:nvPr/>
        </p:nvSpPr>
        <p:spPr>
          <a:xfrm>
            <a:off x="107504" y="935014"/>
            <a:ext cx="3024336" cy="2292935"/>
          </a:xfrm>
          <a:prstGeom prst="rect">
            <a:avLst/>
          </a:prstGeom>
          <a:noFill/>
          <a:ln w="3175">
            <a:noFill/>
          </a:ln>
        </p:spPr>
        <p:txBody>
          <a:bodyPr wrap="square">
            <a:spAutoFit/>
          </a:bodyPr>
          <a:lstStyle/>
          <a:p>
            <a:r>
              <a:rPr lang="nl-NL" sz="1100" dirty="0"/>
              <a:t>Op de </a:t>
            </a:r>
            <a:r>
              <a:rPr lang="nl-NL" sz="1100" dirty="0" err="1"/>
              <a:t>Spik</a:t>
            </a:r>
            <a:r>
              <a:rPr lang="nl-NL" sz="1100" dirty="0"/>
              <a:t> waren allerlei dieren: </a:t>
            </a:r>
          </a:p>
          <a:p>
            <a:pPr marL="171450" lvl="0" indent="-171450">
              <a:buFont typeface="Arial" panose="020B0604020202020204" pitchFamily="34" charset="0"/>
              <a:buChar char="•"/>
            </a:pPr>
            <a:r>
              <a:rPr lang="nl-NL" sz="1100" u="sng" dirty="0"/>
              <a:t>De boerderijdieren, waarmee de familie hun</a:t>
            </a:r>
          </a:p>
          <a:p>
            <a:pPr lvl="0"/>
            <a:r>
              <a:rPr lang="nl-NL" sz="1100" dirty="0"/>
              <a:t>     </a:t>
            </a:r>
            <a:r>
              <a:rPr lang="nl-NL" sz="1100" u="sng" dirty="0"/>
              <a:t> inkomen moest verdienen</a:t>
            </a:r>
            <a:r>
              <a:rPr lang="nl-NL" sz="1100" dirty="0"/>
              <a:t>. </a:t>
            </a:r>
          </a:p>
          <a:p>
            <a:r>
              <a:rPr lang="nl-NL" sz="1100" dirty="0"/>
              <a:t>In de oorlogstijd waren acht </a:t>
            </a:r>
            <a:r>
              <a:rPr lang="nl-NL" sz="1100" b="1" u="sng" dirty="0"/>
              <a:t>koeien</a:t>
            </a:r>
            <a:r>
              <a:rPr lang="nl-NL" sz="1100" dirty="0"/>
              <a:t> op de </a:t>
            </a:r>
            <a:r>
              <a:rPr lang="nl-NL" sz="1100" dirty="0" err="1"/>
              <a:t>Spik</a:t>
            </a:r>
            <a:r>
              <a:rPr lang="nl-NL" sz="1100" dirty="0"/>
              <a:t>. In de winter stonden ze op stal, kont aan kont tegen elkaar. Ze werden dan gevoerd met voederbieten, die vooraf gemalen moesten worden. Ze werden dagelijks twee maal gemolken, als zij pas een kalfje hadden gekregen drie maal. De melk werd door een medewerker van de “</a:t>
            </a:r>
            <a:r>
              <a:rPr lang="nl-NL" sz="1100" dirty="0" err="1"/>
              <a:t>Fuus</a:t>
            </a:r>
            <a:r>
              <a:rPr lang="nl-NL" sz="1100" dirty="0"/>
              <a:t>” in Heythuysen opgehaald met een speciaal daarvoor gebouwde wagen. Boter werd alleen gemaakt voor eigen gebruik. </a:t>
            </a:r>
          </a:p>
        </p:txBody>
      </p:sp>
      <p:pic>
        <p:nvPicPr>
          <p:cNvPr id="8" name="Afbeelding 7">
            <a:extLst>
              <a:ext uri="{FF2B5EF4-FFF2-40B4-BE49-F238E27FC236}">
                <a16:creationId xmlns:a16="http://schemas.microsoft.com/office/drawing/2014/main" id="{2F358CE9-C57F-463A-9456-9F82A2B79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9" name="Afbeelding 8">
            <a:hlinkClick r:id="rId3" action="ppaction://hlinksldjump"/>
            <a:extLst>
              <a:ext uri="{FF2B5EF4-FFF2-40B4-BE49-F238E27FC236}">
                <a16:creationId xmlns:a16="http://schemas.microsoft.com/office/drawing/2014/main" id="{7FF50245-7EDF-4F58-84F4-4107F3EE0479}"/>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sp>
        <p:nvSpPr>
          <p:cNvPr id="14" name="Tekstvak 13">
            <a:extLst>
              <a:ext uri="{FF2B5EF4-FFF2-40B4-BE49-F238E27FC236}">
                <a16:creationId xmlns:a16="http://schemas.microsoft.com/office/drawing/2014/main" id="{E847803C-301A-4E8D-A048-CDAFBEBCFA8F}"/>
              </a:ext>
            </a:extLst>
          </p:cNvPr>
          <p:cNvSpPr txBox="1"/>
          <p:nvPr/>
        </p:nvSpPr>
        <p:spPr>
          <a:xfrm>
            <a:off x="3239342" y="692696"/>
            <a:ext cx="2665317" cy="2800767"/>
          </a:xfrm>
          <a:prstGeom prst="rect">
            <a:avLst/>
          </a:prstGeom>
          <a:noFill/>
        </p:spPr>
        <p:txBody>
          <a:bodyPr wrap="square" rtlCol="0">
            <a:spAutoFit/>
          </a:bodyPr>
          <a:lstStyle/>
          <a:p>
            <a:r>
              <a:rPr lang="nl-NL" sz="1100" dirty="0"/>
              <a:t>Bij de boerderij stonden houten kippenstallen. Daarin zaten meer </a:t>
            </a:r>
            <a:r>
              <a:rPr lang="nl-NL" sz="1100" b="1" u="sng" dirty="0"/>
              <a:t>kippen</a:t>
            </a:r>
            <a:r>
              <a:rPr lang="nl-NL" sz="1100" dirty="0"/>
              <a:t> dan door de Duitsers was toegestaan. Voor de kippen werd maïs verbouwd op de akker, dat in ijzeren rekken werd opgehangen om te drogen.  </a:t>
            </a:r>
          </a:p>
          <a:p>
            <a:r>
              <a:rPr lang="nl-NL" sz="1100" dirty="0"/>
              <a:t>De </a:t>
            </a:r>
            <a:r>
              <a:rPr lang="nl-NL" sz="1100" b="1" u="sng" dirty="0"/>
              <a:t>varkens</a:t>
            </a:r>
            <a:r>
              <a:rPr lang="nl-NL" sz="1100" dirty="0"/>
              <a:t> hadden hun eigen verblijf in de varkenshokken, ze hadden een </a:t>
            </a:r>
            <a:r>
              <a:rPr lang="nl-NL" sz="1100" dirty="0" err="1"/>
              <a:t>uitloopwei</a:t>
            </a:r>
            <a:r>
              <a:rPr lang="nl-NL" sz="1100" dirty="0"/>
              <a:t> waar ze konden wroeten in de grond.</a:t>
            </a:r>
          </a:p>
          <a:p>
            <a:r>
              <a:rPr lang="nl-NL" sz="1100" dirty="0"/>
              <a:t>De familie Vossen had sterke </a:t>
            </a:r>
            <a:r>
              <a:rPr lang="nl-NL" sz="1100" b="1" u="sng" dirty="0"/>
              <a:t>trekpaarden</a:t>
            </a:r>
            <a:r>
              <a:rPr lang="nl-NL" sz="1100" dirty="0"/>
              <a:t>. Zij waren nodig om te werken, een tractor was er niet.  </a:t>
            </a:r>
            <a:r>
              <a:rPr lang="nl-NL" sz="1100" i="1" dirty="0" err="1"/>
              <a:t>Moder</a:t>
            </a:r>
            <a:r>
              <a:rPr lang="nl-NL" sz="1100" dirty="0"/>
              <a:t> Tonia was er trots op, er waren regelmatig veulens op de boerderij. Tegenover het woonhuis stonden de paardenstallen. Voor merries met veulens was er een aparte stal. </a:t>
            </a:r>
          </a:p>
        </p:txBody>
      </p:sp>
      <p:sp>
        <p:nvSpPr>
          <p:cNvPr id="15" name="Tekstvak 14">
            <a:extLst>
              <a:ext uri="{FF2B5EF4-FFF2-40B4-BE49-F238E27FC236}">
                <a16:creationId xmlns:a16="http://schemas.microsoft.com/office/drawing/2014/main" id="{72A5858B-F030-44D6-B512-3CD2D738C4A6}"/>
              </a:ext>
            </a:extLst>
          </p:cNvPr>
          <p:cNvSpPr txBox="1"/>
          <p:nvPr/>
        </p:nvSpPr>
        <p:spPr>
          <a:xfrm>
            <a:off x="179512" y="3326250"/>
            <a:ext cx="2808312" cy="769441"/>
          </a:xfrm>
          <a:prstGeom prst="rect">
            <a:avLst/>
          </a:prstGeom>
          <a:solidFill>
            <a:schemeClr val="accent1">
              <a:lumMod val="40000"/>
              <a:lumOff val="60000"/>
            </a:schemeClr>
          </a:solidFill>
        </p:spPr>
        <p:txBody>
          <a:bodyPr wrap="square" rtlCol="0">
            <a:spAutoFit/>
          </a:bodyPr>
          <a:lstStyle/>
          <a:p>
            <a:r>
              <a:rPr lang="nl-NL" sz="1100" dirty="0"/>
              <a:t>WEETJE: Op de Spikkerhoeve waren in de oorlogstijd roodbonte koeien van het ras Maas-Rijn-IJssel. Hun melk bevat veel eiwitten. </a:t>
            </a:r>
          </a:p>
        </p:txBody>
      </p:sp>
      <p:pic>
        <p:nvPicPr>
          <p:cNvPr id="16" name="Afbeelding 15">
            <a:extLst>
              <a:ext uri="{FF2B5EF4-FFF2-40B4-BE49-F238E27FC236}">
                <a16:creationId xmlns:a16="http://schemas.microsoft.com/office/drawing/2014/main" id="{97F1871B-EA8E-4974-B211-73A465E0275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0175" y="2953618"/>
            <a:ext cx="717649" cy="492764"/>
          </a:xfrm>
          <a:prstGeom prst="rect">
            <a:avLst/>
          </a:prstGeom>
        </p:spPr>
      </p:pic>
      <p:pic>
        <p:nvPicPr>
          <p:cNvPr id="25" name="Afbeelding 24">
            <a:extLst>
              <a:ext uri="{FF2B5EF4-FFF2-40B4-BE49-F238E27FC236}">
                <a16:creationId xmlns:a16="http://schemas.microsoft.com/office/drawing/2014/main" id="{AF204C7D-50F5-403D-A100-F4A73DF414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4140611"/>
            <a:ext cx="2808312" cy="1830418"/>
          </a:xfrm>
          <a:prstGeom prst="rect">
            <a:avLst/>
          </a:prstGeom>
        </p:spPr>
      </p:pic>
      <p:sp>
        <p:nvSpPr>
          <p:cNvPr id="26" name="Tekstvak 25">
            <a:extLst>
              <a:ext uri="{FF2B5EF4-FFF2-40B4-BE49-F238E27FC236}">
                <a16:creationId xmlns:a16="http://schemas.microsoft.com/office/drawing/2014/main" id="{FF5B7CC9-B40E-4F12-837A-225F1BEFBF28}"/>
              </a:ext>
            </a:extLst>
          </p:cNvPr>
          <p:cNvSpPr txBox="1"/>
          <p:nvPr/>
        </p:nvSpPr>
        <p:spPr>
          <a:xfrm>
            <a:off x="1276316" y="5971029"/>
            <a:ext cx="1711508" cy="230832"/>
          </a:xfrm>
          <a:prstGeom prst="rect">
            <a:avLst/>
          </a:prstGeom>
          <a:noFill/>
        </p:spPr>
        <p:txBody>
          <a:bodyPr wrap="square" rtlCol="0">
            <a:spAutoFit/>
          </a:bodyPr>
          <a:lstStyle/>
          <a:p>
            <a:pPr algn="ctr"/>
            <a:r>
              <a:rPr lang="nl-NL" sz="900" b="1" i="1" dirty="0"/>
              <a:t>                     Maas-Rijn-IJssel vee</a:t>
            </a:r>
          </a:p>
        </p:txBody>
      </p:sp>
      <p:pic>
        <p:nvPicPr>
          <p:cNvPr id="28" name="Afbeelding 27">
            <a:extLst>
              <a:ext uri="{FF2B5EF4-FFF2-40B4-BE49-F238E27FC236}">
                <a16:creationId xmlns:a16="http://schemas.microsoft.com/office/drawing/2014/main" id="{D348A09E-E2D7-4C9E-9640-A3817B25F2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4658" y="763652"/>
            <a:ext cx="3133925" cy="2089283"/>
          </a:xfrm>
          <a:prstGeom prst="rect">
            <a:avLst/>
          </a:prstGeom>
        </p:spPr>
      </p:pic>
      <p:sp>
        <p:nvSpPr>
          <p:cNvPr id="29" name="Tekstvak 28">
            <a:extLst>
              <a:ext uri="{FF2B5EF4-FFF2-40B4-BE49-F238E27FC236}">
                <a16:creationId xmlns:a16="http://schemas.microsoft.com/office/drawing/2014/main" id="{A698FFD5-EEC3-412B-8E5D-B67C81C7E68E}"/>
              </a:ext>
            </a:extLst>
          </p:cNvPr>
          <p:cNvSpPr txBox="1"/>
          <p:nvPr/>
        </p:nvSpPr>
        <p:spPr>
          <a:xfrm>
            <a:off x="3224806" y="3493463"/>
            <a:ext cx="2679851" cy="2970044"/>
          </a:xfrm>
          <a:prstGeom prst="rect">
            <a:avLst/>
          </a:prstGeom>
          <a:noFill/>
        </p:spPr>
        <p:txBody>
          <a:bodyPr wrap="square" rtlCol="0">
            <a:spAutoFit/>
          </a:bodyPr>
          <a:lstStyle/>
          <a:p>
            <a:pPr marL="171450" lvl="0" indent="-171450">
              <a:buFont typeface="Arial" panose="020B0604020202020204" pitchFamily="34" charset="0"/>
              <a:buChar char="•"/>
            </a:pPr>
            <a:r>
              <a:rPr lang="nl-NL" sz="1100" u="sng" dirty="0"/>
              <a:t>De dieren die werden gehouden voor het  plezier</a:t>
            </a:r>
            <a:r>
              <a:rPr lang="nl-NL" sz="1100" dirty="0"/>
              <a:t>.</a:t>
            </a:r>
          </a:p>
          <a:p>
            <a:r>
              <a:rPr lang="nl-NL" sz="1100" i="1" dirty="0"/>
              <a:t>                                    </a:t>
            </a:r>
            <a:r>
              <a:rPr lang="nl-NL" sz="1100" i="1" dirty="0" err="1"/>
              <a:t>Moder</a:t>
            </a:r>
            <a:r>
              <a:rPr lang="nl-NL" sz="1100" dirty="0"/>
              <a:t> Tonia had</a:t>
            </a:r>
          </a:p>
          <a:p>
            <a:r>
              <a:rPr lang="nl-NL" sz="1100" dirty="0"/>
              <a:t>                                    plezier aan haar</a:t>
            </a:r>
          </a:p>
          <a:p>
            <a:r>
              <a:rPr lang="nl-NL" sz="1100" dirty="0"/>
              <a:t>                                    </a:t>
            </a:r>
            <a:r>
              <a:rPr lang="nl-NL" sz="1100" b="1" u="sng" dirty="0"/>
              <a:t>ganzen</a:t>
            </a:r>
            <a:r>
              <a:rPr lang="nl-NL" sz="1100" dirty="0"/>
              <a:t>. Zij waakten</a:t>
            </a:r>
          </a:p>
          <a:p>
            <a:r>
              <a:rPr lang="nl-NL" sz="1100" dirty="0"/>
              <a:t>                                    heel goed, legden ook</a:t>
            </a:r>
          </a:p>
          <a:p>
            <a:r>
              <a:rPr lang="nl-NL" sz="1100" dirty="0"/>
              <a:t>                                    grote eieren. Maar ze</a:t>
            </a:r>
          </a:p>
          <a:p>
            <a:r>
              <a:rPr lang="nl-NL" sz="1100" dirty="0"/>
              <a:t>                                    had nog een andere</a:t>
            </a:r>
          </a:p>
          <a:p>
            <a:r>
              <a:rPr lang="nl-NL" sz="1100" dirty="0"/>
              <a:t>                                    trots: de </a:t>
            </a:r>
            <a:r>
              <a:rPr lang="nl-NL" sz="1100" b="1" u="sng" dirty="0"/>
              <a:t>pauwen</a:t>
            </a:r>
            <a:r>
              <a:rPr lang="nl-NL" sz="1100" dirty="0"/>
              <a:t>. Bij</a:t>
            </a:r>
          </a:p>
          <a:p>
            <a:r>
              <a:rPr lang="nl-NL" sz="1100" dirty="0"/>
              <a:t>                                    de </a:t>
            </a:r>
            <a:r>
              <a:rPr lang="nl-NL" sz="1100" dirty="0" err="1"/>
              <a:t>Spik</a:t>
            </a:r>
            <a:r>
              <a:rPr lang="nl-NL" sz="1100" dirty="0"/>
              <a:t> hoorde de</a:t>
            </a:r>
          </a:p>
          <a:p>
            <a:r>
              <a:rPr lang="nl-NL" sz="1100" dirty="0"/>
              <a:t>                                    pauwhaan,        </a:t>
            </a:r>
          </a:p>
          <a:p>
            <a:r>
              <a:rPr lang="nl-NL" sz="1100" dirty="0"/>
              <a:t>die het dak opvloog en daar zijn </a:t>
            </a:r>
          </a:p>
          <a:p>
            <a:r>
              <a:rPr lang="nl-NL" sz="1100" dirty="0"/>
              <a:t>schrille geluid liet horen. </a:t>
            </a:r>
          </a:p>
          <a:p>
            <a:r>
              <a:rPr lang="nl-NL" sz="1100" dirty="0"/>
              <a:t>      Soms legden de pauwhennen </a:t>
            </a:r>
          </a:p>
          <a:p>
            <a:r>
              <a:rPr lang="nl-NL" sz="1100" dirty="0"/>
              <a:t>      eieren en stapten er na een </a:t>
            </a:r>
          </a:p>
          <a:p>
            <a:r>
              <a:rPr lang="nl-NL" sz="1100" dirty="0"/>
              <a:t>        tijdje jonge pauwen rond </a:t>
            </a:r>
          </a:p>
          <a:p>
            <a:r>
              <a:rPr lang="nl-NL" sz="1100" dirty="0"/>
              <a:t>        over het erf. </a:t>
            </a:r>
          </a:p>
        </p:txBody>
      </p:sp>
      <p:pic>
        <p:nvPicPr>
          <p:cNvPr id="31" name="Afbeelding 30">
            <a:extLst>
              <a:ext uri="{FF2B5EF4-FFF2-40B4-BE49-F238E27FC236}">
                <a16:creationId xmlns:a16="http://schemas.microsoft.com/office/drawing/2014/main" id="{35AFDEEF-5715-4B69-8389-8B090CDBBF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341" y="3942461"/>
            <a:ext cx="1168145" cy="1454684"/>
          </a:xfrm>
          <a:prstGeom prst="rect">
            <a:avLst/>
          </a:prstGeom>
        </p:spPr>
      </p:pic>
      <p:pic>
        <p:nvPicPr>
          <p:cNvPr id="33" name="Afbeelding 32">
            <a:extLst>
              <a:ext uri="{FF2B5EF4-FFF2-40B4-BE49-F238E27FC236}">
                <a16:creationId xmlns:a16="http://schemas.microsoft.com/office/drawing/2014/main" id="{DCE5A70C-D871-400E-AA45-19171A71892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024" y="5408657"/>
            <a:ext cx="710634" cy="1124744"/>
          </a:xfrm>
          <a:prstGeom prst="rect">
            <a:avLst/>
          </a:prstGeom>
        </p:spPr>
      </p:pic>
      <p:pic>
        <p:nvPicPr>
          <p:cNvPr id="35" name="Afbeelding 34">
            <a:extLst>
              <a:ext uri="{FF2B5EF4-FFF2-40B4-BE49-F238E27FC236}">
                <a16:creationId xmlns:a16="http://schemas.microsoft.com/office/drawing/2014/main" id="{72456852-B478-4DF7-94A8-D0E9CDCF9E8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6626" y="5244436"/>
            <a:ext cx="948389" cy="1317371"/>
          </a:xfrm>
          <a:prstGeom prst="rect">
            <a:avLst/>
          </a:prstGeom>
        </p:spPr>
      </p:pic>
      <p:sp>
        <p:nvSpPr>
          <p:cNvPr id="36" name="Tekstvak 35">
            <a:extLst>
              <a:ext uri="{FF2B5EF4-FFF2-40B4-BE49-F238E27FC236}">
                <a16:creationId xmlns:a16="http://schemas.microsoft.com/office/drawing/2014/main" id="{33BAD0FA-0ED3-4942-AD70-8E1232856AA2}"/>
              </a:ext>
            </a:extLst>
          </p:cNvPr>
          <p:cNvSpPr txBox="1"/>
          <p:nvPr/>
        </p:nvSpPr>
        <p:spPr>
          <a:xfrm>
            <a:off x="5891141" y="2852935"/>
            <a:ext cx="3145355" cy="2123658"/>
          </a:xfrm>
          <a:prstGeom prst="rect">
            <a:avLst/>
          </a:prstGeom>
          <a:noFill/>
        </p:spPr>
        <p:txBody>
          <a:bodyPr wrap="square" rtlCol="0">
            <a:spAutoFit/>
          </a:bodyPr>
          <a:lstStyle/>
          <a:p>
            <a:r>
              <a:rPr lang="nl-NL" sz="1100" dirty="0"/>
              <a:t>Het lievelingskostje van de pauw waren de miereneitjes, die ze uit mierennesten pikten. </a:t>
            </a:r>
            <a:r>
              <a:rPr lang="nl-NL" sz="1100" dirty="0" err="1"/>
              <a:t>Tjeu</a:t>
            </a:r>
            <a:r>
              <a:rPr lang="nl-NL" sz="1100" dirty="0"/>
              <a:t> hield </a:t>
            </a:r>
            <a:r>
              <a:rPr lang="nl-NL" sz="1100" b="1" u="sng" dirty="0"/>
              <a:t>eenden</a:t>
            </a:r>
            <a:r>
              <a:rPr lang="nl-NL" sz="1100" dirty="0"/>
              <a:t>, die hij ving aan de beek. Natuurlijk waren er </a:t>
            </a:r>
            <a:r>
              <a:rPr lang="nl-NL" sz="1100" b="1" u="sng" dirty="0"/>
              <a:t>katten</a:t>
            </a:r>
            <a:r>
              <a:rPr lang="nl-NL" sz="1100" dirty="0"/>
              <a:t> om de muizen in toom te houden. Altijd waren er </a:t>
            </a:r>
            <a:r>
              <a:rPr lang="nl-NL" sz="1100" b="1" u="sng" dirty="0"/>
              <a:t>honden</a:t>
            </a:r>
            <a:r>
              <a:rPr lang="nl-NL" sz="1100" dirty="0"/>
              <a:t>: de </a:t>
            </a:r>
            <a:r>
              <a:rPr lang="nl-NL" sz="1100" dirty="0" err="1"/>
              <a:t>boerenfox</a:t>
            </a:r>
            <a:r>
              <a:rPr lang="nl-NL" sz="1100" dirty="0"/>
              <a:t> die zijn verblijf had in de paardenstal, en de grote waakhond aan de ketting. De waakhond was de alarminstallatie van toen. Zijn blaffen was te horen tot in de wijde omtrek. De manier waarop hij blafte vertelde wat er aan de hand was: of er iemand om het huis liep, of er een varken was ontsnapt, of dat hij gewoon maar blafte.</a:t>
            </a:r>
          </a:p>
        </p:txBody>
      </p:sp>
      <p:pic>
        <p:nvPicPr>
          <p:cNvPr id="38" name="Afbeelding 37">
            <a:extLst>
              <a:ext uri="{FF2B5EF4-FFF2-40B4-BE49-F238E27FC236}">
                <a16:creationId xmlns:a16="http://schemas.microsoft.com/office/drawing/2014/main" id="{525D5B0D-175A-4565-9F9B-BC359E3C7CE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025" t="12003" r="20482" b="8371"/>
          <a:stretch/>
        </p:blipFill>
        <p:spPr>
          <a:xfrm>
            <a:off x="6444208" y="4948289"/>
            <a:ext cx="1656184" cy="1614399"/>
          </a:xfrm>
          <a:prstGeom prst="rect">
            <a:avLst/>
          </a:prstGeom>
        </p:spPr>
      </p:pic>
      <p:pic>
        <p:nvPicPr>
          <p:cNvPr id="40" name="Afbeelding 39">
            <a:extLst>
              <a:ext uri="{FF2B5EF4-FFF2-40B4-BE49-F238E27FC236}">
                <a16:creationId xmlns:a16="http://schemas.microsoft.com/office/drawing/2014/main" id="{83B0EA27-E7FA-4440-83FD-33E6E27EB7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98215" y="5317993"/>
            <a:ext cx="747504" cy="1035769"/>
          </a:xfrm>
          <a:prstGeom prst="rect">
            <a:avLst/>
          </a:prstGeom>
        </p:spPr>
      </p:pic>
      <p:pic>
        <p:nvPicPr>
          <p:cNvPr id="42" name="Afbeelding 41">
            <a:extLst>
              <a:ext uri="{FF2B5EF4-FFF2-40B4-BE49-F238E27FC236}">
                <a16:creationId xmlns:a16="http://schemas.microsoft.com/office/drawing/2014/main" id="{24526228-CDB4-4338-BCB6-368F6FE2207A}"/>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9591" y="6031695"/>
            <a:ext cx="841559" cy="561753"/>
          </a:xfrm>
          <a:prstGeom prst="rect">
            <a:avLst/>
          </a:prstGeom>
        </p:spPr>
      </p:pic>
      <p:sp>
        <p:nvSpPr>
          <p:cNvPr id="10" name="Tekstvak 9">
            <a:extLst>
              <a:ext uri="{FF2B5EF4-FFF2-40B4-BE49-F238E27FC236}">
                <a16:creationId xmlns:a16="http://schemas.microsoft.com/office/drawing/2014/main" id="{B9FED372-FBFA-4F86-BB05-95921EB44231}"/>
              </a:ext>
            </a:extLst>
          </p:cNvPr>
          <p:cNvSpPr txBox="1"/>
          <p:nvPr/>
        </p:nvSpPr>
        <p:spPr>
          <a:xfrm>
            <a:off x="5965015" y="2636912"/>
            <a:ext cx="2999473" cy="230832"/>
          </a:xfrm>
          <a:prstGeom prst="rect">
            <a:avLst/>
          </a:prstGeom>
          <a:noFill/>
        </p:spPr>
        <p:txBody>
          <a:bodyPr wrap="square" rtlCol="0">
            <a:spAutoFit/>
          </a:bodyPr>
          <a:lstStyle/>
          <a:p>
            <a:pPr algn="ctr"/>
            <a:r>
              <a:rPr lang="nl-NL" sz="900" b="1" i="1" dirty="0"/>
              <a:t>De trots van de Spikkerhoeve</a:t>
            </a:r>
          </a:p>
        </p:txBody>
      </p:sp>
      <p:pic>
        <p:nvPicPr>
          <p:cNvPr id="12" name="Afbeelding 11">
            <a:extLst>
              <a:ext uri="{FF2B5EF4-FFF2-40B4-BE49-F238E27FC236}">
                <a16:creationId xmlns:a16="http://schemas.microsoft.com/office/drawing/2014/main" id="{F572C0DB-50FA-4255-9A36-C15C000B09A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8944" y="15958"/>
            <a:ext cx="636325" cy="709004"/>
          </a:xfrm>
          <a:prstGeom prst="rect">
            <a:avLst/>
          </a:prstGeom>
        </p:spPr>
      </p:pic>
    </p:spTree>
    <p:extLst>
      <p:ext uri="{BB962C8B-B14F-4D97-AF65-F5344CB8AC3E}">
        <p14:creationId xmlns:p14="http://schemas.microsoft.com/office/powerpoint/2010/main" val="86309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A899BC9-634E-41B0-BB13-D10D2387D8A0}"/>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48FA3564-F8A6-401D-B0A5-2291BE6C4668}"/>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83410998-A58F-4171-9C8B-3C436B7565DB}"/>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DE PRODUCTEN                                                  12</a:t>
            </a:r>
          </a:p>
        </p:txBody>
      </p:sp>
      <p:sp>
        <p:nvSpPr>
          <p:cNvPr id="5" name="Rechthoek 4">
            <a:extLst>
              <a:ext uri="{FF2B5EF4-FFF2-40B4-BE49-F238E27FC236}">
                <a16:creationId xmlns:a16="http://schemas.microsoft.com/office/drawing/2014/main" id="{BC1673DB-ADD6-4D68-8412-D8E791CEB2ED}"/>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295DB6D-4228-40BF-B08E-3D3282F5645D}"/>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FCEA0FDF-9B09-444A-A3EC-7B504854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9" name="Afbeelding 8">
            <a:hlinkClick r:id="rId3" action="ppaction://hlinksldjump"/>
            <a:extLst>
              <a:ext uri="{FF2B5EF4-FFF2-40B4-BE49-F238E27FC236}">
                <a16:creationId xmlns:a16="http://schemas.microsoft.com/office/drawing/2014/main" id="{DB51F36A-7BFC-4C77-B8CA-37B4649D2CD6}"/>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pic>
        <p:nvPicPr>
          <p:cNvPr id="25" name="Afbeelding 24">
            <a:extLst>
              <a:ext uri="{FF2B5EF4-FFF2-40B4-BE49-F238E27FC236}">
                <a16:creationId xmlns:a16="http://schemas.microsoft.com/office/drawing/2014/main" id="{89D1D5EC-690B-4032-A3C2-E8D64C6748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628800"/>
            <a:ext cx="2808312" cy="2376264"/>
          </a:xfrm>
          <a:prstGeom prst="rect">
            <a:avLst/>
          </a:prstGeom>
        </p:spPr>
      </p:pic>
      <p:sp>
        <p:nvSpPr>
          <p:cNvPr id="7" name="Rechthoek 6">
            <a:extLst>
              <a:ext uri="{FF2B5EF4-FFF2-40B4-BE49-F238E27FC236}">
                <a16:creationId xmlns:a16="http://schemas.microsoft.com/office/drawing/2014/main" id="{2E0E95D6-A6FA-4A85-ABA6-F62F1360BAC0}"/>
              </a:ext>
            </a:extLst>
          </p:cNvPr>
          <p:cNvSpPr/>
          <p:nvPr/>
        </p:nvSpPr>
        <p:spPr>
          <a:xfrm>
            <a:off x="179512" y="935014"/>
            <a:ext cx="2952328" cy="5339923"/>
          </a:xfrm>
          <a:prstGeom prst="rect">
            <a:avLst/>
          </a:prstGeom>
          <a:noFill/>
          <a:ln w="3175">
            <a:noFill/>
          </a:ln>
        </p:spPr>
        <p:txBody>
          <a:bodyPr wrap="square">
            <a:spAutoFit/>
          </a:bodyPr>
          <a:lstStyle/>
          <a:p>
            <a:r>
              <a:rPr lang="nl-NL" sz="1100" dirty="0"/>
              <a:t>Waarmee verdienden de bewoners van de </a:t>
            </a:r>
            <a:r>
              <a:rPr lang="nl-NL" sz="1100" dirty="0" err="1"/>
              <a:t>Spik</a:t>
            </a:r>
            <a:r>
              <a:rPr lang="nl-NL" sz="1100" dirty="0"/>
              <a:t> hun </a:t>
            </a:r>
            <a:r>
              <a:rPr lang="nl-NL" sz="1100" b="1" u="sng" dirty="0"/>
              <a:t>inkomen</a:t>
            </a:r>
            <a:r>
              <a:rPr lang="nl-NL" sz="1100" dirty="0"/>
              <a:t> in de oorlogstijd? Welke producten hadden zij aan te bieden, en aan wie?</a:t>
            </a:r>
          </a:p>
          <a:p>
            <a:r>
              <a:rPr lang="nl-NL" sz="1100" dirty="0"/>
              <a:t>Een boerenbedrijf zoals de </a:t>
            </a:r>
            <a:r>
              <a:rPr lang="nl-NL" sz="1100" dirty="0" err="1"/>
              <a:t>Spik</a:t>
            </a:r>
            <a:r>
              <a:rPr lang="nl-NL" sz="1100" dirty="0"/>
              <a:t> was in </a:t>
            </a:r>
          </a:p>
          <a:p>
            <a:r>
              <a:rPr lang="nl-NL" sz="1100" dirty="0"/>
              <a:t>grote mate </a:t>
            </a:r>
            <a:r>
              <a:rPr lang="nl-NL" sz="1100" b="1" u="sng" dirty="0"/>
              <a:t>zelfvoorzienend</a:t>
            </a:r>
            <a:r>
              <a:rPr lang="nl-NL" sz="1100" dirty="0"/>
              <a:t>, </a:t>
            </a:r>
          </a:p>
          <a:p>
            <a:r>
              <a:rPr lang="nl-NL" sz="1100" dirty="0"/>
              <a:t>dat betekent dat de mensen </a:t>
            </a:r>
          </a:p>
          <a:p>
            <a:r>
              <a:rPr lang="nl-NL" sz="1100" dirty="0"/>
              <a:t>voldoende hadden om </a:t>
            </a:r>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r>
              <a:rPr lang="nl-NL" sz="1100" dirty="0"/>
              <a:t>van te leven. Een moestuin, kippen, een slachtvarken en graan op de akker; het hele jaar door werd er gewerkt om met het gezin te kunnen eten.</a:t>
            </a:r>
          </a:p>
          <a:p>
            <a:r>
              <a:rPr lang="nl-NL" sz="1100" b="1" u="sng" dirty="0"/>
              <a:t>Geld was er niet veel nodig</a:t>
            </a:r>
            <a:r>
              <a:rPr lang="nl-NL" sz="1100" dirty="0"/>
              <a:t>, de mensen leefden sober. Eén zondags pak en een stel werkkleren was voldoende. Jongere broers of zusjes droegen de kleren af van de oudsten. Op vakantie ging men nooit, en ook uit eten gaan was geen gewoonte. Versleten schoenen werden van nieuwe zolen voorzien bij de schoenmaker, gaten in de wollen sokken werden gestopt. </a:t>
            </a:r>
          </a:p>
        </p:txBody>
      </p:sp>
      <p:sp>
        <p:nvSpPr>
          <p:cNvPr id="27" name="Tekstvak 26">
            <a:extLst>
              <a:ext uri="{FF2B5EF4-FFF2-40B4-BE49-F238E27FC236}">
                <a16:creationId xmlns:a16="http://schemas.microsoft.com/office/drawing/2014/main" id="{EA932D64-96A9-4A2F-8039-3640062E03E3}"/>
              </a:ext>
            </a:extLst>
          </p:cNvPr>
          <p:cNvSpPr txBox="1"/>
          <p:nvPr/>
        </p:nvSpPr>
        <p:spPr>
          <a:xfrm>
            <a:off x="3059832" y="692696"/>
            <a:ext cx="2844826" cy="1954381"/>
          </a:xfrm>
          <a:prstGeom prst="rect">
            <a:avLst/>
          </a:prstGeom>
          <a:noFill/>
        </p:spPr>
        <p:txBody>
          <a:bodyPr wrap="square" rtlCol="0">
            <a:spAutoFit/>
          </a:bodyPr>
          <a:lstStyle/>
          <a:p>
            <a:r>
              <a:rPr lang="nl-NL" sz="1100" dirty="0"/>
              <a:t>Veel materiaal dat nodig was op het land werd zelf gemaakt. </a:t>
            </a:r>
          </a:p>
          <a:p>
            <a:r>
              <a:rPr lang="nl-NL" sz="1100" i="1" dirty="0" err="1"/>
              <a:t>Moder</a:t>
            </a:r>
            <a:r>
              <a:rPr lang="nl-NL" sz="1100" dirty="0"/>
              <a:t> Tonia bakte zelf het benodigde brood en vlaaien als er iets te vieren was, de benodigde tarwe groeide op de akker. Dit gebeurde in het bakhuis, dat ook werd gestookt met </a:t>
            </a:r>
            <a:r>
              <a:rPr lang="nl-NL" sz="1100" i="1" dirty="0"/>
              <a:t>sjansen</a:t>
            </a:r>
            <a:r>
              <a:rPr lang="nl-NL" sz="1100" dirty="0"/>
              <a:t>, bij elkaar gebonden takkenbossen.</a:t>
            </a:r>
          </a:p>
          <a:p>
            <a:r>
              <a:rPr lang="nl-NL" sz="1100" dirty="0"/>
              <a:t>Uiteraard bleven er nog zaken over die gekocht moesten worden.</a:t>
            </a:r>
          </a:p>
          <a:p>
            <a:endParaRPr lang="nl-NL" sz="1100" dirty="0"/>
          </a:p>
        </p:txBody>
      </p:sp>
      <p:pic>
        <p:nvPicPr>
          <p:cNvPr id="29" name="Afbeelding 28">
            <a:extLst>
              <a:ext uri="{FF2B5EF4-FFF2-40B4-BE49-F238E27FC236}">
                <a16:creationId xmlns:a16="http://schemas.microsoft.com/office/drawing/2014/main" id="{6A392B51-4C92-4A60-8471-A8FC219A2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4658" y="743186"/>
            <a:ext cx="2483768" cy="1655845"/>
          </a:xfrm>
          <a:prstGeom prst="rect">
            <a:avLst/>
          </a:prstGeom>
        </p:spPr>
      </p:pic>
      <p:pic>
        <p:nvPicPr>
          <p:cNvPr id="11" name="Afbeelding 10">
            <a:extLst>
              <a:ext uri="{FF2B5EF4-FFF2-40B4-BE49-F238E27FC236}">
                <a16:creationId xmlns:a16="http://schemas.microsoft.com/office/drawing/2014/main" id="{DAE24F1C-BB79-45D7-ADD9-D467EF2706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5081" y="692696"/>
            <a:ext cx="462875" cy="1706335"/>
          </a:xfrm>
          <a:prstGeom prst="rect">
            <a:avLst/>
          </a:prstGeom>
        </p:spPr>
      </p:pic>
      <p:sp>
        <p:nvSpPr>
          <p:cNvPr id="12" name="Tekstvak 11">
            <a:extLst>
              <a:ext uri="{FF2B5EF4-FFF2-40B4-BE49-F238E27FC236}">
                <a16:creationId xmlns:a16="http://schemas.microsoft.com/office/drawing/2014/main" id="{4E1451A5-1957-4EE3-89DC-3F4B567AD621}"/>
              </a:ext>
            </a:extLst>
          </p:cNvPr>
          <p:cNvSpPr txBox="1"/>
          <p:nvPr/>
        </p:nvSpPr>
        <p:spPr>
          <a:xfrm>
            <a:off x="3113583" y="2560613"/>
            <a:ext cx="2754352" cy="3585597"/>
          </a:xfrm>
          <a:prstGeom prst="rect">
            <a:avLst/>
          </a:prstGeom>
          <a:solidFill>
            <a:schemeClr val="accent1">
              <a:lumMod val="40000"/>
              <a:lumOff val="60000"/>
            </a:schemeClr>
          </a:solidFill>
        </p:spPr>
        <p:txBody>
          <a:bodyPr wrap="square" rtlCol="0">
            <a:spAutoFit/>
          </a:bodyPr>
          <a:lstStyle/>
          <a:p>
            <a:r>
              <a:rPr lang="nl-NL" sz="1100" dirty="0">
                <a:solidFill>
                  <a:srgbClr val="000099"/>
                </a:solidFill>
              </a:rPr>
              <a:t>WEETJE: De jongens van de </a:t>
            </a:r>
            <a:r>
              <a:rPr lang="nl-NL" sz="1100" dirty="0" err="1">
                <a:solidFill>
                  <a:srgbClr val="000099"/>
                </a:solidFill>
              </a:rPr>
              <a:t>Spik</a:t>
            </a:r>
            <a:r>
              <a:rPr lang="nl-NL" sz="1100" dirty="0">
                <a:solidFill>
                  <a:srgbClr val="000099"/>
                </a:solidFill>
              </a:rPr>
              <a:t> waren zeer inventief. Zij verzamelden de nodige materialen en bouwden zelf een </a:t>
            </a:r>
            <a:r>
              <a:rPr lang="nl-NL" sz="1100" i="1" dirty="0">
                <a:solidFill>
                  <a:srgbClr val="000099"/>
                </a:solidFill>
              </a:rPr>
              <a:t>zelfbinder</a:t>
            </a:r>
            <a:r>
              <a:rPr lang="nl-NL" sz="1100" dirty="0">
                <a:solidFill>
                  <a:srgbClr val="000099"/>
                </a:solidFill>
              </a:rPr>
              <a:t>, een machine die het graan maait en automatisch bijeenbindt in </a:t>
            </a:r>
            <a:r>
              <a:rPr lang="nl-NL" sz="1100" i="1" dirty="0">
                <a:solidFill>
                  <a:srgbClr val="000099"/>
                </a:solidFill>
              </a:rPr>
              <a:t>garven</a:t>
            </a:r>
            <a:r>
              <a:rPr lang="nl-NL" sz="1100" dirty="0">
                <a:solidFill>
                  <a:srgbClr val="000099"/>
                </a:solidFill>
              </a:rPr>
              <a:t>. Piet was de “architect”. Hiermee werkten ze ook op andere boerderijen, waarvoor ze een vergoeding kregen.  </a:t>
            </a:r>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dirty="0"/>
          </a:p>
        </p:txBody>
      </p:sp>
      <p:pic>
        <p:nvPicPr>
          <p:cNvPr id="16" name="Afbeelding 15">
            <a:extLst>
              <a:ext uri="{FF2B5EF4-FFF2-40B4-BE49-F238E27FC236}">
                <a16:creationId xmlns:a16="http://schemas.microsoft.com/office/drawing/2014/main" id="{71536999-CDDF-4EB8-920E-CD67E674715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2301" y="2237867"/>
            <a:ext cx="595963" cy="409210"/>
          </a:xfrm>
          <a:prstGeom prst="rect">
            <a:avLst/>
          </a:prstGeom>
        </p:spPr>
      </p:pic>
      <p:pic>
        <p:nvPicPr>
          <p:cNvPr id="14" name="Afbeelding 13">
            <a:extLst>
              <a:ext uri="{FF2B5EF4-FFF2-40B4-BE49-F238E27FC236}">
                <a16:creationId xmlns:a16="http://schemas.microsoft.com/office/drawing/2014/main" id="{6EFDDA14-96F2-4021-8CEF-036E36851C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5590" y="4088701"/>
            <a:ext cx="2645621" cy="1781029"/>
          </a:xfrm>
          <a:prstGeom prst="rect">
            <a:avLst/>
          </a:prstGeom>
        </p:spPr>
      </p:pic>
      <p:sp>
        <p:nvSpPr>
          <p:cNvPr id="15" name="Tekstvak 14">
            <a:extLst>
              <a:ext uri="{FF2B5EF4-FFF2-40B4-BE49-F238E27FC236}">
                <a16:creationId xmlns:a16="http://schemas.microsoft.com/office/drawing/2014/main" id="{38E6B816-F389-4305-A139-66F1EE8FC711}"/>
              </a:ext>
            </a:extLst>
          </p:cNvPr>
          <p:cNvSpPr txBox="1"/>
          <p:nvPr/>
        </p:nvSpPr>
        <p:spPr>
          <a:xfrm>
            <a:off x="4211960" y="5877271"/>
            <a:ext cx="1619252" cy="230832"/>
          </a:xfrm>
          <a:prstGeom prst="rect">
            <a:avLst/>
          </a:prstGeom>
          <a:noFill/>
        </p:spPr>
        <p:txBody>
          <a:bodyPr wrap="square" rtlCol="0">
            <a:spAutoFit/>
          </a:bodyPr>
          <a:lstStyle/>
          <a:p>
            <a:pPr algn="ctr"/>
            <a:r>
              <a:rPr lang="nl-NL" sz="900" b="1" i="1" dirty="0"/>
              <a:t>Zelfbinder uit 1915</a:t>
            </a:r>
          </a:p>
        </p:txBody>
      </p:sp>
      <p:sp>
        <p:nvSpPr>
          <p:cNvPr id="17" name="Tekstvak 16">
            <a:extLst>
              <a:ext uri="{FF2B5EF4-FFF2-40B4-BE49-F238E27FC236}">
                <a16:creationId xmlns:a16="http://schemas.microsoft.com/office/drawing/2014/main" id="{EDDE2C8B-AA5C-446F-A5D1-D963A405C4CC}"/>
              </a:ext>
            </a:extLst>
          </p:cNvPr>
          <p:cNvSpPr txBox="1"/>
          <p:nvPr/>
        </p:nvSpPr>
        <p:spPr>
          <a:xfrm>
            <a:off x="5940152" y="2399031"/>
            <a:ext cx="3057804" cy="1615827"/>
          </a:xfrm>
          <a:prstGeom prst="rect">
            <a:avLst/>
          </a:prstGeom>
          <a:noFill/>
        </p:spPr>
        <p:txBody>
          <a:bodyPr wrap="square" rtlCol="0">
            <a:spAutoFit/>
          </a:bodyPr>
          <a:lstStyle/>
          <a:p>
            <a:r>
              <a:rPr lang="nl-NL" sz="1100" dirty="0"/>
              <a:t>Een belangrijke bron van inkomsten was de </a:t>
            </a:r>
            <a:r>
              <a:rPr lang="nl-NL" sz="1100" b="1" u="sng" dirty="0"/>
              <a:t>melk</a:t>
            </a:r>
            <a:r>
              <a:rPr lang="nl-NL" sz="1100" dirty="0"/>
              <a:t>. Koeien werden twee maal per dag gemolken. De melk werd door een zeef in een ijzeren melkbus gegoten, die elke dag werd opgehaald door de</a:t>
            </a:r>
          </a:p>
          <a:p>
            <a:r>
              <a:rPr lang="nl-NL" sz="1100" dirty="0"/>
              <a:t>                             melkrijder van de “de </a:t>
            </a:r>
            <a:r>
              <a:rPr lang="nl-NL" sz="1100" dirty="0" err="1"/>
              <a:t>Fuus</a:t>
            </a:r>
            <a:r>
              <a:rPr lang="nl-NL" sz="1100" dirty="0"/>
              <a:t>”. Daar</a:t>
            </a:r>
          </a:p>
          <a:p>
            <a:r>
              <a:rPr lang="nl-NL" sz="1100" dirty="0"/>
              <a:t>                             werden er zuivelproducten van</a:t>
            </a:r>
          </a:p>
          <a:p>
            <a:r>
              <a:rPr lang="nl-NL" sz="1100" dirty="0"/>
              <a:t>                             gemaakt. Dagelijks ijzeren</a:t>
            </a:r>
          </a:p>
          <a:p>
            <a:r>
              <a:rPr lang="nl-NL" sz="1100" dirty="0"/>
              <a:t>                             melkbussen met 40 liter melk</a:t>
            </a:r>
          </a:p>
          <a:p>
            <a:r>
              <a:rPr lang="nl-NL" sz="1100" dirty="0"/>
              <a:t>                             tillen was geen kleinigheid... </a:t>
            </a:r>
          </a:p>
        </p:txBody>
      </p:sp>
      <p:sp>
        <p:nvSpPr>
          <p:cNvPr id="18" name="Tekstvak 17">
            <a:extLst>
              <a:ext uri="{FF2B5EF4-FFF2-40B4-BE49-F238E27FC236}">
                <a16:creationId xmlns:a16="http://schemas.microsoft.com/office/drawing/2014/main" id="{12ED62FF-1C8D-4833-9AC5-32C27F4A937A}"/>
              </a:ext>
            </a:extLst>
          </p:cNvPr>
          <p:cNvSpPr txBox="1"/>
          <p:nvPr/>
        </p:nvSpPr>
        <p:spPr>
          <a:xfrm>
            <a:off x="5954150" y="3979894"/>
            <a:ext cx="3002225" cy="2292935"/>
          </a:xfrm>
          <a:prstGeom prst="rect">
            <a:avLst/>
          </a:prstGeom>
          <a:noFill/>
        </p:spPr>
        <p:txBody>
          <a:bodyPr wrap="square" rtlCol="0">
            <a:spAutoFit/>
          </a:bodyPr>
          <a:lstStyle/>
          <a:p>
            <a:r>
              <a:rPr lang="nl-NL" sz="1100" b="1" dirty="0"/>
              <a:t>                             </a:t>
            </a:r>
            <a:r>
              <a:rPr lang="nl-NL" sz="1100" b="1" u="sng" dirty="0"/>
              <a:t>Eieren</a:t>
            </a:r>
            <a:r>
              <a:rPr lang="nl-NL" sz="1100" dirty="0"/>
              <a:t> werden ook verkocht op</a:t>
            </a:r>
          </a:p>
          <a:p>
            <a:r>
              <a:rPr lang="nl-NL" sz="1100" dirty="0"/>
              <a:t>                             de </a:t>
            </a:r>
            <a:r>
              <a:rPr lang="nl-NL" sz="1100" dirty="0" err="1"/>
              <a:t>Spik</a:t>
            </a:r>
            <a:r>
              <a:rPr lang="nl-NL" sz="1100" dirty="0"/>
              <a:t>. Bij de boerderij stonden</a:t>
            </a:r>
          </a:p>
          <a:p>
            <a:r>
              <a:rPr lang="nl-NL" sz="1100" dirty="0"/>
              <a:t>                             hokken waarin de kippen verbleven. Zij werden gevoerd met gedroogde maïskorrels, van het eigen land. </a:t>
            </a:r>
          </a:p>
          <a:p>
            <a:r>
              <a:rPr lang="nl-NL" sz="1100" dirty="0"/>
              <a:t> </a:t>
            </a:r>
          </a:p>
          <a:p>
            <a:r>
              <a:rPr lang="nl-NL" sz="1100" dirty="0"/>
              <a:t>Soms werden </a:t>
            </a:r>
          </a:p>
          <a:p>
            <a:r>
              <a:rPr lang="nl-NL" sz="1100" dirty="0"/>
              <a:t>er wat </a:t>
            </a:r>
            <a:r>
              <a:rPr lang="nl-NL" sz="1100" b="1" u="sng" dirty="0"/>
              <a:t>dieren</a:t>
            </a:r>
            <a:r>
              <a:rPr lang="nl-NL" sz="1100" dirty="0"/>
              <a:t> </a:t>
            </a:r>
          </a:p>
          <a:p>
            <a:r>
              <a:rPr lang="nl-NL" sz="1100" b="1" u="sng" dirty="0"/>
              <a:t>verkocht</a:t>
            </a:r>
            <a:r>
              <a:rPr lang="nl-NL" sz="1100" dirty="0"/>
              <a:t>, </a:t>
            </a:r>
          </a:p>
          <a:p>
            <a:r>
              <a:rPr lang="nl-NL" sz="1100" dirty="0"/>
              <a:t>zoals kippen </a:t>
            </a:r>
          </a:p>
          <a:p>
            <a:r>
              <a:rPr lang="nl-NL" sz="1100" dirty="0"/>
              <a:t>of biggen.</a:t>
            </a:r>
          </a:p>
          <a:p>
            <a:endParaRPr lang="nl-NL" sz="1100" dirty="0"/>
          </a:p>
          <a:p>
            <a:endParaRPr lang="nl-NL" sz="1100" dirty="0"/>
          </a:p>
        </p:txBody>
      </p:sp>
      <p:pic>
        <p:nvPicPr>
          <p:cNvPr id="20" name="Afbeelding 19">
            <a:extLst>
              <a:ext uri="{FF2B5EF4-FFF2-40B4-BE49-F238E27FC236}">
                <a16:creationId xmlns:a16="http://schemas.microsoft.com/office/drawing/2014/main" id="{95C48D80-1AD1-4B01-9ABB-07E7D276C569}"/>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37311" y="3159484"/>
            <a:ext cx="841986" cy="1359574"/>
          </a:xfrm>
          <a:prstGeom prst="rect">
            <a:avLst/>
          </a:prstGeom>
        </p:spPr>
      </p:pic>
      <p:pic>
        <p:nvPicPr>
          <p:cNvPr id="22" name="Afbeelding 21">
            <a:extLst>
              <a:ext uri="{FF2B5EF4-FFF2-40B4-BE49-F238E27FC236}">
                <a16:creationId xmlns:a16="http://schemas.microsoft.com/office/drawing/2014/main" id="{6B58A798-ED1C-40FD-8569-D6E6532FCD9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79297" y="4912550"/>
            <a:ext cx="2027193" cy="1141503"/>
          </a:xfrm>
          <a:prstGeom prst="rect">
            <a:avLst/>
          </a:prstGeom>
        </p:spPr>
      </p:pic>
      <p:pic>
        <p:nvPicPr>
          <p:cNvPr id="13" name="Afbeelding 12">
            <a:extLst>
              <a:ext uri="{FF2B5EF4-FFF2-40B4-BE49-F238E27FC236}">
                <a16:creationId xmlns:a16="http://schemas.microsoft.com/office/drawing/2014/main" id="{AC0C556E-A924-4A05-83CC-EA8FF5E50F4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0880" y="82418"/>
            <a:ext cx="719902" cy="625286"/>
          </a:xfrm>
          <a:prstGeom prst="rect">
            <a:avLst/>
          </a:prstGeom>
        </p:spPr>
      </p:pic>
      <p:sp>
        <p:nvSpPr>
          <p:cNvPr id="10" name="Tekstvak 9">
            <a:extLst>
              <a:ext uri="{FF2B5EF4-FFF2-40B4-BE49-F238E27FC236}">
                <a16:creationId xmlns:a16="http://schemas.microsoft.com/office/drawing/2014/main" id="{D6D351AA-B480-46B7-ACF6-9D82A46810F7}"/>
              </a:ext>
            </a:extLst>
          </p:cNvPr>
          <p:cNvSpPr txBox="1"/>
          <p:nvPr/>
        </p:nvSpPr>
        <p:spPr>
          <a:xfrm>
            <a:off x="7308304" y="2132856"/>
            <a:ext cx="1008112" cy="230832"/>
          </a:xfrm>
          <a:prstGeom prst="rect">
            <a:avLst/>
          </a:prstGeom>
          <a:noFill/>
        </p:spPr>
        <p:txBody>
          <a:bodyPr wrap="square" rtlCol="0">
            <a:spAutoFit/>
          </a:bodyPr>
          <a:lstStyle/>
          <a:p>
            <a:pPr algn="r"/>
            <a:r>
              <a:rPr lang="nl-NL" sz="900" b="1" i="1" dirty="0">
                <a:solidFill>
                  <a:schemeClr val="bg1"/>
                </a:solidFill>
              </a:rPr>
              <a:t>Tarwe</a:t>
            </a:r>
          </a:p>
        </p:txBody>
      </p:sp>
      <p:sp>
        <p:nvSpPr>
          <p:cNvPr id="19" name="Tekstvak 18">
            <a:extLst>
              <a:ext uri="{FF2B5EF4-FFF2-40B4-BE49-F238E27FC236}">
                <a16:creationId xmlns:a16="http://schemas.microsoft.com/office/drawing/2014/main" id="{81CCD998-54D5-4EAD-9A94-82B443F914BC}"/>
              </a:ext>
            </a:extLst>
          </p:cNvPr>
          <p:cNvSpPr txBox="1"/>
          <p:nvPr/>
        </p:nvSpPr>
        <p:spPr>
          <a:xfrm>
            <a:off x="8028384" y="5869730"/>
            <a:ext cx="892104" cy="230832"/>
          </a:xfrm>
          <a:prstGeom prst="rect">
            <a:avLst/>
          </a:prstGeom>
          <a:noFill/>
        </p:spPr>
        <p:txBody>
          <a:bodyPr wrap="square" rtlCol="0">
            <a:spAutoFit/>
          </a:bodyPr>
          <a:lstStyle/>
          <a:p>
            <a:pPr algn="r"/>
            <a:r>
              <a:rPr lang="nl-NL" sz="900" b="1" i="1" dirty="0"/>
              <a:t>Maïs</a:t>
            </a:r>
          </a:p>
        </p:txBody>
      </p:sp>
    </p:spTree>
    <p:extLst>
      <p:ext uri="{BB962C8B-B14F-4D97-AF65-F5344CB8AC3E}">
        <p14:creationId xmlns:p14="http://schemas.microsoft.com/office/powerpoint/2010/main" val="197129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98526F5-E3C5-4001-9442-F722568619FA}"/>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5D9DAE0D-B0DF-42D8-97B6-BC0F2DF5C9A5}"/>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FE640A2-FA9A-4B0F-8D72-F211AB61AF89}"/>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AKKERS EN WEILANDEN                                    13</a:t>
            </a:r>
          </a:p>
        </p:txBody>
      </p:sp>
      <p:sp>
        <p:nvSpPr>
          <p:cNvPr id="5" name="Rechthoek 4">
            <a:extLst>
              <a:ext uri="{FF2B5EF4-FFF2-40B4-BE49-F238E27FC236}">
                <a16:creationId xmlns:a16="http://schemas.microsoft.com/office/drawing/2014/main" id="{39CF3766-4745-475B-89B3-44BAE4ADCDEC}"/>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8611EF1F-E33E-4F19-9052-D82847B990E9}"/>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26821625-55C0-4A99-B2D1-F39DB87C7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8" name="Afbeelding 7">
            <a:hlinkClick r:id="rId3" action="ppaction://hlinksldjump"/>
            <a:extLst>
              <a:ext uri="{FF2B5EF4-FFF2-40B4-BE49-F238E27FC236}">
                <a16:creationId xmlns:a16="http://schemas.microsoft.com/office/drawing/2014/main" id="{1AFB7F28-BFCB-4A78-88E1-EAB57969E509}"/>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sp>
        <p:nvSpPr>
          <p:cNvPr id="10" name="Rechthoek 9">
            <a:extLst>
              <a:ext uri="{FF2B5EF4-FFF2-40B4-BE49-F238E27FC236}">
                <a16:creationId xmlns:a16="http://schemas.microsoft.com/office/drawing/2014/main" id="{765BA646-B5D4-4CBC-B790-8FE25EEE8570}"/>
              </a:ext>
            </a:extLst>
          </p:cNvPr>
          <p:cNvSpPr/>
          <p:nvPr/>
        </p:nvSpPr>
        <p:spPr>
          <a:xfrm>
            <a:off x="26975" y="897176"/>
            <a:ext cx="2952328" cy="2123658"/>
          </a:xfrm>
          <a:prstGeom prst="rect">
            <a:avLst/>
          </a:prstGeom>
          <a:noFill/>
          <a:ln w="3175">
            <a:noFill/>
          </a:ln>
        </p:spPr>
        <p:txBody>
          <a:bodyPr wrap="square">
            <a:spAutoFit/>
          </a:bodyPr>
          <a:lstStyle/>
          <a:p>
            <a:r>
              <a:rPr lang="nl-NL" sz="1100" dirty="0"/>
              <a:t>Al sinds een ver verleden zorgden de boeren ervoor dat alle mensen – ook de dokter, de burgemeester of de notaris – voldoende eten konden kopen.  Tot aan de Eerste Wereldoorlog (1914-1918) verbouwden de boeren veel </a:t>
            </a:r>
            <a:r>
              <a:rPr lang="nl-NL" sz="1100" b="1" u="sng" dirty="0"/>
              <a:t>graan</a:t>
            </a:r>
            <a:r>
              <a:rPr lang="nl-NL" sz="1100" dirty="0"/>
              <a:t>. Maar in de 20</a:t>
            </a:r>
            <a:r>
              <a:rPr lang="nl-NL" sz="1100" baseline="30000" dirty="0"/>
              <a:t>ste</a:t>
            </a:r>
            <a:r>
              <a:rPr lang="nl-NL" sz="1100" dirty="0"/>
              <a:t> eeuw kwamen er grote veranderingen: </a:t>
            </a:r>
          </a:p>
          <a:p>
            <a:pPr lvl="0"/>
            <a:r>
              <a:rPr lang="nl-NL" sz="1100" dirty="0"/>
              <a:t>Uit Amerika kwamen grote ladingen goedkoop graan, vervoerd in oceaanstomers op stoomkracht;</a:t>
            </a:r>
          </a:p>
          <a:p>
            <a:r>
              <a:rPr lang="nl-NL" sz="1100" dirty="0"/>
              <a:t>Het aantal boeren liep enorm terug, door de oorlog moesten miljoenen mannen in het leger. </a:t>
            </a:r>
          </a:p>
        </p:txBody>
      </p:sp>
      <p:sp>
        <p:nvSpPr>
          <p:cNvPr id="11" name="Tekstvak 10">
            <a:extLst>
              <a:ext uri="{FF2B5EF4-FFF2-40B4-BE49-F238E27FC236}">
                <a16:creationId xmlns:a16="http://schemas.microsoft.com/office/drawing/2014/main" id="{65778CCF-1452-4504-8827-52552D44A211}"/>
              </a:ext>
            </a:extLst>
          </p:cNvPr>
          <p:cNvSpPr txBox="1"/>
          <p:nvPr/>
        </p:nvSpPr>
        <p:spPr>
          <a:xfrm>
            <a:off x="3059832" y="692696"/>
            <a:ext cx="2844826" cy="3816429"/>
          </a:xfrm>
          <a:prstGeom prst="rect">
            <a:avLst/>
          </a:prstGeom>
          <a:solidFill>
            <a:srgbClr val="FFFF99"/>
          </a:solidFill>
        </p:spPr>
        <p:txBody>
          <a:bodyPr wrap="square" rtlCol="0">
            <a:spAutoFit/>
          </a:bodyPr>
          <a:lstStyle/>
          <a:p>
            <a:r>
              <a:rPr lang="nl-NL" sz="1100" dirty="0"/>
              <a:t>RECEPT VOOR DE </a:t>
            </a:r>
            <a:r>
              <a:rPr lang="nl-NL" sz="1100" i="1" dirty="0"/>
              <a:t>VERKESKAETEL</a:t>
            </a:r>
            <a:r>
              <a:rPr lang="nl-NL" sz="1100" dirty="0"/>
              <a:t> (VARKENSKETEL):</a:t>
            </a:r>
          </a:p>
          <a:p>
            <a:r>
              <a:rPr lang="nl-NL" sz="1100" dirty="0"/>
              <a:t>Gebruik </a:t>
            </a:r>
            <a:r>
              <a:rPr lang="nl-NL" sz="1100" i="1" dirty="0" err="1"/>
              <a:t>sjanse</a:t>
            </a:r>
            <a:r>
              <a:rPr lang="nl-NL" sz="1100" dirty="0"/>
              <a:t> (bijeengebonden takken) om de </a:t>
            </a:r>
            <a:r>
              <a:rPr lang="nl-NL" sz="1100" i="1" dirty="0" err="1"/>
              <a:t>verkeskaetel</a:t>
            </a:r>
            <a:r>
              <a:rPr lang="nl-NL" sz="1100" dirty="0"/>
              <a:t> warm te stoken. </a:t>
            </a:r>
          </a:p>
          <a:p>
            <a:r>
              <a:rPr lang="nl-NL" sz="1100" dirty="0"/>
              <a:t> </a:t>
            </a:r>
          </a:p>
          <a:p>
            <a:r>
              <a:rPr lang="nl-NL" sz="1100" u="sng" dirty="0"/>
              <a:t>Benodigdheden</a:t>
            </a:r>
            <a:r>
              <a:rPr lang="nl-NL" sz="1100" dirty="0"/>
              <a:t>: </a:t>
            </a:r>
          </a:p>
          <a:p>
            <a:r>
              <a:rPr lang="nl-NL" sz="1100" dirty="0"/>
              <a:t>gemalen voederbieten</a:t>
            </a:r>
          </a:p>
          <a:p>
            <a:r>
              <a:rPr lang="nl-NL" sz="1100" dirty="0"/>
              <a:t>gele wortelen</a:t>
            </a:r>
          </a:p>
          <a:p>
            <a:r>
              <a:rPr lang="nl-NL" sz="1100" dirty="0"/>
              <a:t>etensresten uit de </a:t>
            </a:r>
          </a:p>
          <a:p>
            <a:r>
              <a:rPr lang="nl-NL" sz="1100" dirty="0"/>
              <a:t>keuken</a:t>
            </a:r>
          </a:p>
          <a:p>
            <a:r>
              <a:rPr lang="nl-NL" sz="1100" dirty="0"/>
              <a:t>aardappelen in de schil</a:t>
            </a:r>
          </a:p>
          <a:p>
            <a:r>
              <a:rPr lang="nl-NL" sz="1100" dirty="0"/>
              <a:t>water</a:t>
            </a:r>
          </a:p>
          <a:p>
            <a:r>
              <a:rPr lang="nl-NL" sz="1100" u="sng" dirty="0"/>
              <a:t>Werkwijze</a:t>
            </a:r>
            <a:r>
              <a:rPr lang="nl-NL" sz="1100" dirty="0"/>
              <a:t>:</a:t>
            </a:r>
          </a:p>
          <a:p>
            <a:r>
              <a:rPr lang="nl-NL" sz="1100" dirty="0"/>
              <a:t>Men neme een grote </a:t>
            </a:r>
          </a:p>
          <a:p>
            <a:r>
              <a:rPr lang="nl-NL" sz="1100" dirty="0"/>
              <a:t>ketel van 200 liter. </a:t>
            </a:r>
          </a:p>
          <a:p>
            <a:r>
              <a:rPr lang="nl-NL" sz="1100" dirty="0"/>
              <a:t>Stort de benodigdheden in de ketel en kook deze tot alles goed gaar is. Roer af en toe om.  Vermaal alles als het gaar is. Voeg water toe. Voeg roggemeel toe, wat méér bij de varkens die snel vet moeten worden . Dien deze maaltijd twee maal per dag op, de varkens zullen er lekker van slobberen. </a:t>
            </a:r>
          </a:p>
        </p:txBody>
      </p:sp>
      <p:sp>
        <p:nvSpPr>
          <p:cNvPr id="22" name="Tekstvak 21">
            <a:extLst>
              <a:ext uri="{FF2B5EF4-FFF2-40B4-BE49-F238E27FC236}">
                <a16:creationId xmlns:a16="http://schemas.microsoft.com/office/drawing/2014/main" id="{778E4DD0-2D69-4731-8D87-861C6A68585D}"/>
              </a:ext>
            </a:extLst>
          </p:cNvPr>
          <p:cNvSpPr txBox="1"/>
          <p:nvPr/>
        </p:nvSpPr>
        <p:spPr>
          <a:xfrm>
            <a:off x="26976" y="3020834"/>
            <a:ext cx="3032856" cy="2292935"/>
          </a:xfrm>
          <a:prstGeom prst="rect">
            <a:avLst/>
          </a:prstGeom>
          <a:noFill/>
        </p:spPr>
        <p:txBody>
          <a:bodyPr wrap="square" rtlCol="0">
            <a:spAutoFit/>
          </a:bodyPr>
          <a:lstStyle/>
          <a:p>
            <a:r>
              <a:rPr lang="nl-NL" sz="1100" dirty="0"/>
              <a:t>De boeren gingen zich daarom meer toeleggen op het </a:t>
            </a:r>
            <a:r>
              <a:rPr lang="nl-NL" sz="1100" b="1" u="sng" dirty="0"/>
              <a:t>houden van vee</a:t>
            </a:r>
            <a:r>
              <a:rPr lang="nl-NL" sz="1100" dirty="0"/>
              <a:t>. Niet alleen met vlees, maar ook met melk, boter, kaas en eieren was er iets te verdienen. </a:t>
            </a:r>
          </a:p>
          <a:p>
            <a:r>
              <a:rPr lang="nl-NL" sz="1100" dirty="0"/>
              <a:t> </a:t>
            </a:r>
          </a:p>
          <a:p>
            <a:r>
              <a:rPr lang="nl-NL" sz="1100" dirty="0"/>
              <a:t>Om het vee te voeren, verbouwden de boeren </a:t>
            </a:r>
            <a:r>
              <a:rPr lang="nl-NL" sz="1100" b="1" u="sng" dirty="0"/>
              <a:t>voedergewassen op de akkers</a:t>
            </a:r>
            <a:r>
              <a:rPr lang="nl-NL" sz="1100" u="sng" dirty="0"/>
              <a:t> </a:t>
            </a:r>
            <a:r>
              <a:rPr lang="nl-NL" sz="1100" dirty="0"/>
              <a:t>zoals voederbieten, rogge, gerst en haver. In de zomermaanden verbleven de koeien </a:t>
            </a:r>
            <a:r>
              <a:rPr lang="nl-NL" sz="1100" b="1" u="sng" dirty="0"/>
              <a:t>in de wei</a:t>
            </a:r>
            <a:r>
              <a:rPr lang="nl-NL" sz="1100" dirty="0"/>
              <a:t>, voor de winter werd het gras gemaaid en gedroogd, en opgeslagen op de hooizolder. </a:t>
            </a:r>
          </a:p>
          <a:p>
            <a:r>
              <a:rPr lang="nl-NL" sz="1100" dirty="0"/>
              <a:t>Voor de varkens werd het voer eerst gekookt in een grote ijzeren ketel van wel 200 liter.</a:t>
            </a:r>
          </a:p>
        </p:txBody>
      </p:sp>
      <p:sp>
        <p:nvSpPr>
          <p:cNvPr id="23" name="Tekstvak 22">
            <a:extLst>
              <a:ext uri="{FF2B5EF4-FFF2-40B4-BE49-F238E27FC236}">
                <a16:creationId xmlns:a16="http://schemas.microsoft.com/office/drawing/2014/main" id="{97150553-0D49-47A2-A6E3-B3DFF5D96191}"/>
              </a:ext>
            </a:extLst>
          </p:cNvPr>
          <p:cNvSpPr txBox="1"/>
          <p:nvPr/>
        </p:nvSpPr>
        <p:spPr>
          <a:xfrm>
            <a:off x="5904658" y="692696"/>
            <a:ext cx="3131838" cy="3816429"/>
          </a:xfrm>
          <a:prstGeom prst="rect">
            <a:avLst/>
          </a:prstGeom>
          <a:noFill/>
        </p:spPr>
        <p:txBody>
          <a:bodyPr wrap="square" rtlCol="0">
            <a:spAutoFit/>
          </a:bodyPr>
          <a:lstStyle/>
          <a:p>
            <a:r>
              <a:rPr lang="nl-NL" sz="1100" dirty="0"/>
              <a:t>In de winter was er op akkers en weiden niet zo veel te doen, dan werd de tijd gebruikt om materiaal te repareren en om de opgeslagen voedergewassen goed te verzorgen, zodat de dieren konden blijven eten. De stallen moesten regelmatig worden uitgemest. Als er een periode was dat het niet vroor, werd de mestkuil leeg gemaakt en werd de mest al in hopen op het land gebracht. </a:t>
            </a:r>
          </a:p>
          <a:p>
            <a:r>
              <a:rPr lang="nl-NL" sz="1100" dirty="0"/>
              <a:t>Vroeg in het voorjaar begon het werk buiten weer: ploegen, bemesten, zaaien, oogsten en dorsen. Daar was </a:t>
            </a:r>
            <a:r>
              <a:rPr lang="nl-NL" sz="1100" b="1" u="sng" dirty="0"/>
              <a:t>kennis</a:t>
            </a:r>
            <a:r>
              <a:rPr lang="nl-NL" sz="1100" dirty="0"/>
              <a:t> voor nodig. Wanneer zaai je rogge? Hoe krijg je mooie voederbieten? Wanneer is het graan rijp om gemaaid te kunnen worden? Om het onkruid weg te halen moest er geschoffeld worden. Niet alleen het </a:t>
            </a:r>
            <a:r>
              <a:rPr lang="nl-NL" sz="1100" b="1" dirty="0"/>
              <a:t>seizoen</a:t>
            </a:r>
            <a:r>
              <a:rPr lang="nl-NL" sz="1100" dirty="0"/>
              <a:t>, lente, zomer herfst of winter, maar ook het </a:t>
            </a:r>
            <a:r>
              <a:rPr lang="nl-NL" sz="1100" b="1" dirty="0"/>
              <a:t>weer</a:t>
            </a:r>
            <a:r>
              <a:rPr lang="nl-NL" sz="1100" dirty="0"/>
              <a:t> moest de boer altijd in de gaten houden. Hij moest goed kunnen </a:t>
            </a:r>
            <a:r>
              <a:rPr lang="nl-NL" sz="1100" b="1" u="sng" dirty="0"/>
              <a:t>organiseren</a:t>
            </a:r>
            <a:r>
              <a:rPr lang="nl-NL" sz="1100" dirty="0"/>
              <a:t>, zorgen dat het werk, vaak met hulp van anderen, op tijd klaar was. </a:t>
            </a:r>
          </a:p>
          <a:p>
            <a:r>
              <a:rPr lang="nl-NL" sz="1100" dirty="0"/>
              <a:t>Deze kennis werd doorgegeven van generatie op generatie. </a:t>
            </a:r>
          </a:p>
        </p:txBody>
      </p:sp>
      <p:sp>
        <p:nvSpPr>
          <p:cNvPr id="25" name="Tekstvak 24">
            <a:extLst>
              <a:ext uri="{FF2B5EF4-FFF2-40B4-BE49-F238E27FC236}">
                <a16:creationId xmlns:a16="http://schemas.microsoft.com/office/drawing/2014/main" id="{719D95FC-53A0-4E9A-9ED7-F6A17F62D38B}"/>
              </a:ext>
            </a:extLst>
          </p:cNvPr>
          <p:cNvSpPr txBox="1"/>
          <p:nvPr/>
        </p:nvSpPr>
        <p:spPr>
          <a:xfrm>
            <a:off x="5904657" y="4571841"/>
            <a:ext cx="3144217" cy="1954381"/>
          </a:xfrm>
          <a:prstGeom prst="rect">
            <a:avLst/>
          </a:prstGeom>
          <a:solidFill>
            <a:schemeClr val="accent1">
              <a:lumMod val="40000"/>
              <a:lumOff val="60000"/>
            </a:schemeClr>
          </a:solidFill>
        </p:spPr>
        <p:txBody>
          <a:bodyPr wrap="square" rtlCol="0">
            <a:spAutoFit/>
          </a:bodyPr>
          <a:lstStyle/>
          <a:p>
            <a:r>
              <a:rPr lang="nl-NL" sz="1100" dirty="0">
                <a:solidFill>
                  <a:srgbClr val="000099"/>
                </a:solidFill>
              </a:rPr>
              <a:t>WEETJE: Auto’s waren er in deze oorlogstijd nauwelijks. De </a:t>
            </a:r>
            <a:r>
              <a:rPr lang="nl-NL" sz="1100" dirty="0" err="1">
                <a:solidFill>
                  <a:srgbClr val="000099"/>
                </a:solidFill>
              </a:rPr>
              <a:t>Speckerweg</a:t>
            </a:r>
            <a:r>
              <a:rPr lang="nl-NL" sz="1100" dirty="0">
                <a:solidFill>
                  <a:srgbClr val="000099"/>
                </a:solidFill>
              </a:rPr>
              <a:t> was </a:t>
            </a:r>
            <a:r>
              <a:rPr lang="nl-NL" sz="1100" u="sng" dirty="0">
                <a:solidFill>
                  <a:srgbClr val="000099"/>
                </a:solidFill>
              </a:rPr>
              <a:t>niet verhard</a:t>
            </a:r>
            <a:r>
              <a:rPr lang="nl-NL" sz="1100" dirty="0">
                <a:solidFill>
                  <a:srgbClr val="000099"/>
                </a:solidFill>
              </a:rPr>
              <a:t>, de gaten en kuilen stonden ’s winters vol water. De kinderen gingen </a:t>
            </a:r>
            <a:r>
              <a:rPr lang="nl-NL" sz="1100" u="sng" dirty="0">
                <a:solidFill>
                  <a:srgbClr val="000099"/>
                </a:solidFill>
              </a:rPr>
              <a:t>te voet </a:t>
            </a:r>
            <a:r>
              <a:rPr lang="nl-NL" sz="1100" dirty="0">
                <a:solidFill>
                  <a:srgbClr val="000099"/>
                </a:solidFill>
              </a:rPr>
              <a:t>naar de lagere school in het dorp, in de winter door het donker. Op de </a:t>
            </a:r>
            <a:r>
              <a:rPr lang="nl-NL" sz="1100" dirty="0" err="1">
                <a:solidFill>
                  <a:srgbClr val="000099"/>
                </a:solidFill>
              </a:rPr>
              <a:t>Spik</a:t>
            </a:r>
            <a:r>
              <a:rPr lang="nl-NL" sz="1100" dirty="0">
                <a:solidFill>
                  <a:srgbClr val="000099"/>
                </a:solidFill>
              </a:rPr>
              <a:t> was </a:t>
            </a:r>
            <a:r>
              <a:rPr lang="nl-NL" sz="1100" u="sng" dirty="0">
                <a:solidFill>
                  <a:srgbClr val="000099"/>
                </a:solidFill>
              </a:rPr>
              <a:t>geen</a:t>
            </a:r>
            <a:r>
              <a:rPr lang="nl-NL" sz="1100" dirty="0">
                <a:solidFill>
                  <a:srgbClr val="000099"/>
                </a:solidFill>
              </a:rPr>
              <a:t> </a:t>
            </a:r>
            <a:r>
              <a:rPr lang="nl-NL" sz="1100" u="sng" dirty="0">
                <a:solidFill>
                  <a:srgbClr val="000099"/>
                </a:solidFill>
              </a:rPr>
              <a:t>elektriciteit</a:t>
            </a:r>
            <a:r>
              <a:rPr lang="nl-NL" sz="1100" dirty="0">
                <a:solidFill>
                  <a:srgbClr val="000099"/>
                </a:solidFill>
              </a:rPr>
              <a:t>, petroleumlampen moesten zorgen voor licht, in huis, maar ook in de stallen of de schuur. Er was </a:t>
            </a:r>
            <a:r>
              <a:rPr lang="nl-NL" sz="1100" u="sng" dirty="0">
                <a:solidFill>
                  <a:srgbClr val="000099"/>
                </a:solidFill>
              </a:rPr>
              <a:t>geen</a:t>
            </a:r>
            <a:r>
              <a:rPr lang="nl-NL" sz="1100" dirty="0">
                <a:solidFill>
                  <a:srgbClr val="000099"/>
                </a:solidFill>
              </a:rPr>
              <a:t> </a:t>
            </a:r>
            <a:r>
              <a:rPr lang="nl-NL" sz="1100" u="sng" dirty="0">
                <a:solidFill>
                  <a:srgbClr val="000099"/>
                </a:solidFill>
              </a:rPr>
              <a:t>waterleiding</a:t>
            </a:r>
            <a:r>
              <a:rPr lang="nl-NL" sz="1100" dirty="0">
                <a:solidFill>
                  <a:srgbClr val="000099"/>
                </a:solidFill>
              </a:rPr>
              <a:t>, grondwater werd opgepompt door het heen en weer bewegen van een zwengel. Ook was er </a:t>
            </a:r>
            <a:r>
              <a:rPr lang="nl-NL" sz="1100" u="sng" dirty="0">
                <a:solidFill>
                  <a:srgbClr val="000099"/>
                </a:solidFill>
              </a:rPr>
              <a:t>geen</a:t>
            </a:r>
            <a:r>
              <a:rPr lang="nl-NL" sz="1100" dirty="0">
                <a:solidFill>
                  <a:srgbClr val="000099"/>
                </a:solidFill>
              </a:rPr>
              <a:t> </a:t>
            </a:r>
            <a:r>
              <a:rPr lang="nl-NL" sz="1100" u="sng" dirty="0">
                <a:solidFill>
                  <a:srgbClr val="000099"/>
                </a:solidFill>
              </a:rPr>
              <a:t>riool</a:t>
            </a:r>
            <a:r>
              <a:rPr lang="nl-NL" sz="1100" dirty="0">
                <a:solidFill>
                  <a:srgbClr val="000099"/>
                </a:solidFill>
              </a:rPr>
              <a:t>. De wc was buiten, naast het varkenshok.</a:t>
            </a:r>
          </a:p>
        </p:txBody>
      </p:sp>
      <p:pic>
        <p:nvPicPr>
          <p:cNvPr id="26" name="Afbeelding 25">
            <a:extLst>
              <a:ext uri="{FF2B5EF4-FFF2-40B4-BE49-F238E27FC236}">
                <a16:creationId xmlns:a16="http://schemas.microsoft.com/office/drawing/2014/main" id="{B75ED583-4BC8-4345-8C5C-75FF2FA7F5E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4409" y="4205085"/>
            <a:ext cx="648072" cy="444990"/>
          </a:xfrm>
          <a:prstGeom prst="rect">
            <a:avLst/>
          </a:prstGeom>
        </p:spPr>
      </p:pic>
      <p:pic>
        <p:nvPicPr>
          <p:cNvPr id="12" name="Afbeelding 11">
            <a:extLst>
              <a:ext uri="{FF2B5EF4-FFF2-40B4-BE49-F238E27FC236}">
                <a16:creationId xmlns:a16="http://schemas.microsoft.com/office/drawing/2014/main" id="{7D1A0746-DAFB-4F23-8429-69B03409C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778" y="5341980"/>
            <a:ext cx="3805887" cy="1049059"/>
          </a:xfrm>
          <a:prstGeom prst="rect">
            <a:avLst/>
          </a:prstGeom>
        </p:spPr>
      </p:pic>
      <p:pic>
        <p:nvPicPr>
          <p:cNvPr id="14" name="Afbeelding 13">
            <a:extLst>
              <a:ext uri="{FF2B5EF4-FFF2-40B4-BE49-F238E27FC236}">
                <a16:creationId xmlns:a16="http://schemas.microsoft.com/office/drawing/2014/main" id="{9AD482F6-EB00-4418-8C24-DE3511436B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2771" y="1505240"/>
            <a:ext cx="1296119" cy="1731407"/>
          </a:xfrm>
          <a:prstGeom prst="rect">
            <a:avLst/>
          </a:prstGeom>
        </p:spPr>
      </p:pic>
      <p:pic>
        <p:nvPicPr>
          <p:cNvPr id="16" name="Afbeelding 15">
            <a:extLst>
              <a:ext uri="{FF2B5EF4-FFF2-40B4-BE49-F238E27FC236}">
                <a16:creationId xmlns:a16="http://schemas.microsoft.com/office/drawing/2014/main" id="{9146A91A-F32A-42B7-A7E0-81537D3FF9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8319" y="4427580"/>
            <a:ext cx="1426073" cy="1893751"/>
          </a:xfrm>
          <a:prstGeom prst="rect">
            <a:avLst/>
          </a:prstGeom>
        </p:spPr>
      </p:pic>
      <p:sp>
        <p:nvSpPr>
          <p:cNvPr id="17" name="Tekstvak 16">
            <a:extLst>
              <a:ext uri="{FF2B5EF4-FFF2-40B4-BE49-F238E27FC236}">
                <a16:creationId xmlns:a16="http://schemas.microsoft.com/office/drawing/2014/main" id="{698AA2F2-CA8E-462C-8D6B-F2588EF72F93}"/>
              </a:ext>
            </a:extLst>
          </p:cNvPr>
          <p:cNvSpPr txBox="1"/>
          <p:nvPr/>
        </p:nvSpPr>
        <p:spPr>
          <a:xfrm>
            <a:off x="4438319" y="6321331"/>
            <a:ext cx="1426073" cy="369332"/>
          </a:xfrm>
          <a:prstGeom prst="rect">
            <a:avLst/>
          </a:prstGeom>
          <a:noFill/>
        </p:spPr>
        <p:txBody>
          <a:bodyPr wrap="square" rtlCol="0">
            <a:spAutoFit/>
          </a:bodyPr>
          <a:lstStyle/>
          <a:p>
            <a:pPr algn="ctr"/>
            <a:r>
              <a:rPr lang="nl-NL" sz="900" b="1" i="1" dirty="0"/>
              <a:t>Petroleumlamp,            Wiki </a:t>
            </a:r>
            <a:r>
              <a:rPr lang="nl-NL" sz="900" b="1" i="1" dirty="0" err="1"/>
              <a:t>Commons</a:t>
            </a:r>
            <a:endParaRPr lang="nl-NL" sz="900" b="1" i="1" dirty="0"/>
          </a:p>
        </p:txBody>
      </p:sp>
      <p:sp>
        <p:nvSpPr>
          <p:cNvPr id="18" name="Tekstvak 17">
            <a:extLst>
              <a:ext uri="{FF2B5EF4-FFF2-40B4-BE49-F238E27FC236}">
                <a16:creationId xmlns:a16="http://schemas.microsoft.com/office/drawing/2014/main" id="{82492BBA-D2E8-42E2-A61B-CFDE865BAE02}"/>
              </a:ext>
            </a:extLst>
          </p:cNvPr>
          <p:cNvSpPr txBox="1"/>
          <p:nvPr/>
        </p:nvSpPr>
        <p:spPr>
          <a:xfrm>
            <a:off x="4644008" y="1505240"/>
            <a:ext cx="1260649" cy="230832"/>
          </a:xfrm>
          <a:prstGeom prst="rect">
            <a:avLst/>
          </a:prstGeom>
          <a:noFill/>
        </p:spPr>
        <p:txBody>
          <a:bodyPr wrap="square" rtlCol="0">
            <a:spAutoFit/>
          </a:bodyPr>
          <a:lstStyle/>
          <a:p>
            <a:pPr algn="ctr"/>
            <a:r>
              <a:rPr lang="nl-NL" sz="900" b="1" i="1" dirty="0">
                <a:solidFill>
                  <a:schemeClr val="bg1"/>
                </a:solidFill>
              </a:rPr>
              <a:t>Voederbiet</a:t>
            </a:r>
          </a:p>
        </p:txBody>
      </p:sp>
      <p:pic>
        <p:nvPicPr>
          <p:cNvPr id="20" name="Afbeelding 19">
            <a:extLst>
              <a:ext uri="{FF2B5EF4-FFF2-40B4-BE49-F238E27FC236}">
                <a16:creationId xmlns:a16="http://schemas.microsoft.com/office/drawing/2014/main" id="{AA3D2B64-B1B9-4172-86C3-BE66113DF9BB}"/>
              </a:ext>
            </a:extLst>
          </p:cNvPr>
          <p:cNvPicPr>
            <a:picLocks noChangeAspect="1"/>
          </p:cNvPicPr>
          <p:nvPr/>
        </p:nvPicPr>
        <p:blipFill rotWithShape="1">
          <a:blip r:embed="rId9">
            <a:extLst>
              <a:ext uri="{28A0092B-C50C-407E-A947-70E740481C1C}">
                <a14:useLocalDpi xmlns:a14="http://schemas.microsoft.com/office/drawing/2010/main" val="0"/>
              </a:ext>
            </a:extLst>
          </a:blip>
          <a:srcRect l="14263" t="21082" r="11512" b="14420"/>
          <a:stretch/>
        </p:blipFill>
        <p:spPr>
          <a:xfrm>
            <a:off x="2876061" y="4427580"/>
            <a:ext cx="1512168" cy="874414"/>
          </a:xfrm>
          <a:prstGeom prst="rect">
            <a:avLst/>
          </a:prstGeom>
        </p:spPr>
      </p:pic>
      <p:sp>
        <p:nvSpPr>
          <p:cNvPr id="21" name="Tekstvak 20">
            <a:extLst>
              <a:ext uri="{FF2B5EF4-FFF2-40B4-BE49-F238E27FC236}">
                <a16:creationId xmlns:a16="http://schemas.microsoft.com/office/drawing/2014/main" id="{5EAE89E0-EE95-4DFD-AE63-75448A5800D0}"/>
              </a:ext>
            </a:extLst>
          </p:cNvPr>
          <p:cNvSpPr txBox="1"/>
          <p:nvPr/>
        </p:nvSpPr>
        <p:spPr>
          <a:xfrm>
            <a:off x="3347864" y="4427580"/>
            <a:ext cx="1047801" cy="230832"/>
          </a:xfrm>
          <a:prstGeom prst="rect">
            <a:avLst/>
          </a:prstGeom>
          <a:noFill/>
        </p:spPr>
        <p:txBody>
          <a:bodyPr wrap="square" rtlCol="0">
            <a:spAutoFit/>
          </a:bodyPr>
          <a:lstStyle/>
          <a:p>
            <a:pPr algn="r"/>
            <a:r>
              <a:rPr lang="nl-NL" sz="900" b="1" i="1" dirty="0"/>
              <a:t>Roggemeel</a:t>
            </a:r>
          </a:p>
        </p:txBody>
      </p:sp>
      <p:pic>
        <p:nvPicPr>
          <p:cNvPr id="13" name="Afbeelding 12">
            <a:extLst>
              <a:ext uri="{FF2B5EF4-FFF2-40B4-BE49-F238E27FC236}">
                <a16:creationId xmlns:a16="http://schemas.microsoft.com/office/drawing/2014/main" id="{8F43E1BF-690A-49B0-9DE3-62825105CF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9513" y="179466"/>
            <a:ext cx="940692" cy="531695"/>
          </a:xfrm>
          <a:prstGeom prst="rect">
            <a:avLst/>
          </a:prstGeom>
        </p:spPr>
      </p:pic>
    </p:spTree>
    <p:extLst>
      <p:ext uri="{BB962C8B-B14F-4D97-AF65-F5344CB8AC3E}">
        <p14:creationId xmlns:p14="http://schemas.microsoft.com/office/powerpoint/2010/main" val="356824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2848605-6410-49D2-B05C-61B48842DE88}"/>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62F9E8DF-3F72-4D11-97FD-9755B8DEB63C}"/>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7C1F872-7347-4353-AA37-419C2994C101}"/>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KINDEREN VAN DE BOERDERIJ                           14</a:t>
            </a:r>
          </a:p>
        </p:txBody>
      </p:sp>
      <p:sp>
        <p:nvSpPr>
          <p:cNvPr id="5" name="Rechthoek 4">
            <a:extLst>
              <a:ext uri="{FF2B5EF4-FFF2-40B4-BE49-F238E27FC236}">
                <a16:creationId xmlns:a16="http://schemas.microsoft.com/office/drawing/2014/main" id="{E4E50671-8467-477A-861C-CEA1552FC29A}"/>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60C7C7A2-E00C-46F4-8111-29A171D62060}"/>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947BC877-E97C-49FD-AC78-A4666C50CA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8" name="Afbeelding 7">
            <a:hlinkClick r:id="rId3" action="ppaction://hlinksldjump"/>
            <a:extLst>
              <a:ext uri="{FF2B5EF4-FFF2-40B4-BE49-F238E27FC236}">
                <a16:creationId xmlns:a16="http://schemas.microsoft.com/office/drawing/2014/main" id="{3F7E7510-CB64-4F0F-881B-70C07B34DC4F}"/>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sp>
        <p:nvSpPr>
          <p:cNvPr id="9" name="Rechthoek 8">
            <a:extLst>
              <a:ext uri="{FF2B5EF4-FFF2-40B4-BE49-F238E27FC236}">
                <a16:creationId xmlns:a16="http://schemas.microsoft.com/office/drawing/2014/main" id="{C276E21A-ABD0-410C-8496-7B6DA0510E71}"/>
              </a:ext>
            </a:extLst>
          </p:cNvPr>
          <p:cNvSpPr/>
          <p:nvPr/>
        </p:nvSpPr>
        <p:spPr>
          <a:xfrm>
            <a:off x="26975" y="897176"/>
            <a:ext cx="2952328" cy="2292935"/>
          </a:xfrm>
          <a:prstGeom prst="rect">
            <a:avLst/>
          </a:prstGeom>
          <a:noFill/>
          <a:ln w="3175">
            <a:noFill/>
          </a:ln>
        </p:spPr>
        <p:txBody>
          <a:bodyPr wrap="square">
            <a:spAutoFit/>
          </a:bodyPr>
          <a:lstStyle/>
          <a:p>
            <a:r>
              <a:rPr lang="nl-NL" sz="1100" dirty="0"/>
              <a:t>Op de boerderij was altijd werk. Vóór de regen moest het hooi binnen en als het graan rijp was, werd er gemaaid. In juni moesten de bieten worden afgezet en in september de aardappels gerooid. Ook meldden de dieren zich elke morgen om gevoerd of gemolken te worden. Tot aan de 20</a:t>
            </a:r>
            <a:r>
              <a:rPr lang="nl-NL" sz="1100" baseline="30000" dirty="0"/>
              <a:t>ste</a:t>
            </a:r>
            <a:r>
              <a:rPr lang="nl-NL" sz="1100" dirty="0"/>
              <a:t> eeuw was het heel gewoon dat </a:t>
            </a:r>
            <a:r>
              <a:rPr lang="nl-NL" sz="1100" b="1" u="sng" dirty="0"/>
              <a:t>ook</a:t>
            </a:r>
            <a:r>
              <a:rPr lang="nl-NL" sz="1100" b="1" dirty="0"/>
              <a:t> </a:t>
            </a:r>
            <a:r>
              <a:rPr lang="nl-NL" sz="1100" b="1" u="sng" dirty="0"/>
              <a:t>de kinderen meewerkten</a:t>
            </a:r>
            <a:r>
              <a:rPr lang="nl-NL" sz="1100" dirty="0"/>
              <a:t>. </a:t>
            </a:r>
          </a:p>
          <a:p>
            <a:r>
              <a:rPr lang="nl-NL" sz="1100" dirty="0"/>
              <a:t>Vanaf 1 januari 1901 waren de ouders </a:t>
            </a:r>
            <a:r>
              <a:rPr lang="nl-NL" sz="1100" b="1" u="sng" dirty="0"/>
              <a:t>bij wet verplicht</a:t>
            </a:r>
            <a:r>
              <a:rPr lang="nl-NL" sz="1100" dirty="0"/>
              <a:t> hun kinderen zes jaren lang naar school te sturen. </a:t>
            </a:r>
          </a:p>
          <a:p>
            <a:r>
              <a:rPr lang="nl-NL" sz="1100" dirty="0"/>
              <a:t>In 1942 kwam er een uitbreiding van het aantal leerjaren: van zes jaar naar </a:t>
            </a:r>
            <a:r>
              <a:rPr lang="nl-NL" sz="1100" b="1" u="sng" dirty="0"/>
              <a:t>acht jaar</a:t>
            </a:r>
            <a:r>
              <a:rPr lang="nl-NL" sz="1100" dirty="0"/>
              <a:t>.  </a:t>
            </a:r>
          </a:p>
        </p:txBody>
      </p:sp>
      <p:sp>
        <p:nvSpPr>
          <p:cNvPr id="10" name="Tekstvak 9">
            <a:extLst>
              <a:ext uri="{FF2B5EF4-FFF2-40B4-BE49-F238E27FC236}">
                <a16:creationId xmlns:a16="http://schemas.microsoft.com/office/drawing/2014/main" id="{E47392FB-BB1B-4911-B8BA-FE1C2FDE0781}"/>
              </a:ext>
            </a:extLst>
          </p:cNvPr>
          <p:cNvSpPr txBox="1"/>
          <p:nvPr/>
        </p:nvSpPr>
        <p:spPr>
          <a:xfrm>
            <a:off x="3059832" y="692696"/>
            <a:ext cx="2844826" cy="2631490"/>
          </a:xfrm>
          <a:prstGeom prst="rect">
            <a:avLst/>
          </a:prstGeom>
          <a:noFill/>
        </p:spPr>
        <p:txBody>
          <a:bodyPr wrap="square" rtlCol="0">
            <a:spAutoFit/>
          </a:bodyPr>
          <a:lstStyle/>
          <a:p>
            <a:r>
              <a:rPr lang="nl-NL" sz="1100" dirty="0"/>
              <a:t>Alle boeken waarin het </a:t>
            </a:r>
            <a:r>
              <a:rPr lang="nl-NL" sz="1100" b="1" u="sng" dirty="0"/>
              <a:t>koningshuis</a:t>
            </a:r>
            <a:r>
              <a:rPr lang="nl-NL" sz="1100" dirty="0"/>
              <a:t> werd genoemd, werden verboden en Koninginnedag mocht zeker níet meer worden gevierd.   </a:t>
            </a:r>
          </a:p>
          <a:p>
            <a:r>
              <a:rPr lang="nl-NL" sz="1100" dirty="0"/>
              <a:t>Later, toen de bevrijding dichterbij kwam, moesten de kinderen met hun juf of meester regelmatig </a:t>
            </a:r>
            <a:r>
              <a:rPr lang="nl-NL" sz="1100" b="1" u="sng" dirty="0"/>
              <a:t>oefenen voor een luchtaanval</a:t>
            </a:r>
            <a:r>
              <a:rPr lang="nl-NL" sz="1100" dirty="0"/>
              <a:t>: ze moesten rustig, zonder paniek, het klaslokaal uit, en dan in de gang naast de muur gaan zitten. </a:t>
            </a:r>
          </a:p>
          <a:p>
            <a:r>
              <a:rPr lang="nl-NL" sz="1100" dirty="0"/>
              <a:t>Begin september 1944 werden de </a:t>
            </a:r>
            <a:r>
              <a:rPr lang="nl-NL" sz="1100" b="1" u="sng" dirty="0"/>
              <a:t>kinderen</a:t>
            </a:r>
            <a:r>
              <a:rPr lang="nl-NL" sz="1100" b="1" dirty="0"/>
              <a:t> </a:t>
            </a:r>
            <a:r>
              <a:rPr lang="nl-NL" sz="1100" b="1" u="sng" dirty="0"/>
              <a:t>naar huis gestuurd</a:t>
            </a:r>
            <a:r>
              <a:rPr lang="nl-NL" sz="1100" u="sng" dirty="0"/>
              <a:t> </a:t>
            </a:r>
            <a:r>
              <a:rPr lang="nl-NL" sz="1100" dirty="0"/>
              <a:t>omdat Duitse soldaten het gebouw hadden ingepikt. Het zou 8 maanden duren voor de lessen weer konden beginnen. Na zo’n lange, angstige tijd waren de leerlingen veel lesstof weer vergeten. </a:t>
            </a:r>
          </a:p>
        </p:txBody>
      </p:sp>
      <p:sp>
        <p:nvSpPr>
          <p:cNvPr id="12" name="Tekstvak 11">
            <a:extLst>
              <a:ext uri="{FF2B5EF4-FFF2-40B4-BE49-F238E27FC236}">
                <a16:creationId xmlns:a16="http://schemas.microsoft.com/office/drawing/2014/main" id="{874E1023-78C1-4FE8-B5C2-EC488BC1FD97}"/>
              </a:ext>
            </a:extLst>
          </p:cNvPr>
          <p:cNvSpPr txBox="1"/>
          <p:nvPr/>
        </p:nvSpPr>
        <p:spPr>
          <a:xfrm>
            <a:off x="5796136" y="692696"/>
            <a:ext cx="3240360" cy="2631490"/>
          </a:xfrm>
          <a:prstGeom prst="rect">
            <a:avLst/>
          </a:prstGeom>
          <a:noFill/>
        </p:spPr>
        <p:txBody>
          <a:bodyPr wrap="square" rtlCol="0">
            <a:spAutoFit/>
          </a:bodyPr>
          <a:lstStyle/>
          <a:p>
            <a:r>
              <a:rPr lang="nl-NL" sz="1100" dirty="0"/>
              <a:t>Op de boerderij was ook van </a:t>
            </a:r>
          </a:p>
          <a:p>
            <a:r>
              <a:rPr lang="nl-NL" sz="1100" dirty="0"/>
              <a:t>alles te beleven. Kinderen </a:t>
            </a:r>
            <a:r>
              <a:rPr lang="nl-NL" sz="1100" b="1" u="sng" dirty="0"/>
              <a:t>speelden</a:t>
            </a:r>
            <a:r>
              <a:rPr lang="nl-NL" sz="1100" dirty="0"/>
              <a:t> </a:t>
            </a:r>
          </a:p>
          <a:p>
            <a:r>
              <a:rPr lang="nl-NL" sz="1100" dirty="0"/>
              <a:t>samen en haalden kattenkwaad uit. </a:t>
            </a:r>
          </a:p>
          <a:p>
            <a:r>
              <a:rPr lang="nl-NL" sz="1100" dirty="0"/>
              <a:t>In bomen klimmen, eieren uithalen of </a:t>
            </a:r>
          </a:p>
          <a:p>
            <a:r>
              <a:rPr lang="nl-NL" sz="1100" dirty="0"/>
              <a:t>een kauwtje temmen. De natuur, de </a:t>
            </a:r>
          </a:p>
          <a:p>
            <a:r>
              <a:rPr lang="nl-NL" sz="1100" dirty="0"/>
              <a:t>beek en het bos, het waren prachtige </a:t>
            </a:r>
          </a:p>
          <a:p>
            <a:r>
              <a:rPr lang="nl-NL" sz="1100" dirty="0"/>
              <a:t>plekken om te spelen. De gezinnen waren </a:t>
            </a:r>
          </a:p>
          <a:p>
            <a:r>
              <a:rPr lang="nl-NL" sz="1100" dirty="0"/>
              <a:t>groot, er was altijd wel iemand die mee wilde doen met hinkelen, knikkeren of touwtje springen. De groteren gingen voetballen of </a:t>
            </a:r>
            <a:r>
              <a:rPr lang="nl-NL" sz="1100" i="1" dirty="0"/>
              <a:t>“</a:t>
            </a:r>
            <a:r>
              <a:rPr lang="nl-NL" sz="1100" i="1" dirty="0" err="1"/>
              <a:t>vreigele</a:t>
            </a:r>
            <a:r>
              <a:rPr lang="nl-NL" sz="1100" i="1" dirty="0"/>
              <a:t>”</a:t>
            </a:r>
            <a:r>
              <a:rPr lang="nl-NL" sz="1100" dirty="0"/>
              <a:t> </a:t>
            </a:r>
          </a:p>
          <a:p>
            <a:r>
              <a:rPr lang="nl-NL" sz="1100" dirty="0"/>
              <a:t>met de jongens uit een </a:t>
            </a:r>
          </a:p>
          <a:p>
            <a:r>
              <a:rPr lang="nl-NL" sz="1100" dirty="0"/>
              <a:t>andere buurt. Sint Nicolaas </a:t>
            </a:r>
          </a:p>
          <a:p>
            <a:r>
              <a:rPr lang="nl-NL" sz="1100" dirty="0"/>
              <a:t>bracht misschien een spel, </a:t>
            </a:r>
          </a:p>
          <a:p>
            <a:r>
              <a:rPr lang="nl-NL" sz="1100" dirty="0"/>
              <a:t>een meccanodoos of een </a:t>
            </a:r>
          </a:p>
          <a:p>
            <a:r>
              <a:rPr lang="nl-NL" sz="1100" dirty="0"/>
              <a:t>mooie pop.   </a:t>
            </a:r>
          </a:p>
        </p:txBody>
      </p:sp>
      <p:pic>
        <p:nvPicPr>
          <p:cNvPr id="23" name="Afbeelding 22">
            <a:extLst>
              <a:ext uri="{FF2B5EF4-FFF2-40B4-BE49-F238E27FC236}">
                <a16:creationId xmlns:a16="http://schemas.microsoft.com/office/drawing/2014/main" id="{6E36B05F-25AF-4A04-9F3E-DE2C987073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3190111"/>
            <a:ext cx="2592289" cy="1845587"/>
          </a:xfrm>
          <a:prstGeom prst="rect">
            <a:avLst/>
          </a:prstGeom>
        </p:spPr>
      </p:pic>
      <p:sp>
        <p:nvSpPr>
          <p:cNvPr id="24" name="Tekstvak 23">
            <a:extLst>
              <a:ext uri="{FF2B5EF4-FFF2-40B4-BE49-F238E27FC236}">
                <a16:creationId xmlns:a16="http://schemas.microsoft.com/office/drawing/2014/main" id="{AD402CA1-5A85-4B8D-89BB-9E8DA07820DD}"/>
              </a:ext>
            </a:extLst>
          </p:cNvPr>
          <p:cNvSpPr txBox="1"/>
          <p:nvPr/>
        </p:nvSpPr>
        <p:spPr>
          <a:xfrm>
            <a:off x="26975" y="5033121"/>
            <a:ext cx="2956589" cy="1107996"/>
          </a:xfrm>
          <a:prstGeom prst="rect">
            <a:avLst/>
          </a:prstGeom>
          <a:noFill/>
        </p:spPr>
        <p:txBody>
          <a:bodyPr wrap="square" rtlCol="0">
            <a:spAutoFit/>
          </a:bodyPr>
          <a:lstStyle/>
          <a:p>
            <a:r>
              <a:rPr lang="nl-NL" sz="1100" dirty="0"/>
              <a:t>In oorlogstijd ging Rika Vossen naar de meisjesschool in Haelen, te voet. Van de oorlog was ook in het </a:t>
            </a:r>
            <a:r>
              <a:rPr lang="nl-NL" sz="1100" b="1" u="sng" dirty="0"/>
              <a:t>schoolleven</a:t>
            </a:r>
            <a:r>
              <a:rPr lang="nl-NL" sz="1100" dirty="0"/>
              <a:t> steeds meer te merken. Over koningin Wilhelmina, prinses Juliana en de prinsesjes mocht niet worden gesproken.</a:t>
            </a:r>
          </a:p>
        </p:txBody>
      </p:sp>
      <p:pic>
        <p:nvPicPr>
          <p:cNvPr id="26" name="Afbeelding 25">
            <a:extLst>
              <a:ext uri="{FF2B5EF4-FFF2-40B4-BE49-F238E27FC236}">
                <a16:creationId xmlns:a16="http://schemas.microsoft.com/office/drawing/2014/main" id="{6B756405-EE54-4219-8125-92465C1419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0908" y="3255899"/>
            <a:ext cx="1838374" cy="3179890"/>
          </a:xfrm>
          <a:prstGeom prst="rect">
            <a:avLst/>
          </a:prstGeom>
        </p:spPr>
      </p:pic>
      <p:sp>
        <p:nvSpPr>
          <p:cNvPr id="27" name="Tekstvak 26">
            <a:extLst>
              <a:ext uri="{FF2B5EF4-FFF2-40B4-BE49-F238E27FC236}">
                <a16:creationId xmlns:a16="http://schemas.microsoft.com/office/drawing/2014/main" id="{F059E345-1A6D-479A-B0B0-0BADB3B6F63B}"/>
              </a:ext>
            </a:extLst>
          </p:cNvPr>
          <p:cNvSpPr txBox="1"/>
          <p:nvPr/>
        </p:nvSpPr>
        <p:spPr>
          <a:xfrm>
            <a:off x="2239573" y="6402899"/>
            <a:ext cx="2844826" cy="230832"/>
          </a:xfrm>
          <a:prstGeom prst="rect">
            <a:avLst/>
          </a:prstGeom>
          <a:noFill/>
        </p:spPr>
        <p:txBody>
          <a:bodyPr wrap="square" rtlCol="0">
            <a:spAutoFit/>
          </a:bodyPr>
          <a:lstStyle/>
          <a:p>
            <a:pPr algn="ctr"/>
            <a:r>
              <a:rPr lang="nl-NL" sz="900" b="1" i="1" dirty="0"/>
              <a:t>Koningin Wilhelmina en prinses Juliana, Wiki </a:t>
            </a:r>
            <a:r>
              <a:rPr lang="nl-NL" sz="900" b="1" i="1" dirty="0" err="1"/>
              <a:t>Commons</a:t>
            </a:r>
            <a:endParaRPr lang="nl-NL" sz="900" b="1" i="1" dirty="0"/>
          </a:p>
        </p:txBody>
      </p:sp>
      <p:pic>
        <p:nvPicPr>
          <p:cNvPr id="29" name="Afbeelding 28">
            <a:extLst>
              <a:ext uri="{FF2B5EF4-FFF2-40B4-BE49-F238E27FC236}">
                <a16:creationId xmlns:a16="http://schemas.microsoft.com/office/drawing/2014/main" id="{9C8136FF-8ECB-420F-9FC0-9987F9D6CE7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00576" y="728281"/>
            <a:ext cx="930850" cy="1200389"/>
          </a:xfrm>
          <a:prstGeom prst="rect">
            <a:avLst/>
          </a:prstGeom>
        </p:spPr>
      </p:pic>
      <p:sp>
        <p:nvSpPr>
          <p:cNvPr id="30" name="Tekstvak 29">
            <a:extLst>
              <a:ext uri="{FF2B5EF4-FFF2-40B4-BE49-F238E27FC236}">
                <a16:creationId xmlns:a16="http://schemas.microsoft.com/office/drawing/2014/main" id="{960EDA57-CCC6-442D-8F3D-1AE4409FF433}"/>
              </a:ext>
            </a:extLst>
          </p:cNvPr>
          <p:cNvSpPr txBox="1"/>
          <p:nvPr/>
        </p:nvSpPr>
        <p:spPr>
          <a:xfrm>
            <a:off x="5123047" y="4280158"/>
            <a:ext cx="2415414" cy="1954381"/>
          </a:xfrm>
          <a:prstGeom prst="rect">
            <a:avLst/>
          </a:prstGeom>
          <a:solidFill>
            <a:schemeClr val="accent1">
              <a:lumMod val="40000"/>
              <a:lumOff val="60000"/>
            </a:schemeClr>
          </a:solidFill>
        </p:spPr>
        <p:txBody>
          <a:bodyPr wrap="square" rtlCol="0">
            <a:spAutoFit/>
          </a:bodyPr>
          <a:lstStyle/>
          <a:p>
            <a:r>
              <a:rPr lang="nl-NL" sz="1100" b="1" dirty="0">
                <a:solidFill>
                  <a:srgbClr val="000099"/>
                </a:solidFill>
              </a:rPr>
              <a:t>8 januari 1945</a:t>
            </a:r>
            <a:r>
              <a:rPr lang="nl-NL" sz="1100" dirty="0">
                <a:solidFill>
                  <a:srgbClr val="000099"/>
                </a:solidFill>
              </a:rPr>
              <a:t>: In </a:t>
            </a:r>
            <a:r>
              <a:rPr lang="nl-NL" sz="1100" u="sng" dirty="0">
                <a:solidFill>
                  <a:srgbClr val="000099"/>
                </a:solidFill>
              </a:rPr>
              <a:t>Neer</a:t>
            </a:r>
            <a:r>
              <a:rPr lang="nl-NL" sz="1100" dirty="0">
                <a:solidFill>
                  <a:srgbClr val="000099"/>
                </a:solidFill>
              </a:rPr>
              <a:t> speelden zeven kinderen met een landmijn die tot ontploffing kwam. Zes van hen liggen er begraven bij de </a:t>
            </a:r>
            <a:r>
              <a:rPr lang="nl-NL" sz="1100" dirty="0" err="1">
                <a:solidFill>
                  <a:srgbClr val="000099"/>
                </a:solidFill>
              </a:rPr>
              <a:t>Maria-kapel</a:t>
            </a:r>
            <a:r>
              <a:rPr lang="nl-NL" sz="1100" dirty="0">
                <a:solidFill>
                  <a:srgbClr val="000099"/>
                </a:solidFill>
              </a:rPr>
              <a:t> in Neer. </a:t>
            </a:r>
          </a:p>
          <a:p>
            <a:r>
              <a:rPr lang="nl-NL" sz="1100" b="1" dirty="0">
                <a:solidFill>
                  <a:srgbClr val="000099"/>
                </a:solidFill>
              </a:rPr>
              <a:t>14 april 2019</a:t>
            </a:r>
            <a:r>
              <a:rPr lang="nl-NL" sz="1100" dirty="0">
                <a:solidFill>
                  <a:srgbClr val="000099"/>
                </a:solidFill>
              </a:rPr>
              <a:t>: Zeven kinderen gedood bij het spelen met een mortiergranaat in </a:t>
            </a:r>
            <a:r>
              <a:rPr lang="nl-NL" sz="1100" u="sng" dirty="0">
                <a:solidFill>
                  <a:srgbClr val="000099"/>
                </a:solidFill>
              </a:rPr>
              <a:t>Afghanistan.</a:t>
            </a:r>
          </a:p>
          <a:p>
            <a:r>
              <a:rPr lang="nl-NL" sz="1100" b="1" dirty="0">
                <a:solidFill>
                  <a:srgbClr val="000099"/>
                </a:solidFill>
              </a:rPr>
              <a:t>24 maart 2019</a:t>
            </a:r>
            <a:r>
              <a:rPr lang="nl-NL" sz="1100" dirty="0">
                <a:solidFill>
                  <a:srgbClr val="000099"/>
                </a:solidFill>
              </a:rPr>
              <a:t>: In de buurt van </a:t>
            </a:r>
            <a:r>
              <a:rPr lang="nl-NL" sz="1100" u="sng" dirty="0">
                <a:solidFill>
                  <a:srgbClr val="000099"/>
                </a:solidFill>
              </a:rPr>
              <a:t>Khartoem</a:t>
            </a:r>
            <a:r>
              <a:rPr lang="nl-NL" sz="1100" dirty="0">
                <a:solidFill>
                  <a:srgbClr val="000099"/>
                </a:solidFill>
              </a:rPr>
              <a:t> in Soedan speelden acht kinderen met een handgranaat die ontplofte, zij kwamen allemaal om. </a:t>
            </a:r>
          </a:p>
        </p:txBody>
      </p:sp>
      <p:sp>
        <p:nvSpPr>
          <p:cNvPr id="31" name="Tekstvak 30">
            <a:extLst>
              <a:ext uri="{FF2B5EF4-FFF2-40B4-BE49-F238E27FC236}">
                <a16:creationId xmlns:a16="http://schemas.microsoft.com/office/drawing/2014/main" id="{69E5EE90-F8CC-4B4E-9C6E-348EB0607632}"/>
              </a:ext>
            </a:extLst>
          </p:cNvPr>
          <p:cNvSpPr txBox="1"/>
          <p:nvPr/>
        </p:nvSpPr>
        <p:spPr>
          <a:xfrm>
            <a:off x="5113176" y="3358634"/>
            <a:ext cx="3894691" cy="938719"/>
          </a:xfrm>
          <a:prstGeom prst="rect">
            <a:avLst/>
          </a:prstGeom>
          <a:solidFill>
            <a:schemeClr val="accent1">
              <a:lumMod val="40000"/>
              <a:lumOff val="60000"/>
            </a:schemeClr>
          </a:solidFill>
        </p:spPr>
        <p:txBody>
          <a:bodyPr wrap="square" rtlCol="0">
            <a:spAutoFit/>
          </a:bodyPr>
          <a:lstStyle/>
          <a:p>
            <a:r>
              <a:rPr lang="nl-NL" sz="1100" dirty="0">
                <a:solidFill>
                  <a:srgbClr val="000099"/>
                </a:solidFill>
              </a:rPr>
              <a:t>Tijdens de laatste maanden van de oorlog was het leven van nieuwsgierige kinderen spannend maar ook levensgevaarlijk. Neergestorte vliegtuigen, ingekwartierde soldaten, en overal lag oorlogstuig. Dingen die geen kind ooit had gezien, gevaarlijke dingen… En de geschiedenis herhaalt zich.</a:t>
            </a:r>
            <a:endParaRPr lang="nl-NL" dirty="0">
              <a:solidFill>
                <a:srgbClr val="000099"/>
              </a:solidFill>
            </a:endParaRPr>
          </a:p>
        </p:txBody>
      </p:sp>
      <p:pic>
        <p:nvPicPr>
          <p:cNvPr id="35" name="Afbeelding 34">
            <a:extLst>
              <a:ext uri="{FF2B5EF4-FFF2-40B4-BE49-F238E27FC236}">
                <a16:creationId xmlns:a16="http://schemas.microsoft.com/office/drawing/2014/main" id="{3490FBEE-EF1B-426F-A736-28A2C727CD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4944" y="2436170"/>
            <a:ext cx="1302923" cy="868615"/>
          </a:xfrm>
          <a:prstGeom prst="rect">
            <a:avLst/>
          </a:prstGeom>
        </p:spPr>
      </p:pic>
      <p:pic>
        <p:nvPicPr>
          <p:cNvPr id="37" name="Afbeelding 36">
            <a:extLst>
              <a:ext uri="{FF2B5EF4-FFF2-40B4-BE49-F238E27FC236}">
                <a16:creationId xmlns:a16="http://schemas.microsoft.com/office/drawing/2014/main" id="{337E48B6-1229-4D34-B9F8-E5F48872F9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7379215" y="4657531"/>
            <a:ext cx="1954383" cy="1302922"/>
          </a:xfrm>
          <a:prstGeom prst="rect">
            <a:avLst/>
          </a:prstGeom>
        </p:spPr>
      </p:pic>
      <p:pic>
        <p:nvPicPr>
          <p:cNvPr id="38" name="Afbeelding 37">
            <a:extLst>
              <a:ext uri="{FF2B5EF4-FFF2-40B4-BE49-F238E27FC236}">
                <a16:creationId xmlns:a16="http://schemas.microsoft.com/office/drawing/2014/main" id="{60B6D21D-6FE5-4FD3-B8A9-4186B348CB94}"/>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75197" y="3048762"/>
            <a:ext cx="595963" cy="409210"/>
          </a:xfrm>
          <a:prstGeom prst="rect">
            <a:avLst/>
          </a:prstGeom>
        </p:spPr>
      </p:pic>
      <p:sp>
        <p:nvSpPr>
          <p:cNvPr id="11" name="Tekstvak 10">
            <a:extLst>
              <a:ext uri="{FF2B5EF4-FFF2-40B4-BE49-F238E27FC236}">
                <a16:creationId xmlns:a16="http://schemas.microsoft.com/office/drawing/2014/main" id="{FF146AE1-4992-4536-B097-1ACF3F49C7AB}"/>
              </a:ext>
            </a:extLst>
          </p:cNvPr>
          <p:cNvSpPr txBox="1"/>
          <p:nvPr/>
        </p:nvSpPr>
        <p:spPr>
          <a:xfrm>
            <a:off x="7812360" y="3260004"/>
            <a:ext cx="1195507" cy="230832"/>
          </a:xfrm>
          <a:prstGeom prst="rect">
            <a:avLst/>
          </a:prstGeom>
          <a:noFill/>
        </p:spPr>
        <p:txBody>
          <a:bodyPr wrap="square" rtlCol="0">
            <a:spAutoFit/>
          </a:bodyPr>
          <a:lstStyle/>
          <a:p>
            <a:pPr algn="r"/>
            <a:r>
              <a:rPr lang="nl-NL" sz="900" b="1" i="1" dirty="0"/>
              <a:t>meccano</a:t>
            </a:r>
          </a:p>
        </p:txBody>
      </p:sp>
      <p:pic>
        <p:nvPicPr>
          <p:cNvPr id="14" name="Afbeelding 13">
            <a:extLst>
              <a:ext uri="{FF2B5EF4-FFF2-40B4-BE49-F238E27FC236}">
                <a16:creationId xmlns:a16="http://schemas.microsoft.com/office/drawing/2014/main" id="{9F005736-4E3B-4668-9ED7-9E8C656E06B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1662" y="94439"/>
            <a:ext cx="760818" cy="598258"/>
          </a:xfrm>
          <a:prstGeom prst="rect">
            <a:avLst/>
          </a:prstGeom>
        </p:spPr>
      </p:pic>
    </p:spTree>
    <p:extLst>
      <p:ext uri="{BB962C8B-B14F-4D97-AF65-F5344CB8AC3E}">
        <p14:creationId xmlns:p14="http://schemas.microsoft.com/office/powerpoint/2010/main" val="3193840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98A6E19-3B78-4745-A5CE-07180244B11B}"/>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ACA92EC8-4415-4A28-A931-EE10BEB9A253}"/>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382DAB4-797F-4C0D-B159-5F59DA78F4E2}"/>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MANNEN- EN VROUWENWERK                           15</a:t>
            </a:r>
          </a:p>
        </p:txBody>
      </p:sp>
      <p:sp>
        <p:nvSpPr>
          <p:cNvPr id="5" name="Rechthoek 4">
            <a:extLst>
              <a:ext uri="{FF2B5EF4-FFF2-40B4-BE49-F238E27FC236}">
                <a16:creationId xmlns:a16="http://schemas.microsoft.com/office/drawing/2014/main" id="{1537BB72-2C89-498B-B319-7E414AA856EC}"/>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9C6B0398-7CB4-4FFE-9486-046697248666}"/>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C7D3A34-5BC9-407B-848E-107DABDCD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8" name="Afbeelding 7">
            <a:hlinkClick r:id="rId3" action="ppaction://hlinksldjump"/>
            <a:extLst>
              <a:ext uri="{FF2B5EF4-FFF2-40B4-BE49-F238E27FC236}">
                <a16:creationId xmlns:a16="http://schemas.microsoft.com/office/drawing/2014/main" id="{9809B443-A57A-4F55-AAFB-789CCAF8CFDB}"/>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sp>
        <p:nvSpPr>
          <p:cNvPr id="9" name="Rechthoek 8">
            <a:extLst>
              <a:ext uri="{FF2B5EF4-FFF2-40B4-BE49-F238E27FC236}">
                <a16:creationId xmlns:a16="http://schemas.microsoft.com/office/drawing/2014/main" id="{00DBBB1A-B016-4D28-9D2F-A1F21A968290}"/>
              </a:ext>
            </a:extLst>
          </p:cNvPr>
          <p:cNvSpPr/>
          <p:nvPr/>
        </p:nvSpPr>
        <p:spPr>
          <a:xfrm>
            <a:off x="26974" y="897176"/>
            <a:ext cx="3032857" cy="1277273"/>
          </a:xfrm>
          <a:prstGeom prst="rect">
            <a:avLst/>
          </a:prstGeom>
          <a:noFill/>
          <a:ln w="3175">
            <a:noFill/>
          </a:ln>
        </p:spPr>
        <p:txBody>
          <a:bodyPr wrap="square">
            <a:spAutoFit/>
          </a:bodyPr>
          <a:lstStyle/>
          <a:p>
            <a:r>
              <a:rPr lang="nl-NL" sz="1100" dirty="0"/>
              <a:t>De </a:t>
            </a:r>
            <a:r>
              <a:rPr lang="nl-NL" sz="1100" dirty="0" err="1"/>
              <a:t>Spik</a:t>
            </a:r>
            <a:r>
              <a:rPr lang="nl-NL" sz="1100" dirty="0"/>
              <a:t> was een boerderij waarop zowel voor het </a:t>
            </a:r>
            <a:r>
              <a:rPr lang="nl-NL" sz="1100" b="1" u="sng" dirty="0"/>
              <a:t>vee</a:t>
            </a:r>
            <a:r>
              <a:rPr lang="nl-NL" sz="1100" dirty="0"/>
              <a:t> als voor </a:t>
            </a:r>
            <a:r>
              <a:rPr lang="nl-NL" sz="1100" b="1" u="sng" dirty="0"/>
              <a:t>akkers</a:t>
            </a:r>
            <a:r>
              <a:rPr lang="nl-NL" sz="1100" dirty="0"/>
              <a:t> gezorgd moest worden. Op de akkers werd voer voor de dieren verbouwd, het vee leverde producten zoals melk en eieren, die vervolgens werden verkocht. De mest van de dieren werd weer uitgespreid over het land. Dit noemde men </a:t>
            </a:r>
            <a:r>
              <a:rPr lang="nl-NL" sz="1100" i="1" dirty="0"/>
              <a:t>gemengd</a:t>
            </a:r>
            <a:r>
              <a:rPr lang="nl-NL" sz="1100" dirty="0"/>
              <a:t> </a:t>
            </a:r>
            <a:r>
              <a:rPr lang="nl-NL" sz="1100" i="1" dirty="0"/>
              <a:t>bedrijf</a:t>
            </a:r>
            <a:r>
              <a:rPr lang="nl-NL" sz="1100" dirty="0"/>
              <a:t>.</a:t>
            </a:r>
          </a:p>
        </p:txBody>
      </p:sp>
      <p:sp>
        <p:nvSpPr>
          <p:cNvPr id="10" name="Tekstvak 9">
            <a:extLst>
              <a:ext uri="{FF2B5EF4-FFF2-40B4-BE49-F238E27FC236}">
                <a16:creationId xmlns:a16="http://schemas.microsoft.com/office/drawing/2014/main" id="{EC8251A1-0DEA-47B2-A7CE-470BC084FA19}"/>
              </a:ext>
            </a:extLst>
          </p:cNvPr>
          <p:cNvSpPr txBox="1"/>
          <p:nvPr/>
        </p:nvSpPr>
        <p:spPr>
          <a:xfrm>
            <a:off x="3059831" y="2414634"/>
            <a:ext cx="2670481" cy="1954381"/>
          </a:xfrm>
          <a:prstGeom prst="rect">
            <a:avLst/>
          </a:prstGeom>
          <a:noFill/>
        </p:spPr>
        <p:txBody>
          <a:bodyPr wrap="square" rtlCol="0">
            <a:spAutoFit/>
          </a:bodyPr>
          <a:lstStyle/>
          <a:p>
            <a:r>
              <a:rPr lang="nl-NL" sz="1100" dirty="0"/>
              <a:t>Op zo’n gemengd bedrijf waren er heel veel verschillende werkzaamheden. Alles gebeurde </a:t>
            </a:r>
            <a:r>
              <a:rPr lang="nl-NL" sz="1100" b="1" u="sng" dirty="0"/>
              <a:t>met de hand</a:t>
            </a:r>
            <a:r>
              <a:rPr lang="nl-NL" sz="1100" dirty="0"/>
              <a:t>, er was geen elektriciteit. </a:t>
            </a:r>
          </a:p>
          <a:p>
            <a:r>
              <a:rPr lang="nl-NL" sz="1100" dirty="0"/>
              <a:t>Iedereen had zo zijn taak, kinderen, ouders en grootouders. Grote bedrijven hadden ook hulp van knechten en meiden. Op de </a:t>
            </a:r>
            <a:r>
              <a:rPr lang="nl-NL" sz="1100" dirty="0" err="1"/>
              <a:t>Spik</a:t>
            </a:r>
            <a:r>
              <a:rPr lang="nl-NL" sz="1100" dirty="0"/>
              <a:t> was één knecht: </a:t>
            </a:r>
            <a:r>
              <a:rPr lang="nl-NL" sz="1100" dirty="0" err="1"/>
              <a:t>Wullem</a:t>
            </a:r>
            <a:r>
              <a:rPr lang="nl-NL" sz="1100" dirty="0"/>
              <a:t>.</a:t>
            </a:r>
          </a:p>
          <a:p>
            <a:r>
              <a:rPr lang="nl-NL" sz="1100" dirty="0"/>
              <a:t>De kinderen moesten naar school, zij konden meehelpen voor en na school, en in de vakanties. </a:t>
            </a:r>
          </a:p>
        </p:txBody>
      </p:sp>
      <p:sp>
        <p:nvSpPr>
          <p:cNvPr id="11" name="Tekstvak 10">
            <a:extLst>
              <a:ext uri="{FF2B5EF4-FFF2-40B4-BE49-F238E27FC236}">
                <a16:creationId xmlns:a16="http://schemas.microsoft.com/office/drawing/2014/main" id="{25C6AF7C-3A6D-4638-AC19-ACC8DAA0FC8F}"/>
              </a:ext>
            </a:extLst>
          </p:cNvPr>
          <p:cNvSpPr txBox="1"/>
          <p:nvPr/>
        </p:nvSpPr>
        <p:spPr>
          <a:xfrm>
            <a:off x="5834794" y="692696"/>
            <a:ext cx="3201701" cy="1954381"/>
          </a:xfrm>
          <a:prstGeom prst="rect">
            <a:avLst/>
          </a:prstGeom>
          <a:noFill/>
        </p:spPr>
        <p:txBody>
          <a:bodyPr wrap="square" rtlCol="0">
            <a:spAutoFit/>
          </a:bodyPr>
          <a:lstStyle/>
          <a:p>
            <a:r>
              <a:rPr lang="nl-NL" sz="1100" dirty="0"/>
              <a:t>De Limburgse gezinnen waren groot in de oorlogstijd. Veel kinderen betekende ook veel handen om mee aan te pakken. Na hun veertiende bleven ze thuis om mee te werken in het bedrijf of het huishouden. Verder leren was er niet bij. </a:t>
            </a:r>
          </a:p>
          <a:p>
            <a:r>
              <a:rPr lang="nl-NL" sz="1100" dirty="0"/>
              <a:t>Maar voor de moeder van een groot gezin betekende dat ook: veel werk.</a:t>
            </a:r>
          </a:p>
          <a:p>
            <a:r>
              <a:rPr lang="nl-NL" sz="1100" dirty="0"/>
              <a:t>Op veel boerderijen woonden opa en oma in, of een ongetrouwde oom of tante. Ook zij hielpen mee in het gezin. Aardappels schillen, kleren verstellen of op de kinderen passen, alle hulp was welkom.   </a:t>
            </a:r>
          </a:p>
        </p:txBody>
      </p:sp>
      <p:pic>
        <p:nvPicPr>
          <p:cNvPr id="23" name="Afbeelding 22">
            <a:extLst>
              <a:ext uri="{FF2B5EF4-FFF2-40B4-BE49-F238E27FC236}">
                <a16:creationId xmlns:a16="http://schemas.microsoft.com/office/drawing/2014/main" id="{3A144460-3308-42EF-938E-509CC463A5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703"/>
          <a:stretch/>
        </p:blipFill>
        <p:spPr>
          <a:xfrm>
            <a:off x="108924" y="2176118"/>
            <a:ext cx="2843404" cy="1583432"/>
          </a:xfrm>
          <a:prstGeom prst="rect">
            <a:avLst/>
          </a:prstGeom>
        </p:spPr>
      </p:pic>
      <p:sp>
        <p:nvSpPr>
          <p:cNvPr id="25" name="Tekstvak 24">
            <a:extLst>
              <a:ext uri="{FF2B5EF4-FFF2-40B4-BE49-F238E27FC236}">
                <a16:creationId xmlns:a16="http://schemas.microsoft.com/office/drawing/2014/main" id="{6F8441E9-E289-414B-AE59-B90327A59A6C}"/>
              </a:ext>
            </a:extLst>
          </p:cNvPr>
          <p:cNvSpPr txBox="1"/>
          <p:nvPr/>
        </p:nvSpPr>
        <p:spPr>
          <a:xfrm>
            <a:off x="26974" y="4027196"/>
            <a:ext cx="2923933" cy="2123658"/>
          </a:xfrm>
          <a:prstGeom prst="rect">
            <a:avLst/>
          </a:prstGeom>
          <a:solidFill>
            <a:schemeClr val="accent1">
              <a:lumMod val="40000"/>
              <a:lumOff val="60000"/>
            </a:schemeClr>
          </a:solidFill>
        </p:spPr>
        <p:txBody>
          <a:bodyPr wrap="square" rtlCol="0">
            <a:spAutoFit/>
          </a:bodyPr>
          <a:lstStyle/>
          <a:p>
            <a:r>
              <a:rPr lang="nl-NL" sz="1100" dirty="0">
                <a:solidFill>
                  <a:srgbClr val="000099"/>
                </a:solidFill>
              </a:rPr>
              <a:t>WEETJE: Klimaatverandering: elke </a:t>
            </a:r>
          </a:p>
          <a:p>
            <a:r>
              <a:rPr lang="nl-NL" sz="1100" dirty="0">
                <a:solidFill>
                  <a:srgbClr val="000099"/>
                </a:solidFill>
              </a:rPr>
              <a:t>dag hoor je er wel iets over. Op sommige plekken wordt geëxperimenteerd met </a:t>
            </a:r>
            <a:r>
              <a:rPr lang="nl-NL" sz="1100" b="1" u="sng" dirty="0">
                <a:solidFill>
                  <a:srgbClr val="000099"/>
                </a:solidFill>
              </a:rPr>
              <a:t>kring-looplandbouw</a:t>
            </a:r>
            <a:r>
              <a:rPr lang="nl-NL" sz="1100" dirty="0">
                <a:solidFill>
                  <a:srgbClr val="000099"/>
                </a:solidFill>
              </a:rPr>
              <a:t>. Het gemengde bedrijf zoals dat 75 jaar geleden bestond, komt daarmee niet meer terug. Er wordt wel gezocht naar manieren om alle stoffen die door de landbouw uit een gebied verdwijnen (</a:t>
            </a:r>
            <a:r>
              <a:rPr lang="nl-NL" sz="1100" b="1" u="sng" dirty="0">
                <a:solidFill>
                  <a:srgbClr val="000099"/>
                </a:solidFill>
              </a:rPr>
              <a:t>voedingsstoffen</a:t>
            </a:r>
            <a:r>
              <a:rPr lang="nl-NL" sz="1100" dirty="0">
                <a:solidFill>
                  <a:srgbClr val="000099"/>
                </a:solidFill>
              </a:rPr>
              <a:t> voor de groei van gewassen) ook weer teruggebracht worden in het gebied door de </a:t>
            </a:r>
            <a:r>
              <a:rPr lang="nl-NL" sz="1100" b="1" u="sng" dirty="0">
                <a:solidFill>
                  <a:srgbClr val="000099"/>
                </a:solidFill>
              </a:rPr>
              <a:t>mest</a:t>
            </a:r>
            <a:r>
              <a:rPr lang="nl-NL" sz="1100" dirty="0">
                <a:solidFill>
                  <a:srgbClr val="000099"/>
                </a:solidFill>
              </a:rPr>
              <a:t> van de dieren ook weer in het gebied te gebruiken. Juist, precies zoals op de </a:t>
            </a:r>
            <a:r>
              <a:rPr lang="nl-NL" sz="1100" dirty="0" err="1">
                <a:solidFill>
                  <a:srgbClr val="000099"/>
                </a:solidFill>
              </a:rPr>
              <a:t>Spik</a:t>
            </a:r>
            <a:r>
              <a:rPr lang="nl-NL" sz="1100" dirty="0">
                <a:solidFill>
                  <a:srgbClr val="000099"/>
                </a:solidFill>
              </a:rPr>
              <a:t>.</a:t>
            </a:r>
            <a:endParaRPr lang="nl-NL" dirty="0">
              <a:solidFill>
                <a:srgbClr val="000099"/>
              </a:solidFill>
            </a:endParaRPr>
          </a:p>
        </p:txBody>
      </p:sp>
      <p:pic>
        <p:nvPicPr>
          <p:cNvPr id="27" name="Afbeelding 26">
            <a:extLst>
              <a:ext uri="{FF2B5EF4-FFF2-40B4-BE49-F238E27FC236}">
                <a16:creationId xmlns:a16="http://schemas.microsoft.com/office/drawing/2014/main" id="{CE0EE7E7-C7ED-418B-BB78-4E2A203E99C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051720" y="2442095"/>
            <a:ext cx="834784" cy="1759495"/>
          </a:xfrm>
          <a:prstGeom prst="rect">
            <a:avLst/>
          </a:prstGeom>
        </p:spPr>
      </p:pic>
      <p:pic>
        <p:nvPicPr>
          <p:cNvPr id="28" name="Afbeelding 27">
            <a:extLst>
              <a:ext uri="{FF2B5EF4-FFF2-40B4-BE49-F238E27FC236}">
                <a16:creationId xmlns:a16="http://schemas.microsoft.com/office/drawing/2014/main" id="{3F4F53D8-D3C3-41D0-977D-93D26C83FFD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177" y="3722280"/>
            <a:ext cx="595963" cy="409210"/>
          </a:xfrm>
          <a:prstGeom prst="rect">
            <a:avLst/>
          </a:prstGeom>
        </p:spPr>
      </p:pic>
      <p:sp>
        <p:nvSpPr>
          <p:cNvPr id="29" name="Ovaal 28">
            <a:extLst>
              <a:ext uri="{FF2B5EF4-FFF2-40B4-BE49-F238E27FC236}">
                <a16:creationId xmlns:a16="http://schemas.microsoft.com/office/drawing/2014/main" id="{7550CE42-3186-4B51-8B1A-55574C6C51AE}"/>
              </a:ext>
            </a:extLst>
          </p:cNvPr>
          <p:cNvSpPr/>
          <p:nvPr/>
        </p:nvSpPr>
        <p:spPr>
          <a:xfrm>
            <a:off x="3707904" y="980728"/>
            <a:ext cx="1224136" cy="122413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64F76E11-F52A-4191-B791-D29EDB25C616}"/>
              </a:ext>
            </a:extLst>
          </p:cNvPr>
          <p:cNvSpPr txBox="1"/>
          <p:nvPr/>
        </p:nvSpPr>
        <p:spPr>
          <a:xfrm>
            <a:off x="4965931" y="1203567"/>
            <a:ext cx="909890" cy="400110"/>
          </a:xfrm>
          <a:prstGeom prst="rect">
            <a:avLst/>
          </a:prstGeom>
          <a:noFill/>
        </p:spPr>
        <p:txBody>
          <a:bodyPr wrap="square" rtlCol="0">
            <a:spAutoFit/>
          </a:bodyPr>
          <a:lstStyle/>
          <a:p>
            <a:pPr algn="ctr"/>
            <a:r>
              <a:rPr lang="nl-NL" sz="1000" b="1" dirty="0"/>
              <a:t>voedsel voor de planten</a:t>
            </a:r>
          </a:p>
        </p:txBody>
      </p:sp>
      <p:sp>
        <p:nvSpPr>
          <p:cNvPr id="32" name="Tekstvak 31">
            <a:extLst>
              <a:ext uri="{FF2B5EF4-FFF2-40B4-BE49-F238E27FC236}">
                <a16:creationId xmlns:a16="http://schemas.microsoft.com/office/drawing/2014/main" id="{4006819E-CA9D-4B42-9EF3-ABEBAF764751}"/>
              </a:ext>
            </a:extLst>
          </p:cNvPr>
          <p:cNvSpPr txBox="1"/>
          <p:nvPr/>
        </p:nvSpPr>
        <p:spPr>
          <a:xfrm>
            <a:off x="3627846" y="2157924"/>
            <a:ext cx="1224136" cy="246221"/>
          </a:xfrm>
          <a:prstGeom prst="rect">
            <a:avLst/>
          </a:prstGeom>
          <a:noFill/>
        </p:spPr>
        <p:txBody>
          <a:bodyPr wrap="square" rtlCol="0">
            <a:spAutoFit/>
          </a:bodyPr>
          <a:lstStyle/>
          <a:p>
            <a:pPr algn="ctr"/>
            <a:r>
              <a:rPr lang="nl-NL" sz="1000" b="1" dirty="0"/>
              <a:t>vee eet de planten</a:t>
            </a:r>
          </a:p>
        </p:txBody>
      </p:sp>
      <p:sp>
        <p:nvSpPr>
          <p:cNvPr id="33" name="Tekstvak 32">
            <a:extLst>
              <a:ext uri="{FF2B5EF4-FFF2-40B4-BE49-F238E27FC236}">
                <a16:creationId xmlns:a16="http://schemas.microsoft.com/office/drawing/2014/main" id="{23B99797-5D5A-49F2-A500-B3088DDACE1A}"/>
              </a:ext>
            </a:extLst>
          </p:cNvPr>
          <p:cNvSpPr txBox="1"/>
          <p:nvPr/>
        </p:nvSpPr>
        <p:spPr>
          <a:xfrm>
            <a:off x="3259699" y="1003513"/>
            <a:ext cx="900100" cy="246221"/>
          </a:xfrm>
          <a:prstGeom prst="rect">
            <a:avLst/>
          </a:prstGeom>
          <a:noFill/>
        </p:spPr>
        <p:txBody>
          <a:bodyPr wrap="square" rtlCol="0">
            <a:spAutoFit/>
          </a:bodyPr>
          <a:lstStyle/>
          <a:p>
            <a:r>
              <a:rPr lang="nl-NL" sz="1000" b="1" dirty="0"/>
              <a:t>   mest</a:t>
            </a:r>
          </a:p>
        </p:txBody>
      </p:sp>
      <p:sp>
        <p:nvSpPr>
          <p:cNvPr id="38" name="Tekstvak 37">
            <a:extLst>
              <a:ext uri="{FF2B5EF4-FFF2-40B4-BE49-F238E27FC236}">
                <a16:creationId xmlns:a16="http://schemas.microsoft.com/office/drawing/2014/main" id="{01886C95-A48B-4761-9FB7-2A30202FBBA7}"/>
              </a:ext>
            </a:extLst>
          </p:cNvPr>
          <p:cNvSpPr txBox="1"/>
          <p:nvPr/>
        </p:nvSpPr>
        <p:spPr>
          <a:xfrm>
            <a:off x="3059831" y="4369015"/>
            <a:ext cx="3384377" cy="261610"/>
          </a:xfrm>
          <a:prstGeom prst="rect">
            <a:avLst/>
          </a:prstGeom>
          <a:noFill/>
        </p:spPr>
        <p:txBody>
          <a:bodyPr wrap="square" rtlCol="0">
            <a:spAutoFit/>
          </a:bodyPr>
          <a:lstStyle/>
          <a:p>
            <a:r>
              <a:rPr lang="nl-NL" sz="1100" dirty="0"/>
              <a:t>Er was mannenwerk en vrouwenwerk op de boerderij:</a:t>
            </a:r>
            <a:endParaRPr lang="nl-NL" dirty="0"/>
          </a:p>
        </p:txBody>
      </p:sp>
      <p:graphicFrame>
        <p:nvGraphicFramePr>
          <p:cNvPr id="39" name="Tabel 38">
            <a:extLst>
              <a:ext uri="{FF2B5EF4-FFF2-40B4-BE49-F238E27FC236}">
                <a16:creationId xmlns:a16="http://schemas.microsoft.com/office/drawing/2014/main" id="{462AA147-6900-4198-8EFB-4176BCA5C718}"/>
              </a:ext>
            </a:extLst>
          </p:cNvPr>
          <p:cNvGraphicFramePr>
            <a:graphicFrameLocks noGrp="1"/>
          </p:cNvGraphicFramePr>
          <p:nvPr>
            <p:extLst>
              <p:ext uri="{D42A27DB-BD31-4B8C-83A1-F6EECF244321}">
                <p14:modId xmlns:p14="http://schemas.microsoft.com/office/powerpoint/2010/main" val="1119845090"/>
              </p:ext>
            </p:extLst>
          </p:nvPr>
        </p:nvGraphicFramePr>
        <p:xfrm>
          <a:off x="3131840" y="4598918"/>
          <a:ext cx="5904656" cy="1724478"/>
        </p:xfrm>
        <a:graphic>
          <a:graphicData uri="http://schemas.openxmlformats.org/drawingml/2006/table">
            <a:tbl>
              <a:tblPr firstRow="1" firstCol="1" bandRow="1">
                <a:tableStyleId>{5C22544A-7EE6-4342-B048-85BDC9FD1C3A}</a:tableStyleId>
              </a:tblPr>
              <a:tblGrid>
                <a:gridCol w="2952328">
                  <a:extLst>
                    <a:ext uri="{9D8B030D-6E8A-4147-A177-3AD203B41FA5}">
                      <a16:colId xmlns:a16="http://schemas.microsoft.com/office/drawing/2014/main" val="4245456302"/>
                    </a:ext>
                  </a:extLst>
                </a:gridCol>
                <a:gridCol w="2952328">
                  <a:extLst>
                    <a:ext uri="{9D8B030D-6E8A-4147-A177-3AD203B41FA5}">
                      <a16:colId xmlns:a16="http://schemas.microsoft.com/office/drawing/2014/main" val="1251318836"/>
                    </a:ext>
                  </a:extLst>
                </a:gridCol>
              </a:tblGrid>
              <a:tr h="1724478">
                <a:tc>
                  <a:txBody>
                    <a:bodyPr/>
                    <a:lstStyle/>
                    <a:p>
                      <a:pPr>
                        <a:lnSpc>
                          <a:spcPct val="150000"/>
                        </a:lnSpc>
                        <a:spcAft>
                          <a:spcPts val="0"/>
                        </a:spcAft>
                      </a:pPr>
                      <a:r>
                        <a:rPr lang="nl-NL" sz="1200" dirty="0">
                          <a:effectLst/>
                        </a:rPr>
                        <a:t>Voorbeelden van typisch mannenwerk:</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mest laden en uitrijden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ploegen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zaaien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maaien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machines en materiaal repareren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l-NL" sz="1200" dirty="0">
                          <a:effectLst/>
                        </a:rPr>
                        <a:t>Voorbeelden van typisch vrouwenwerk: </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kinderen verzorgen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eten koken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op het veld werken in de oogsttijd</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bakken van brood en vlaaien</a:t>
                      </a:r>
                      <a:endParaRPr lang="nl-NL" sz="1100" dirty="0">
                        <a:effectLst/>
                      </a:endParaRPr>
                    </a:p>
                    <a:p>
                      <a:pPr marL="342900" lvl="0" indent="-342900">
                        <a:lnSpc>
                          <a:spcPct val="100000"/>
                        </a:lnSpc>
                        <a:spcAft>
                          <a:spcPts val="0"/>
                        </a:spcAft>
                        <a:buFont typeface="Symbol" panose="05050102010706020507" pitchFamily="18" charset="2"/>
                        <a:buChar char=""/>
                      </a:pPr>
                      <a:r>
                        <a:rPr lang="nl-NL" sz="1200" dirty="0">
                          <a:effectLst/>
                        </a:rPr>
                        <a:t>de was doen: wasgoed koken, wassen op de </a:t>
                      </a:r>
                      <a:r>
                        <a:rPr lang="nl-NL" sz="1200" dirty="0" err="1">
                          <a:effectLst/>
                        </a:rPr>
                        <a:t>sjrómp</a:t>
                      </a:r>
                      <a:r>
                        <a:rPr lang="nl-NL" sz="1200" dirty="0">
                          <a:effectLst/>
                        </a:rPr>
                        <a:t>, spoelen, op de bleek leggen, drogen en strijken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3858208"/>
                  </a:ext>
                </a:extLst>
              </a:tr>
            </a:tbl>
          </a:graphicData>
        </a:graphic>
      </p:graphicFrame>
      <p:pic>
        <p:nvPicPr>
          <p:cNvPr id="13" name="Afbeelding 12">
            <a:extLst>
              <a:ext uri="{FF2B5EF4-FFF2-40B4-BE49-F238E27FC236}">
                <a16:creationId xmlns:a16="http://schemas.microsoft.com/office/drawing/2014/main" id="{27A26A98-3622-4587-8548-3FEFEF34F2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03639" y="2620251"/>
            <a:ext cx="3100222" cy="1775590"/>
          </a:xfrm>
          <a:prstGeom prst="rect">
            <a:avLst/>
          </a:prstGeom>
        </p:spPr>
      </p:pic>
      <p:sp>
        <p:nvSpPr>
          <p:cNvPr id="12" name="Pijl: gekromd links 11">
            <a:extLst>
              <a:ext uri="{FF2B5EF4-FFF2-40B4-BE49-F238E27FC236}">
                <a16:creationId xmlns:a16="http://schemas.microsoft.com/office/drawing/2014/main" id="{7C6C43F5-F7F1-4C76-9E83-C6EE65CA17BF}"/>
              </a:ext>
            </a:extLst>
          </p:cNvPr>
          <p:cNvSpPr/>
          <p:nvPr/>
        </p:nvSpPr>
        <p:spPr>
          <a:xfrm rot="16914564">
            <a:off x="4276059" y="321515"/>
            <a:ext cx="445754" cy="131655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0" name="Pijl: gekromd links 39">
            <a:extLst>
              <a:ext uri="{FF2B5EF4-FFF2-40B4-BE49-F238E27FC236}">
                <a16:creationId xmlns:a16="http://schemas.microsoft.com/office/drawing/2014/main" id="{1D40A779-BC71-4E66-A4CB-952295F98D35}"/>
              </a:ext>
            </a:extLst>
          </p:cNvPr>
          <p:cNvSpPr/>
          <p:nvPr/>
        </p:nvSpPr>
        <p:spPr>
          <a:xfrm rot="1858175">
            <a:off x="4947553" y="1648757"/>
            <a:ext cx="422716" cy="78444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1" name="Pijl: gekromd links 40">
            <a:extLst>
              <a:ext uri="{FF2B5EF4-FFF2-40B4-BE49-F238E27FC236}">
                <a16:creationId xmlns:a16="http://schemas.microsoft.com/office/drawing/2014/main" id="{FEF1B1DA-ED95-429F-B444-48F441E70599}"/>
              </a:ext>
            </a:extLst>
          </p:cNvPr>
          <p:cNvSpPr/>
          <p:nvPr/>
        </p:nvSpPr>
        <p:spPr>
          <a:xfrm rot="10251330">
            <a:off x="3258918" y="1281386"/>
            <a:ext cx="481806" cy="89563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Tekstvak 14">
            <a:extLst>
              <a:ext uri="{FF2B5EF4-FFF2-40B4-BE49-F238E27FC236}">
                <a16:creationId xmlns:a16="http://schemas.microsoft.com/office/drawing/2014/main" id="{35665760-7CD6-492B-AD58-000BD7B5D8A7}"/>
              </a:ext>
            </a:extLst>
          </p:cNvPr>
          <p:cNvSpPr txBox="1"/>
          <p:nvPr/>
        </p:nvSpPr>
        <p:spPr>
          <a:xfrm>
            <a:off x="6660232" y="4395841"/>
            <a:ext cx="2343629" cy="230832"/>
          </a:xfrm>
          <a:prstGeom prst="rect">
            <a:avLst/>
          </a:prstGeom>
          <a:noFill/>
        </p:spPr>
        <p:txBody>
          <a:bodyPr wrap="square" rtlCol="0">
            <a:spAutoFit/>
          </a:bodyPr>
          <a:lstStyle/>
          <a:p>
            <a:pPr algn="r"/>
            <a:r>
              <a:rPr lang="nl-NL" sz="900" b="1" i="1" dirty="0" err="1"/>
              <a:t>Itters</a:t>
            </a:r>
            <a:r>
              <a:rPr lang="nl-NL" sz="900" b="1" i="1" dirty="0"/>
              <a:t> </a:t>
            </a:r>
            <a:r>
              <a:rPr lang="nl-NL" sz="900" b="1" i="1" dirty="0" err="1"/>
              <a:t>laesplenkske</a:t>
            </a:r>
            <a:endParaRPr lang="nl-NL" sz="900" b="1" i="1" dirty="0"/>
          </a:p>
        </p:txBody>
      </p:sp>
      <p:pic>
        <p:nvPicPr>
          <p:cNvPr id="16" name="Afbeelding 15">
            <a:extLst>
              <a:ext uri="{FF2B5EF4-FFF2-40B4-BE49-F238E27FC236}">
                <a16:creationId xmlns:a16="http://schemas.microsoft.com/office/drawing/2014/main" id="{176E0F7F-2FE6-446A-A1D8-ABCDCD4D2E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5336" y="63058"/>
            <a:ext cx="479826" cy="693567"/>
          </a:xfrm>
          <a:prstGeom prst="rect">
            <a:avLst/>
          </a:prstGeom>
        </p:spPr>
      </p:pic>
    </p:spTree>
    <p:extLst>
      <p:ext uri="{BB962C8B-B14F-4D97-AF65-F5344CB8AC3E}">
        <p14:creationId xmlns:p14="http://schemas.microsoft.com/office/powerpoint/2010/main" val="1824821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8874041-40E1-43BA-BF6B-3E525DB55431}"/>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6BF1B7C7-220E-4B3F-94AA-C81694445627}"/>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8452085-D710-4760-AD88-BFD3BB59744E}"/>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DE TUNGELROYSCHE BEEK                             16</a:t>
            </a:r>
          </a:p>
        </p:txBody>
      </p:sp>
      <p:sp>
        <p:nvSpPr>
          <p:cNvPr id="5" name="Rechthoek 4">
            <a:extLst>
              <a:ext uri="{FF2B5EF4-FFF2-40B4-BE49-F238E27FC236}">
                <a16:creationId xmlns:a16="http://schemas.microsoft.com/office/drawing/2014/main" id="{55F94271-8D0B-42C4-946D-3A0B9F3AE862}"/>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9735308-3E69-4DF9-9017-4F83A1954232}"/>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20F6208F-75B6-4D70-8C05-25F0977AFF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8" name="Afbeelding 7">
            <a:hlinkClick r:id="rId3" action="ppaction://hlinksldjump"/>
            <a:extLst>
              <a:ext uri="{FF2B5EF4-FFF2-40B4-BE49-F238E27FC236}">
                <a16:creationId xmlns:a16="http://schemas.microsoft.com/office/drawing/2014/main" id="{AE525C42-4B51-417F-B611-BBCE044DC422}"/>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22100" y="6182211"/>
            <a:ext cx="929672" cy="656313"/>
          </a:xfrm>
          <a:prstGeom prst="rect">
            <a:avLst/>
          </a:prstGeom>
        </p:spPr>
      </p:pic>
      <p:sp>
        <p:nvSpPr>
          <p:cNvPr id="9" name="Rechthoek 8">
            <a:extLst>
              <a:ext uri="{FF2B5EF4-FFF2-40B4-BE49-F238E27FC236}">
                <a16:creationId xmlns:a16="http://schemas.microsoft.com/office/drawing/2014/main" id="{37979A53-D5C0-4F37-AD2C-A7F5FE5FAF65}"/>
              </a:ext>
            </a:extLst>
          </p:cNvPr>
          <p:cNvSpPr/>
          <p:nvPr/>
        </p:nvSpPr>
        <p:spPr>
          <a:xfrm>
            <a:off x="26974" y="897176"/>
            <a:ext cx="3032857" cy="1107996"/>
          </a:xfrm>
          <a:prstGeom prst="rect">
            <a:avLst/>
          </a:prstGeom>
          <a:noFill/>
          <a:ln w="3175">
            <a:noFill/>
          </a:ln>
        </p:spPr>
        <p:txBody>
          <a:bodyPr wrap="square">
            <a:spAutoFit/>
          </a:bodyPr>
          <a:lstStyle/>
          <a:p>
            <a:r>
              <a:rPr lang="nl-NL" sz="1100" dirty="0"/>
              <a:t>500.000 jaar geleden stroomden de Maas en de Rijn vanaf de plek waar nu Zuid-Limburg ligt, samen richting zee. Het water kon diepe geulen in het land uitslijpen, dan weer hier en dan weer daar. Zo ontstonden terrassen op verschillende hoogtes, de </a:t>
            </a:r>
            <a:r>
              <a:rPr lang="nl-NL" sz="1100" b="1" u="sng" dirty="0"/>
              <a:t>Maasterrassen</a:t>
            </a:r>
            <a:r>
              <a:rPr lang="nl-NL" sz="1100" dirty="0"/>
              <a:t>. </a:t>
            </a:r>
          </a:p>
        </p:txBody>
      </p:sp>
      <p:pic>
        <p:nvPicPr>
          <p:cNvPr id="29" name="Afbeelding 28">
            <a:extLst>
              <a:ext uri="{FF2B5EF4-FFF2-40B4-BE49-F238E27FC236}">
                <a16:creationId xmlns:a16="http://schemas.microsoft.com/office/drawing/2014/main" id="{060081E1-1EEC-4399-9C81-6CDBFC521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154" y="1981680"/>
            <a:ext cx="2819053" cy="1879368"/>
          </a:xfrm>
          <a:prstGeom prst="rect">
            <a:avLst/>
          </a:prstGeom>
        </p:spPr>
      </p:pic>
      <p:sp>
        <p:nvSpPr>
          <p:cNvPr id="30" name="Tekstvak 29">
            <a:extLst>
              <a:ext uri="{FF2B5EF4-FFF2-40B4-BE49-F238E27FC236}">
                <a16:creationId xmlns:a16="http://schemas.microsoft.com/office/drawing/2014/main" id="{314ADD10-47B9-4728-9BDA-0E226B6BF099}"/>
              </a:ext>
            </a:extLst>
          </p:cNvPr>
          <p:cNvSpPr txBox="1"/>
          <p:nvPr/>
        </p:nvSpPr>
        <p:spPr>
          <a:xfrm>
            <a:off x="1475656" y="3540906"/>
            <a:ext cx="1368152" cy="230832"/>
          </a:xfrm>
          <a:prstGeom prst="rect">
            <a:avLst/>
          </a:prstGeom>
          <a:noFill/>
        </p:spPr>
        <p:txBody>
          <a:bodyPr wrap="square" rtlCol="0">
            <a:spAutoFit/>
          </a:bodyPr>
          <a:lstStyle/>
          <a:p>
            <a:pPr algn="r"/>
            <a:r>
              <a:rPr lang="nl-NL" sz="900" b="1" i="1" dirty="0">
                <a:solidFill>
                  <a:schemeClr val="bg1"/>
                </a:solidFill>
              </a:rPr>
              <a:t>Maasterras</a:t>
            </a:r>
          </a:p>
        </p:txBody>
      </p:sp>
      <p:sp>
        <p:nvSpPr>
          <p:cNvPr id="31" name="Tekstvak 30">
            <a:extLst>
              <a:ext uri="{FF2B5EF4-FFF2-40B4-BE49-F238E27FC236}">
                <a16:creationId xmlns:a16="http://schemas.microsoft.com/office/drawing/2014/main" id="{E3D34568-2865-4468-AC66-BAF865CBDA04}"/>
              </a:ext>
            </a:extLst>
          </p:cNvPr>
          <p:cNvSpPr txBox="1"/>
          <p:nvPr/>
        </p:nvSpPr>
        <p:spPr>
          <a:xfrm>
            <a:off x="26974" y="3950116"/>
            <a:ext cx="2906233" cy="2462213"/>
          </a:xfrm>
          <a:prstGeom prst="rect">
            <a:avLst/>
          </a:prstGeom>
          <a:noFill/>
        </p:spPr>
        <p:txBody>
          <a:bodyPr wrap="square" rtlCol="0">
            <a:spAutoFit/>
          </a:bodyPr>
          <a:lstStyle/>
          <a:p>
            <a:r>
              <a:rPr lang="nl-NL" sz="1100" dirty="0"/>
              <a:t>Lang daarna, 10.000 jaar geleden, eindigde de laatste ijstijd. Een droge, ijskoude wind stoof massa’s zand over het land, die zich ophoopten en ook weer verwaaiden, het </a:t>
            </a:r>
            <a:r>
              <a:rPr lang="nl-NL" sz="1100" b="1" u="sng" dirty="0"/>
              <a:t>dekzandgebied</a:t>
            </a:r>
            <a:r>
              <a:rPr lang="nl-NL" sz="1100" dirty="0"/>
              <a:t> ontstond. Op deze dekzandruggen ontsprongen talrijke </a:t>
            </a:r>
            <a:r>
              <a:rPr lang="nl-NL" sz="1100" b="1" u="sng" dirty="0"/>
              <a:t>beken</a:t>
            </a:r>
            <a:r>
              <a:rPr lang="nl-NL" sz="1100" dirty="0"/>
              <a:t> om water naar de Maas af te voeren. </a:t>
            </a:r>
          </a:p>
          <a:p>
            <a:r>
              <a:rPr lang="nl-NL" sz="1100" dirty="0"/>
              <a:t>Het gebied langs de </a:t>
            </a:r>
            <a:r>
              <a:rPr lang="nl-NL" sz="1100" dirty="0" err="1"/>
              <a:t>Leubeek</a:t>
            </a:r>
            <a:r>
              <a:rPr lang="nl-NL" sz="1100" dirty="0"/>
              <a:t> en de </a:t>
            </a:r>
            <a:r>
              <a:rPr lang="nl-NL" sz="1100" dirty="0" err="1"/>
              <a:t>Tungelroysche</a:t>
            </a:r>
            <a:r>
              <a:rPr lang="nl-NL" sz="1100" dirty="0"/>
              <a:t> beek was 200 jaar geleden ook al sterk bebost. Midden in die </a:t>
            </a:r>
            <a:r>
              <a:rPr lang="nl-NL" sz="1100" b="1" u="sng" dirty="0"/>
              <a:t>bossen</a:t>
            </a:r>
            <a:r>
              <a:rPr lang="nl-NL" sz="1100" dirty="0"/>
              <a:t> liggen landerijen die al sinds de middeleeuwen in gebruik zijn als boerenland. De Spikkerhoeve en </a:t>
            </a:r>
            <a:r>
              <a:rPr lang="nl-NL" sz="1100" dirty="0" err="1"/>
              <a:t>Beijlshof</a:t>
            </a:r>
            <a:r>
              <a:rPr lang="nl-NL" sz="1100" dirty="0"/>
              <a:t> zijn voorbeelden van oude boerderijen</a:t>
            </a:r>
          </a:p>
          <a:p>
            <a:r>
              <a:rPr lang="nl-NL" sz="1100" dirty="0"/>
              <a:t>                 in dit gebied. </a:t>
            </a:r>
            <a:endParaRPr lang="nl-NL" dirty="0"/>
          </a:p>
        </p:txBody>
      </p:sp>
      <p:sp>
        <p:nvSpPr>
          <p:cNvPr id="32" name="Tekstvak 31">
            <a:extLst>
              <a:ext uri="{FF2B5EF4-FFF2-40B4-BE49-F238E27FC236}">
                <a16:creationId xmlns:a16="http://schemas.microsoft.com/office/drawing/2014/main" id="{F05C4C8E-7DCD-4DED-9EEB-7BA44538FAB4}"/>
              </a:ext>
            </a:extLst>
          </p:cNvPr>
          <p:cNvSpPr txBox="1"/>
          <p:nvPr/>
        </p:nvSpPr>
        <p:spPr>
          <a:xfrm>
            <a:off x="3059831" y="692696"/>
            <a:ext cx="2774963" cy="1107996"/>
          </a:xfrm>
          <a:prstGeom prst="rect">
            <a:avLst/>
          </a:prstGeom>
          <a:noFill/>
        </p:spPr>
        <p:txBody>
          <a:bodyPr wrap="square" rtlCol="0">
            <a:spAutoFit/>
          </a:bodyPr>
          <a:lstStyle/>
          <a:p>
            <a:r>
              <a:rPr lang="nl-NL" sz="1100" dirty="0"/>
              <a:t>Deze landerijen, omringd door houtwallen om wilde dieren buiten te houden, noemt men </a:t>
            </a:r>
            <a:r>
              <a:rPr lang="nl-NL" sz="1100" b="1" u="sng" dirty="0"/>
              <a:t>kampgronden</a:t>
            </a:r>
            <a:r>
              <a:rPr lang="nl-NL" sz="1100" dirty="0"/>
              <a:t>. </a:t>
            </a:r>
          </a:p>
          <a:p>
            <a:r>
              <a:rPr lang="nl-NL" sz="1100" dirty="0"/>
              <a:t>De </a:t>
            </a:r>
            <a:r>
              <a:rPr lang="nl-NL" sz="1100" dirty="0" err="1"/>
              <a:t>Tungelroysche</a:t>
            </a:r>
            <a:r>
              <a:rPr lang="nl-NL" sz="1100" dirty="0"/>
              <a:t> beek ontspringt bij </a:t>
            </a:r>
            <a:r>
              <a:rPr lang="nl-NL" sz="1100" dirty="0" err="1"/>
              <a:t>Hamont</a:t>
            </a:r>
            <a:r>
              <a:rPr lang="nl-NL" sz="1100" dirty="0"/>
              <a:t> (B) en duikt bij Neer de Maas in. De beek is 26 km. lang. </a:t>
            </a:r>
          </a:p>
        </p:txBody>
      </p:sp>
      <p:pic>
        <p:nvPicPr>
          <p:cNvPr id="37" name="Afbeelding 36">
            <a:extLst>
              <a:ext uri="{FF2B5EF4-FFF2-40B4-BE49-F238E27FC236}">
                <a16:creationId xmlns:a16="http://schemas.microsoft.com/office/drawing/2014/main" id="{71EEDB19-06EE-4525-BDA7-4DFCCB6CD0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2402" y="726747"/>
            <a:ext cx="3214094" cy="1218073"/>
          </a:xfrm>
          <a:prstGeom prst="rect">
            <a:avLst/>
          </a:prstGeom>
        </p:spPr>
      </p:pic>
      <p:pic>
        <p:nvPicPr>
          <p:cNvPr id="34" name="Afbeelding 33">
            <a:extLst>
              <a:ext uri="{FF2B5EF4-FFF2-40B4-BE49-F238E27FC236}">
                <a16:creationId xmlns:a16="http://schemas.microsoft.com/office/drawing/2014/main" id="{55141431-AF99-47E1-A3B5-3770B760D0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0387" y="1789246"/>
            <a:ext cx="3201701" cy="2071802"/>
          </a:xfrm>
          <a:prstGeom prst="rect">
            <a:avLst/>
          </a:prstGeom>
        </p:spPr>
      </p:pic>
      <p:sp>
        <p:nvSpPr>
          <p:cNvPr id="11" name="Tekstvak 10">
            <a:extLst>
              <a:ext uri="{FF2B5EF4-FFF2-40B4-BE49-F238E27FC236}">
                <a16:creationId xmlns:a16="http://schemas.microsoft.com/office/drawing/2014/main" id="{F9E0F3CD-9220-4974-9397-53EE6732DF4E}"/>
              </a:ext>
            </a:extLst>
          </p:cNvPr>
          <p:cNvSpPr txBox="1"/>
          <p:nvPr/>
        </p:nvSpPr>
        <p:spPr>
          <a:xfrm>
            <a:off x="5926620" y="1969572"/>
            <a:ext cx="3109876" cy="769441"/>
          </a:xfrm>
          <a:prstGeom prst="rect">
            <a:avLst/>
          </a:prstGeom>
          <a:noFill/>
        </p:spPr>
        <p:txBody>
          <a:bodyPr wrap="square" rtlCol="0">
            <a:spAutoFit/>
          </a:bodyPr>
          <a:lstStyle/>
          <a:p>
            <a:r>
              <a:rPr lang="nl-NL" sz="1100" dirty="0"/>
              <a:t>        De rechte beek - zoals Rika die heeft gekend in</a:t>
            </a:r>
          </a:p>
          <a:p>
            <a:r>
              <a:rPr lang="nl-NL" sz="1100" dirty="0"/>
              <a:t>        de oorlog – heeft zijn oorspronkelijk loop met</a:t>
            </a:r>
          </a:p>
          <a:p>
            <a:r>
              <a:rPr lang="nl-NL" sz="1100" dirty="0"/>
              <a:t>        bochten (meanders) weer teruggekregen bij</a:t>
            </a:r>
          </a:p>
          <a:p>
            <a:r>
              <a:rPr lang="nl-NL" sz="1100" dirty="0"/>
              <a:t>        een grondige opknapbeurt in 1999. </a:t>
            </a:r>
          </a:p>
        </p:txBody>
      </p:sp>
      <p:sp>
        <p:nvSpPr>
          <p:cNvPr id="35" name="Tekstvak 34">
            <a:extLst>
              <a:ext uri="{FF2B5EF4-FFF2-40B4-BE49-F238E27FC236}">
                <a16:creationId xmlns:a16="http://schemas.microsoft.com/office/drawing/2014/main" id="{68C4D4F4-17D4-4D79-A6A4-46609C933F12}"/>
              </a:ext>
            </a:extLst>
          </p:cNvPr>
          <p:cNvSpPr txBox="1"/>
          <p:nvPr/>
        </p:nvSpPr>
        <p:spPr>
          <a:xfrm>
            <a:off x="3018230" y="3671316"/>
            <a:ext cx="2417866" cy="1785104"/>
          </a:xfrm>
          <a:prstGeom prst="rect">
            <a:avLst/>
          </a:prstGeom>
          <a:noFill/>
          <a:ln w="9525">
            <a:solidFill>
              <a:schemeClr val="tx1"/>
            </a:solidFill>
          </a:ln>
        </p:spPr>
        <p:txBody>
          <a:bodyPr wrap="square" rtlCol="0">
            <a:spAutoFit/>
          </a:bodyPr>
          <a:lstStyle/>
          <a:p>
            <a:r>
              <a:rPr lang="nl-NL" sz="1100" b="1" dirty="0"/>
              <a:t>Legenda:</a:t>
            </a:r>
          </a:p>
          <a:p>
            <a:pPr marL="228600" indent="-228600">
              <a:buAutoNum type="arabicPlain"/>
            </a:pPr>
            <a:r>
              <a:rPr lang="nl-NL" sz="1100" b="1" dirty="0"/>
              <a:t>Neer	             9      Grathem</a:t>
            </a:r>
          </a:p>
          <a:p>
            <a:pPr marL="228600" indent="-228600">
              <a:buAutoNum type="arabicPlain"/>
            </a:pPr>
            <a:r>
              <a:rPr lang="nl-NL" sz="1100" b="1" dirty="0"/>
              <a:t>Nunhem	             10    Heel</a:t>
            </a:r>
          </a:p>
          <a:p>
            <a:pPr marL="228600" indent="-228600">
              <a:buAutoNum type="arabicPlain"/>
            </a:pPr>
            <a:r>
              <a:rPr lang="nl-NL" sz="1100" b="1" dirty="0"/>
              <a:t>Haelen	             11    Hunsel</a:t>
            </a:r>
          </a:p>
          <a:p>
            <a:pPr marL="228600" indent="-228600">
              <a:buAutoNum type="arabicPlain"/>
            </a:pPr>
            <a:r>
              <a:rPr lang="nl-NL" sz="1100" b="1" dirty="0"/>
              <a:t>Buggenum	             12    Ittervoort</a:t>
            </a:r>
          </a:p>
          <a:p>
            <a:pPr marL="228600" indent="-228600">
              <a:buAutoNum type="arabicPlain"/>
            </a:pPr>
            <a:r>
              <a:rPr lang="nl-NL" sz="1100" b="1" dirty="0"/>
              <a:t>Roggel	             13    Thorn</a:t>
            </a:r>
          </a:p>
          <a:p>
            <a:pPr marL="228600" indent="-228600">
              <a:buAutoNum type="arabicPlain"/>
            </a:pPr>
            <a:r>
              <a:rPr lang="nl-NL" sz="1100" b="1" dirty="0"/>
              <a:t>Heythuysen             14    Wessem</a:t>
            </a:r>
          </a:p>
          <a:p>
            <a:pPr marL="228600" indent="-228600">
              <a:buAutoNum type="arabicPlain"/>
            </a:pPr>
            <a:r>
              <a:rPr lang="nl-NL" sz="1100" b="1" dirty="0"/>
              <a:t>Horn	             15    Stramproy</a:t>
            </a:r>
          </a:p>
          <a:p>
            <a:pPr marL="228600" indent="-228600">
              <a:buAutoNum type="arabicPlain"/>
            </a:pPr>
            <a:r>
              <a:rPr lang="nl-NL" sz="1100" b="1" dirty="0"/>
              <a:t>Baexem	             16    Bocholt           </a:t>
            </a:r>
          </a:p>
          <a:p>
            <a:pPr lvl="1"/>
            <a:r>
              <a:rPr lang="nl-NL" sz="1100" b="1" dirty="0"/>
              <a:t>         17   Bree</a:t>
            </a:r>
          </a:p>
        </p:txBody>
      </p:sp>
      <p:sp>
        <p:nvSpPr>
          <p:cNvPr id="38" name="Tekstvak 37">
            <a:extLst>
              <a:ext uri="{FF2B5EF4-FFF2-40B4-BE49-F238E27FC236}">
                <a16:creationId xmlns:a16="http://schemas.microsoft.com/office/drawing/2014/main" id="{8C081C27-DC0B-4820-80CB-893E590E0902}"/>
              </a:ext>
            </a:extLst>
          </p:cNvPr>
          <p:cNvSpPr txBox="1"/>
          <p:nvPr/>
        </p:nvSpPr>
        <p:spPr>
          <a:xfrm>
            <a:off x="7596336" y="1700808"/>
            <a:ext cx="1388323" cy="230832"/>
          </a:xfrm>
          <a:prstGeom prst="rect">
            <a:avLst/>
          </a:prstGeom>
          <a:noFill/>
        </p:spPr>
        <p:txBody>
          <a:bodyPr wrap="square" rtlCol="0">
            <a:spAutoFit/>
          </a:bodyPr>
          <a:lstStyle/>
          <a:p>
            <a:pPr algn="r"/>
            <a:r>
              <a:rPr lang="nl-NL" sz="900" b="1" i="1" dirty="0">
                <a:solidFill>
                  <a:schemeClr val="bg1"/>
                </a:solidFill>
              </a:rPr>
              <a:t>Kampontginning</a:t>
            </a:r>
          </a:p>
        </p:txBody>
      </p:sp>
      <p:sp>
        <p:nvSpPr>
          <p:cNvPr id="39" name="Tekstvak 38">
            <a:extLst>
              <a:ext uri="{FF2B5EF4-FFF2-40B4-BE49-F238E27FC236}">
                <a16:creationId xmlns:a16="http://schemas.microsoft.com/office/drawing/2014/main" id="{A2C4B666-8916-4DF9-A1EA-6FD7396E6181}"/>
              </a:ext>
            </a:extLst>
          </p:cNvPr>
          <p:cNvSpPr txBox="1"/>
          <p:nvPr/>
        </p:nvSpPr>
        <p:spPr>
          <a:xfrm>
            <a:off x="5940142" y="2791549"/>
            <a:ext cx="3109876" cy="1107996"/>
          </a:xfrm>
          <a:prstGeom prst="rect">
            <a:avLst/>
          </a:prstGeom>
          <a:solidFill>
            <a:schemeClr val="accent1">
              <a:lumMod val="40000"/>
              <a:lumOff val="60000"/>
            </a:schemeClr>
          </a:solidFill>
        </p:spPr>
        <p:txBody>
          <a:bodyPr wrap="square" rtlCol="0">
            <a:spAutoFit/>
          </a:bodyPr>
          <a:lstStyle/>
          <a:p>
            <a:r>
              <a:rPr lang="nl-NL" sz="1100" b="1" dirty="0">
                <a:solidFill>
                  <a:srgbClr val="000099"/>
                </a:solidFill>
              </a:rPr>
              <a:t>WEETJE</a:t>
            </a:r>
            <a:r>
              <a:rPr lang="nl-NL" sz="1100" dirty="0">
                <a:solidFill>
                  <a:srgbClr val="000099"/>
                </a:solidFill>
              </a:rPr>
              <a:t>: Het lijkt wel of de </a:t>
            </a:r>
            <a:r>
              <a:rPr lang="nl-NL" sz="1100" dirty="0" err="1">
                <a:solidFill>
                  <a:srgbClr val="000099"/>
                </a:solidFill>
              </a:rPr>
              <a:t>Tungelroysche</a:t>
            </a:r>
            <a:r>
              <a:rPr lang="nl-NL" sz="1100" dirty="0">
                <a:solidFill>
                  <a:srgbClr val="000099"/>
                </a:solidFill>
              </a:rPr>
              <a:t> beek zich vermommen kan: Als </a:t>
            </a:r>
            <a:r>
              <a:rPr lang="nl-NL" sz="1100" b="1" u="sng" dirty="0" err="1">
                <a:solidFill>
                  <a:srgbClr val="000099"/>
                </a:solidFill>
              </a:rPr>
              <a:t>Tungelroysche</a:t>
            </a:r>
            <a:r>
              <a:rPr lang="nl-NL" sz="1100" b="1" u="sng" dirty="0">
                <a:solidFill>
                  <a:srgbClr val="000099"/>
                </a:solidFill>
              </a:rPr>
              <a:t> beek</a:t>
            </a:r>
            <a:r>
              <a:rPr lang="nl-NL" sz="1100" u="sng" dirty="0">
                <a:solidFill>
                  <a:srgbClr val="000099"/>
                </a:solidFill>
              </a:rPr>
              <a:t> </a:t>
            </a:r>
            <a:r>
              <a:rPr lang="nl-NL" sz="1100" dirty="0">
                <a:solidFill>
                  <a:srgbClr val="000099"/>
                </a:solidFill>
              </a:rPr>
              <a:t>stroomt ze achter de Spikkerhoeve, om als </a:t>
            </a:r>
            <a:r>
              <a:rPr lang="nl-NL" sz="1100" b="1" u="sng" dirty="0" err="1">
                <a:solidFill>
                  <a:srgbClr val="000099"/>
                </a:solidFill>
              </a:rPr>
              <a:t>Leubeek</a:t>
            </a:r>
            <a:r>
              <a:rPr lang="nl-NL" sz="1100" dirty="0">
                <a:solidFill>
                  <a:srgbClr val="000099"/>
                </a:solidFill>
              </a:rPr>
              <a:t> door het Leudal te stromen. Dan gaat ze samen met de </a:t>
            </a:r>
            <a:r>
              <a:rPr lang="nl-NL" sz="1100" dirty="0" err="1">
                <a:solidFill>
                  <a:srgbClr val="000099"/>
                </a:solidFill>
              </a:rPr>
              <a:t>Haelense</a:t>
            </a:r>
            <a:r>
              <a:rPr lang="nl-NL" sz="1100" dirty="0">
                <a:solidFill>
                  <a:srgbClr val="000099"/>
                </a:solidFill>
              </a:rPr>
              <a:t> beek en stroomt als </a:t>
            </a:r>
            <a:r>
              <a:rPr lang="nl-NL" sz="1100" b="1" u="sng" dirty="0">
                <a:solidFill>
                  <a:srgbClr val="000099"/>
                </a:solidFill>
              </a:rPr>
              <a:t>Neerbeek</a:t>
            </a:r>
            <a:r>
              <a:rPr lang="nl-NL" sz="1100" dirty="0">
                <a:solidFill>
                  <a:srgbClr val="000099"/>
                </a:solidFill>
              </a:rPr>
              <a:t> in de Maas. </a:t>
            </a:r>
            <a:endParaRPr lang="nl-NL" dirty="0">
              <a:solidFill>
                <a:srgbClr val="000099"/>
              </a:solidFill>
            </a:endParaRPr>
          </a:p>
        </p:txBody>
      </p:sp>
      <p:pic>
        <p:nvPicPr>
          <p:cNvPr id="40" name="Afbeelding 39">
            <a:extLst>
              <a:ext uri="{FF2B5EF4-FFF2-40B4-BE49-F238E27FC236}">
                <a16:creationId xmlns:a16="http://schemas.microsoft.com/office/drawing/2014/main" id="{AC0E150B-35EC-4EC4-A4DC-D1B71BFB991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8424" y="2500472"/>
            <a:ext cx="511347" cy="351110"/>
          </a:xfrm>
          <a:prstGeom prst="rect">
            <a:avLst/>
          </a:prstGeom>
        </p:spPr>
      </p:pic>
      <p:sp>
        <p:nvSpPr>
          <p:cNvPr id="41" name="Tekstvak 40">
            <a:extLst>
              <a:ext uri="{FF2B5EF4-FFF2-40B4-BE49-F238E27FC236}">
                <a16:creationId xmlns:a16="http://schemas.microsoft.com/office/drawing/2014/main" id="{11762A5D-677F-4FA7-8C36-6E7CA0E9480E}"/>
              </a:ext>
            </a:extLst>
          </p:cNvPr>
          <p:cNvSpPr txBox="1"/>
          <p:nvPr/>
        </p:nvSpPr>
        <p:spPr>
          <a:xfrm>
            <a:off x="3020387" y="5440209"/>
            <a:ext cx="5530020" cy="938719"/>
          </a:xfrm>
          <a:prstGeom prst="rect">
            <a:avLst/>
          </a:prstGeom>
          <a:noFill/>
        </p:spPr>
        <p:txBody>
          <a:bodyPr wrap="square" rtlCol="0">
            <a:spAutoFit/>
          </a:bodyPr>
          <a:lstStyle/>
          <a:p>
            <a:r>
              <a:rPr lang="nl-NL" sz="1100" dirty="0"/>
              <a:t>Lang geleden lag er een </a:t>
            </a:r>
            <a:r>
              <a:rPr lang="nl-NL" sz="1100" b="1" u="sng" dirty="0"/>
              <a:t>dubbele watermolen</a:t>
            </a:r>
            <a:r>
              <a:rPr lang="nl-NL" sz="1100" u="sng" dirty="0"/>
              <a:t> </a:t>
            </a:r>
            <a:r>
              <a:rPr lang="nl-NL" sz="1100" dirty="0"/>
              <a:t>aan de </a:t>
            </a:r>
            <a:r>
              <a:rPr lang="nl-NL" sz="1100" dirty="0" err="1"/>
              <a:t>Tungelroysche</a:t>
            </a:r>
            <a:r>
              <a:rPr lang="nl-NL" sz="1100" dirty="0"/>
              <a:t> beek. De </a:t>
            </a:r>
            <a:r>
              <a:rPr lang="nl-NL" sz="1100" dirty="0" err="1"/>
              <a:t>Heythuysermolen</a:t>
            </a:r>
            <a:r>
              <a:rPr lang="nl-NL" sz="1100" dirty="0"/>
              <a:t> was een koren- en schorsmolen. Pal aan de overkant – deze hoorde bij Haelen – een oliemolen. De familie Crijns “</a:t>
            </a:r>
            <a:r>
              <a:rPr lang="nl-NL" sz="1100" dirty="0" err="1"/>
              <a:t>Vanne</a:t>
            </a:r>
            <a:r>
              <a:rPr lang="nl-NL" sz="1100" dirty="0"/>
              <a:t> </a:t>
            </a:r>
            <a:r>
              <a:rPr lang="nl-NL" sz="1100" dirty="0" err="1"/>
              <a:t>Meule</a:t>
            </a:r>
            <a:r>
              <a:rPr lang="nl-NL" sz="1100" dirty="0"/>
              <a:t>” woonde op de plek waar vroeger  de oliemolen stond, zij waren de naaste buren van de </a:t>
            </a:r>
            <a:r>
              <a:rPr lang="nl-NL" sz="1100" dirty="0" err="1"/>
              <a:t>Spik</a:t>
            </a:r>
            <a:r>
              <a:rPr lang="nl-NL" sz="1100" dirty="0"/>
              <a:t>.  </a:t>
            </a:r>
          </a:p>
          <a:p>
            <a:r>
              <a:rPr lang="nl-NL" sz="1100" dirty="0"/>
              <a:t>In 1888 werd de </a:t>
            </a:r>
            <a:r>
              <a:rPr lang="nl-NL" sz="1100" dirty="0" err="1"/>
              <a:t>Heythuysermolen</a:t>
            </a:r>
            <a:r>
              <a:rPr lang="nl-NL" sz="1100" dirty="0"/>
              <a:t> gesloopt, in 1903 ook de oliemolen. </a:t>
            </a:r>
          </a:p>
        </p:txBody>
      </p:sp>
      <p:pic>
        <p:nvPicPr>
          <p:cNvPr id="43" name="Afbeelding 42">
            <a:extLst>
              <a:ext uri="{FF2B5EF4-FFF2-40B4-BE49-F238E27FC236}">
                <a16:creationId xmlns:a16="http://schemas.microsoft.com/office/drawing/2014/main" id="{93BE88EE-C403-4E51-9A90-8FB5BE499D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03878" y="3998692"/>
            <a:ext cx="1739289" cy="1159526"/>
          </a:xfrm>
          <a:prstGeom prst="rect">
            <a:avLst/>
          </a:prstGeom>
        </p:spPr>
      </p:pic>
      <p:pic>
        <p:nvPicPr>
          <p:cNvPr id="45" name="Afbeelding 44">
            <a:extLst>
              <a:ext uri="{FF2B5EF4-FFF2-40B4-BE49-F238E27FC236}">
                <a16:creationId xmlns:a16="http://schemas.microsoft.com/office/drawing/2014/main" id="{221F1D96-5AD6-423C-94E7-AE024DDE7D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7207" y="3997666"/>
            <a:ext cx="1739289" cy="1159526"/>
          </a:xfrm>
          <a:prstGeom prst="rect">
            <a:avLst/>
          </a:prstGeom>
        </p:spPr>
      </p:pic>
      <p:sp>
        <p:nvSpPr>
          <p:cNvPr id="46" name="Tekstvak 45">
            <a:extLst>
              <a:ext uri="{FF2B5EF4-FFF2-40B4-BE49-F238E27FC236}">
                <a16:creationId xmlns:a16="http://schemas.microsoft.com/office/drawing/2014/main" id="{482E5C46-40A4-491C-A8E8-5ADA3D6A6CB4}"/>
              </a:ext>
            </a:extLst>
          </p:cNvPr>
          <p:cNvSpPr txBox="1"/>
          <p:nvPr/>
        </p:nvSpPr>
        <p:spPr>
          <a:xfrm>
            <a:off x="7297207" y="5157192"/>
            <a:ext cx="1739289" cy="230832"/>
          </a:xfrm>
          <a:prstGeom prst="rect">
            <a:avLst/>
          </a:prstGeom>
          <a:noFill/>
        </p:spPr>
        <p:txBody>
          <a:bodyPr wrap="square" rtlCol="0">
            <a:spAutoFit/>
          </a:bodyPr>
          <a:lstStyle/>
          <a:p>
            <a:pPr algn="ctr"/>
            <a:r>
              <a:rPr lang="nl-NL" sz="900" b="1" i="1" dirty="0" err="1"/>
              <a:t>Tungelroysche</a:t>
            </a:r>
            <a:r>
              <a:rPr lang="nl-NL" sz="900" b="1" i="1" dirty="0"/>
              <a:t> beek</a:t>
            </a:r>
          </a:p>
        </p:txBody>
      </p:sp>
      <p:sp>
        <p:nvSpPr>
          <p:cNvPr id="47" name="Tekstvak 46">
            <a:extLst>
              <a:ext uri="{FF2B5EF4-FFF2-40B4-BE49-F238E27FC236}">
                <a16:creationId xmlns:a16="http://schemas.microsoft.com/office/drawing/2014/main" id="{42C2120E-3F9A-47C3-8166-8BF892B83F1E}"/>
              </a:ext>
            </a:extLst>
          </p:cNvPr>
          <p:cNvSpPr txBox="1"/>
          <p:nvPr/>
        </p:nvSpPr>
        <p:spPr>
          <a:xfrm>
            <a:off x="5503878" y="5157192"/>
            <a:ext cx="1739289" cy="230832"/>
          </a:xfrm>
          <a:prstGeom prst="rect">
            <a:avLst/>
          </a:prstGeom>
          <a:noFill/>
        </p:spPr>
        <p:txBody>
          <a:bodyPr wrap="square" rtlCol="0">
            <a:spAutoFit/>
          </a:bodyPr>
          <a:lstStyle/>
          <a:p>
            <a:pPr algn="ctr"/>
            <a:r>
              <a:rPr lang="nl-NL" sz="900" b="1" i="1" dirty="0"/>
              <a:t>Woonhuis familie Crijns</a:t>
            </a:r>
          </a:p>
        </p:txBody>
      </p:sp>
      <p:sp>
        <p:nvSpPr>
          <p:cNvPr id="48" name="Tekstvak 47">
            <a:extLst>
              <a:ext uri="{FF2B5EF4-FFF2-40B4-BE49-F238E27FC236}">
                <a16:creationId xmlns:a16="http://schemas.microsoft.com/office/drawing/2014/main" id="{335FEF7A-0C0D-4E54-80F3-E43F7319887C}"/>
              </a:ext>
            </a:extLst>
          </p:cNvPr>
          <p:cNvSpPr txBox="1"/>
          <p:nvPr/>
        </p:nvSpPr>
        <p:spPr>
          <a:xfrm>
            <a:off x="4100648" y="1933089"/>
            <a:ext cx="920932" cy="369332"/>
          </a:xfrm>
          <a:prstGeom prst="rect">
            <a:avLst/>
          </a:prstGeom>
          <a:noFill/>
        </p:spPr>
        <p:txBody>
          <a:bodyPr wrap="square" rtlCol="0">
            <a:spAutoFit/>
          </a:bodyPr>
          <a:lstStyle/>
          <a:p>
            <a:r>
              <a:rPr lang="nl-NL" sz="900" b="1" i="1" dirty="0" err="1"/>
              <a:t>Tungelroysche</a:t>
            </a:r>
            <a:r>
              <a:rPr lang="nl-NL" sz="900" b="1" i="1" dirty="0"/>
              <a:t> beek</a:t>
            </a:r>
          </a:p>
        </p:txBody>
      </p:sp>
      <p:sp>
        <p:nvSpPr>
          <p:cNvPr id="12" name="Tekstvak 11">
            <a:extLst>
              <a:ext uri="{FF2B5EF4-FFF2-40B4-BE49-F238E27FC236}">
                <a16:creationId xmlns:a16="http://schemas.microsoft.com/office/drawing/2014/main" id="{98114466-5E56-4AD1-A3EE-69FBD6B4CE80}"/>
              </a:ext>
            </a:extLst>
          </p:cNvPr>
          <p:cNvSpPr txBox="1"/>
          <p:nvPr/>
        </p:nvSpPr>
        <p:spPr>
          <a:xfrm>
            <a:off x="3203859" y="3002856"/>
            <a:ext cx="576065" cy="230832"/>
          </a:xfrm>
          <a:prstGeom prst="rect">
            <a:avLst/>
          </a:prstGeom>
          <a:noFill/>
        </p:spPr>
        <p:txBody>
          <a:bodyPr wrap="square" rtlCol="0">
            <a:spAutoFit/>
          </a:bodyPr>
          <a:lstStyle/>
          <a:p>
            <a:r>
              <a:rPr lang="nl-NL" sz="900" b="1" i="1" dirty="0"/>
              <a:t>A-beek</a:t>
            </a:r>
          </a:p>
        </p:txBody>
      </p:sp>
      <p:sp>
        <p:nvSpPr>
          <p:cNvPr id="13" name="Tekstvak 12">
            <a:extLst>
              <a:ext uri="{FF2B5EF4-FFF2-40B4-BE49-F238E27FC236}">
                <a16:creationId xmlns:a16="http://schemas.microsoft.com/office/drawing/2014/main" id="{2710B62D-CC68-43D5-B495-3CC720BBEC25}"/>
              </a:ext>
            </a:extLst>
          </p:cNvPr>
          <p:cNvSpPr txBox="1"/>
          <p:nvPr/>
        </p:nvSpPr>
        <p:spPr>
          <a:xfrm>
            <a:off x="3746091" y="3259780"/>
            <a:ext cx="648072" cy="230832"/>
          </a:xfrm>
          <a:prstGeom prst="rect">
            <a:avLst/>
          </a:prstGeom>
          <a:noFill/>
        </p:spPr>
        <p:txBody>
          <a:bodyPr wrap="square" rtlCol="0">
            <a:spAutoFit/>
          </a:bodyPr>
          <a:lstStyle/>
          <a:p>
            <a:r>
              <a:rPr lang="nl-NL" sz="900" b="1" i="1" dirty="0"/>
              <a:t>Itterbeek</a:t>
            </a:r>
          </a:p>
        </p:txBody>
      </p:sp>
      <p:sp>
        <p:nvSpPr>
          <p:cNvPr id="14" name="Tekstvak 13">
            <a:extLst>
              <a:ext uri="{FF2B5EF4-FFF2-40B4-BE49-F238E27FC236}">
                <a16:creationId xmlns:a16="http://schemas.microsoft.com/office/drawing/2014/main" id="{5152325A-3C8F-4BAA-8140-3AF21FCE9677}"/>
              </a:ext>
            </a:extLst>
          </p:cNvPr>
          <p:cNvSpPr txBox="1"/>
          <p:nvPr/>
        </p:nvSpPr>
        <p:spPr>
          <a:xfrm>
            <a:off x="4849432" y="3079075"/>
            <a:ext cx="576065" cy="230832"/>
          </a:xfrm>
          <a:prstGeom prst="rect">
            <a:avLst/>
          </a:prstGeom>
          <a:noFill/>
        </p:spPr>
        <p:txBody>
          <a:bodyPr wrap="square" rtlCol="0">
            <a:spAutoFit/>
          </a:bodyPr>
          <a:lstStyle/>
          <a:p>
            <a:r>
              <a:rPr lang="nl-NL" sz="900" b="1" i="1" dirty="0"/>
              <a:t>MAAS</a:t>
            </a:r>
          </a:p>
        </p:txBody>
      </p:sp>
      <p:pic>
        <p:nvPicPr>
          <p:cNvPr id="15" name="Afbeelding 14">
            <a:extLst>
              <a:ext uri="{FF2B5EF4-FFF2-40B4-BE49-F238E27FC236}">
                <a16:creationId xmlns:a16="http://schemas.microsoft.com/office/drawing/2014/main" id="{2D5E6FA1-11D5-403C-A1A0-B3360F2CCB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79297" y="82418"/>
            <a:ext cx="663236" cy="619694"/>
          </a:xfrm>
          <a:prstGeom prst="rect">
            <a:avLst/>
          </a:prstGeom>
        </p:spPr>
      </p:pic>
    </p:spTree>
    <p:extLst>
      <p:ext uri="{BB962C8B-B14F-4D97-AF65-F5344CB8AC3E}">
        <p14:creationId xmlns:p14="http://schemas.microsoft.com/office/powerpoint/2010/main" val="238711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ABD48E9-7C69-45DE-88D8-7F51B996857E}"/>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35193674-B7EE-4EF2-82F8-66C09B414448}"/>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768F94B8-B9BF-405A-B777-E155C6F1E32F}"/>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NAOBERSJAP                                                    17</a:t>
            </a:r>
          </a:p>
        </p:txBody>
      </p:sp>
      <p:sp>
        <p:nvSpPr>
          <p:cNvPr id="5" name="Rechthoek 4">
            <a:extLst>
              <a:ext uri="{FF2B5EF4-FFF2-40B4-BE49-F238E27FC236}">
                <a16:creationId xmlns:a16="http://schemas.microsoft.com/office/drawing/2014/main" id="{A1B97A0B-0840-4231-B6C9-355A7D90AC54}"/>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6FB22529-6A7A-49CD-87C7-E317FBF7128E}"/>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6AA01989-9166-4559-AA43-E820E85931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8" name="Afbeelding 7">
            <a:hlinkClick r:id="rId3" action="ppaction://hlinksldjump"/>
            <a:extLst>
              <a:ext uri="{FF2B5EF4-FFF2-40B4-BE49-F238E27FC236}">
                <a16:creationId xmlns:a16="http://schemas.microsoft.com/office/drawing/2014/main" id="{E3973FD9-5235-4C24-A16C-5D4A21543ED2}"/>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22100" y="6182211"/>
            <a:ext cx="929672" cy="656313"/>
          </a:xfrm>
          <a:prstGeom prst="rect">
            <a:avLst/>
          </a:prstGeom>
        </p:spPr>
      </p:pic>
      <p:sp>
        <p:nvSpPr>
          <p:cNvPr id="30" name="Tekstvak 29">
            <a:extLst>
              <a:ext uri="{FF2B5EF4-FFF2-40B4-BE49-F238E27FC236}">
                <a16:creationId xmlns:a16="http://schemas.microsoft.com/office/drawing/2014/main" id="{4EE46E9C-E9C1-44F5-A987-0BD151DAA8A1}"/>
              </a:ext>
            </a:extLst>
          </p:cNvPr>
          <p:cNvSpPr txBox="1"/>
          <p:nvPr/>
        </p:nvSpPr>
        <p:spPr>
          <a:xfrm>
            <a:off x="1364702" y="692696"/>
            <a:ext cx="7671794" cy="1384995"/>
          </a:xfrm>
          <a:prstGeom prst="rect">
            <a:avLst/>
          </a:prstGeom>
          <a:noFill/>
        </p:spPr>
        <p:txBody>
          <a:bodyPr wrap="square" rtlCol="0">
            <a:spAutoFit/>
          </a:bodyPr>
          <a:lstStyle/>
          <a:p>
            <a:r>
              <a:rPr lang="nl-NL" sz="1100" dirty="0"/>
              <a:t>In onze tijd zijn we niet meer persé afhankelijk van </a:t>
            </a:r>
            <a:r>
              <a:rPr lang="nl-NL" sz="1100" b="1" u="sng" dirty="0"/>
              <a:t>onze buren </a:t>
            </a:r>
            <a:r>
              <a:rPr lang="nl-NL" sz="1100" dirty="0"/>
              <a:t>bij problemen. Wij bellen, mailen of appen. </a:t>
            </a:r>
          </a:p>
          <a:p>
            <a:r>
              <a:rPr lang="nl-NL" sz="1100" dirty="0"/>
              <a:t>Dat was vroeger heel anders. Als je kijkt naar het kaartje  beneden zie je dat De Spikkerhoeve afgelegen tussen bossen en landerijen lag, net als de andere huizen of boerderijen in de buurt (</a:t>
            </a:r>
            <a:r>
              <a:rPr lang="nl-NL" sz="1100" i="1" dirty="0" err="1"/>
              <a:t>naobersjap</a:t>
            </a:r>
            <a:r>
              <a:rPr lang="nl-NL" sz="1100" dirty="0"/>
              <a:t>). De bewoners waren op elkaar aangewezen.                                                   Wie niet meedeed, werd met de nek aangekeken…</a:t>
            </a:r>
          </a:p>
          <a:p>
            <a:r>
              <a:rPr lang="nl-NL" sz="1100" dirty="0"/>
              <a:t>De mensen in de buurt van de Spikkerhoeve (1), </a:t>
            </a:r>
            <a:r>
              <a:rPr lang="nl-NL" sz="1100" dirty="0" err="1"/>
              <a:t>Beijlshof</a:t>
            </a:r>
            <a:r>
              <a:rPr lang="nl-NL" sz="1100" dirty="0"/>
              <a:t> (2), de </a:t>
            </a:r>
            <a:r>
              <a:rPr lang="nl-NL" sz="1100" dirty="0" err="1"/>
              <a:t>Busjop</a:t>
            </a:r>
            <a:r>
              <a:rPr lang="nl-NL" sz="1100" dirty="0"/>
              <a:t> (3), de Bedelaar (4), de </a:t>
            </a:r>
            <a:r>
              <a:rPr lang="nl-NL" sz="1100" dirty="0" err="1"/>
              <a:t>Waerenberg</a:t>
            </a:r>
            <a:r>
              <a:rPr lang="nl-NL" sz="1100" dirty="0"/>
              <a:t> (5), de </a:t>
            </a:r>
            <a:r>
              <a:rPr lang="nl-NL" sz="1100" dirty="0" err="1"/>
              <a:t>Meule</a:t>
            </a:r>
            <a:r>
              <a:rPr lang="nl-NL" sz="1100" dirty="0"/>
              <a:t> (6), Stockshoeve (7), ze kenden elkaar allemaal. </a:t>
            </a:r>
          </a:p>
          <a:p>
            <a:endParaRPr lang="nl-NL" dirty="0"/>
          </a:p>
        </p:txBody>
      </p:sp>
      <p:pic>
        <p:nvPicPr>
          <p:cNvPr id="32" name="Afbeelding 31">
            <a:extLst>
              <a:ext uri="{FF2B5EF4-FFF2-40B4-BE49-F238E27FC236}">
                <a16:creationId xmlns:a16="http://schemas.microsoft.com/office/drawing/2014/main" id="{95AE46CD-DFC1-4DCB-9887-95C18CDB81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168" y="1844824"/>
            <a:ext cx="5291328" cy="2599944"/>
          </a:xfrm>
          <a:prstGeom prst="rect">
            <a:avLst/>
          </a:prstGeom>
        </p:spPr>
      </p:pic>
      <p:sp>
        <p:nvSpPr>
          <p:cNvPr id="33" name="Ovaal 32">
            <a:extLst>
              <a:ext uri="{FF2B5EF4-FFF2-40B4-BE49-F238E27FC236}">
                <a16:creationId xmlns:a16="http://schemas.microsoft.com/office/drawing/2014/main" id="{2A86825E-BC9D-4B9E-89EF-A71C039089E1}"/>
              </a:ext>
            </a:extLst>
          </p:cNvPr>
          <p:cNvSpPr/>
          <p:nvPr/>
        </p:nvSpPr>
        <p:spPr>
          <a:xfrm>
            <a:off x="6228184" y="2309684"/>
            <a:ext cx="111204" cy="1112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DF5BA455-347A-407F-93AE-DDAB312F9081}"/>
              </a:ext>
            </a:extLst>
          </p:cNvPr>
          <p:cNvSpPr/>
          <p:nvPr/>
        </p:nvSpPr>
        <p:spPr>
          <a:xfrm>
            <a:off x="5292080" y="1988840"/>
            <a:ext cx="111204" cy="1112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Ovaal 34">
            <a:extLst>
              <a:ext uri="{FF2B5EF4-FFF2-40B4-BE49-F238E27FC236}">
                <a16:creationId xmlns:a16="http://schemas.microsoft.com/office/drawing/2014/main" id="{2E9EA9BE-E11C-4753-BC67-B86548CBF4D4}"/>
              </a:ext>
            </a:extLst>
          </p:cNvPr>
          <p:cNvSpPr/>
          <p:nvPr/>
        </p:nvSpPr>
        <p:spPr>
          <a:xfrm>
            <a:off x="5273037" y="2184915"/>
            <a:ext cx="111204" cy="1112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a:extLst>
              <a:ext uri="{FF2B5EF4-FFF2-40B4-BE49-F238E27FC236}">
                <a16:creationId xmlns:a16="http://schemas.microsoft.com/office/drawing/2014/main" id="{D76AAC4D-C853-4090-890C-12BDF10A2418}"/>
              </a:ext>
            </a:extLst>
          </p:cNvPr>
          <p:cNvSpPr/>
          <p:nvPr/>
        </p:nvSpPr>
        <p:spPr>
          <a:xfrm>
            <a:off x="4466477" y="2511162"/>
            <a:ext cx="111204" cy="1112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6A0F1F0B-D113-431C-8200-BB0429290EF1}"/>
              </a:ext>
            </a:extLst>
          </p:cNvPr>
          <p:cNvSpPr/>
          <p:nvPr/>
        </p:nvSpPr>
        <p:spPr>
          <a:xfrm>
            <a:off x="6228184" y="3603279"/>
            <a:ext cx="111204" cy="1112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1A4E38A6-8B4C-4813-ACC3-3DAB9CD37A0D}"/>
              </a:ext>
            </a:extLst>
          </p:cNvPr>
          <p:cNvSpPr/>
          <p:nvPr/>
        </p:nvSpPr>
        <p:spPr>
          <a:xfrm>
            <a:off x="6283786" y="4181811"/>
            <a:ext cx="111204" cy="11120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3" name="Afbeelding 42">
            <a:extLst>
              <a:ext uri="{FF2B5EF4-FFF2-40B4-BE49-F238E27FC236}">
                <a16:creationId xmlns:a16="http://schemas.microsoft.com/office/drawing/2014/main" id="{028FB147-6A82-4ED2-9DCE-EE921A8A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4061" y="1937758"/>
            <a:ext cx="1724492" cy="1149661"/>
          </a:xfrm>
          <a:prstGeom prst="rect">
            <a:avLst/>
          </a:prstGeom>
        </p:spPr>
      </p:pic>
      <p:pic>
        <p:nvPicPr>
          <p:cNvPr id="45" name="Afbeelding 44">
            <a:extLst>
              <a:ext uri="{FF2B5EF4-FFF2-40B4-BE49-F238E27FC236}">
                <a16:creationId xmlns:a16="http://schemas.microsoft.com/office/drawing/2014/main" id="{820B604A-D6EA-4E0C-8015-2F0D0FF397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55" y="1931303"/>
            <a:ext cx="1724492" cy="1149661"/>
          </a:xfrm>
          <a:prstGeom prst="rect">
            <a:avLst/>
          </a:prstGeom>
        </p:spPr>
      </p:pic>
      <p:sp>
        <p:nvSpPr>
          <p:cNvPr id="46" name="Tekstvak 45">
            <a:extLst>
              <a:ext uri="{FF2B5EF4-FFF2-40B4-BE49-F238E27FC236}">
                <a16:creationId xmlns:a16="http://schemas.microsoft.com/office/drawing/2014/main" id="{12991E34-50E7-433D-B216-9429F0A68953}"/>
              </a:ext>
            </a:extLst>
          </p:cNvPr>
          <p:cNvSpPr txBox="1"/>
          <p:nvPr/>
        </p:nvSpPr>
        <p:spPr>
          <a:xfrm>
            <a:off x="17102" y="3083079"/>
            <a:ext cx="3710964" cy="938719"/>
          </a:xfrm>
          <a:prstGeom prst="rect">
            <a:avLst/>
          </a:prstGeom>
          <a:noFill/>
        </p:spPr>
        <p:txBody>
          <a:bodyPr wrap="square" rtlCol="0">
            <a:spAutoFit/>
          </a:bodyPr>
          <a:lstStyle/>
          <a:p>
            <a:r>
              <a:rPr lang="nl-NL" sz="1100" dirty="0"/>
              <a:t>In 1877 schreef H. </a:t>
            </a:r>
            <a:r>
              <a:rPr lang="nl-NL" sz="1100" dirty="0" err="1"/>
              <a:t>Welters</a:t>
            </a:r>
            <a:r>
              <a:rPr lang="nl-NL" sz="1100" dirty="0"/>
              <a:t> over </a:t>
            </a:r>
            <a:r>
              <a:rPr lang="nl-NL" sz="1100" i="1" dirty="0" err="1"/>
              <a:t>naobersjap</a:t>
            </a:r>
            <a:r>
              <a:rPr lang="nl-NL" sz="1100" dirty="0"/>
              <a:t> in Limburg. Veel gebruiken zijn verdwenen, maar toch herkennen we er nog iets van, zelfs in onze tijd. We kunnen aannemen dat in de moeilijke oorlogstijd  de </a:t>
            </a:r>
            <a:r>
              <a:rPr lang="nl-NL" sz="1100" b="1" i="1" u="sng" dirty="0" err="1"/>
              <a:t>naober</a:t>
            </a:r>
            <a:r>
              <a:rPr lang="nl-NL" sz="1100" b="1" u="sng" dirty="0" err="1"/>
              <a:t>hulp</a:t>
            </a:r>
            <a:r>
              <a:rPr lang="nl-NL" sz="1100" dirty="0"/>
              <a:t> een belangrijke rol speelde.</a:t>
            </a:r>
          </a:p>
        </p:txBody>
      </p:sp>
      <p:pic>
        <p:nvPicPr>
          <p:cNvPr id="50" name="Afbeelding 49">
            <a:extLst>
              <a:ext uri="{FF2B5EF4-FFF2-40B4-BE49-F238E27FC236}">
                <a16:creationId xmlns:a16="http://schemas.microsoft.com/office/drawing/2014/main" id="{4289F1AA-9F6C-4E45-89BC-E27A586912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8047" y="3977593"/>
            <a:ext cx="1716652" cy="1144435"/>
          </a:xfrm>
          <a:prstGeom prst="rect">
            <a:avLst/>
          </a:prstGeom>
        </p:spPr>
      </p:pic>
      <p:pic>
        <p:nvPicPr>
          <p:cNvPr id="52" name="Afbeelding 51">
            <a:extLst>
              <a:ext uri="{FF2B5EF4-FFF2-40B4-BE49-F238E27FC236}">
                <a16:creationId xmlns:a16="http://schemas.microsoft.com/office/drawing/2014/main" id="{87D10442-3706-4FC6-907D-3B322BDAEE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100" y="3982357"/>
            <a:ext cx="1716651" cy="1139671"/>
          </a:xfrm>
          <a:prstGeom prst="rect">
            <a:avLst/>
          </a:prstGeom>
        </p:spPr>
      </p:pic>
      <p:pic>
        <p:nvPicPr>
          <p:cNvPr id="54" name="Afbeelding 53">
            <a:extLst>
              <a:ext uri="{FF2B5EF4-FFF2-40B4-BE49-F238E27FC236}">
                <a16:creationId xmlns:a16="http://schemas.microsoft.com/office/drawing/2014/main" id="{ABB33449-D017-48B7-8D26-B7A26E3D5D1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709" r="19558" b="12204"/>
          <a:stretch/>
        </p:blipFill>
        <p:spPr>
          <a:xfrm>
            <a:off x="251520" y="945581"/>
            <a:ext cx="948817" cy="953720"/>
          </a:xfrm>
          <a:prstGeom prst="rect">
            <a:avLst/>
          </a:prstGeom>
        </p:spPr>
      </p:pic>
      <p:sp>
        <p:nvSpPr>
          <p:cNvPr id="55" name="Tekstvak 54">
            <a:extLst>
              <a:ext uri="{FF2B5EF4-FFF2-40B4-BE49-F238E27FC236}">
                <a16:creationId xmlns:a16="http://schemas.microsoft.com/office/drawing/2014/main" id="{FD72CFF2-CDA5-4D57-A5B0-906DE414651C}"/>
              </a:ext>
            </a:extLst>
          </p:cNvPr>
          <p:cNvSpPr txBox="1"/>
          <p:nvPr/>
        </p:nvSpPr>
        <p:spPr>
          <a:xfrm>
            <a:off x="122100" y="5122028"/>
            <a:ext cx="3522599" cy="1277273"/>
          </a:xfrm>
          <a:prstGeom prst="rect">
            <a:avLst/>
          </a:prstGeom>
          <a:noFill/>
        </p:spPr>
        <p:txBody>
          <a:bodyPr wrap="square" rtlCol="0">
            <a:spAutoFit/>
          </a:bodyPr>
          <a:lstStyle/>
          <a:p>
            <a:r>
              <a:rPr lang="nl-NL" sz="1100" dirty="0"/>
              <a:t>Bij feesten en partijen was iedereen er, maar ook bij droevige </a:t>
            </a:r>
            <a:r>
              <a:rPr lang="nl-NL" sz="1100" b="1" u="sng" dirty="0"/>
              <a:t>gebeurtenissen</a:t>
            </a:r>
            <a:r>
              <a:rPr lang="nl-NL" sz="1100" dirty="0"/>
              <a:t> als ziekte en dood ondersteunde men elkaar. Bij het zware boeren</a:t>
            </a:r>
            <a:r>
              <a:rPr lang="nl-NL" sz="1100" b="1" u="sng" dirty="0"/>
              <a:t>werk</a:t>
            </a:r>
            <a:r>
              <a:rPr lang="nl-NL" sz="1100" dirty="0"/>
              <a:t> was </a:t>
            </a:r>
            <a:r>
              <a:rPr lang="nl-NL" sz="1100" i="1" dirty="0" err="1"/>
              <a:t>naober</a:t>
            </a:r>
            <a:r>
              <a:rPr lang="nl-NL" sz="1100" dirty="0" err="1"/>
              <a:t>hulp</a:t>
            </a:r>
            <a:r>
              <a:rPr lang="nl-NL" sz="1100" dirty="0"/>
              <a:t> heel gewoon.  </a:t>
            </a:r>
          </a:p>
          <a:p>
            <a:r>
              <a:rPr lang="nl-NL" sz="1100" dirty="0"/>
              <a:t>Na de </a:t>
            </a:r>
            <a:r>
              <a:rPr lang="nl-NL" sz="1100" b="1" u="sng" dirty="0"/>
              <a:t>geboorte</a:t>
            </a:r>
            <a:r>
              <a:rPr lang="nl-NL" sz="1100" dirty="0"/>
              <a:t> werd een baby gedoopt. Op weg naar de kerk werd het kindje gedragen door de vrouwen uit de</a:t>
            </a:r>
          </a:p>
          <a:p>
            <a:r>
              <a:rPr lang="nl-NL" sz="1100" dirty="0"/>
              <a:t>              buurt. </a:t>
            </a:r>
            <a:endParaRPr lang="nl-NL" dirty="0"/>
          </a:p>
        </p:txBody>
      </p:sp>
      <p:sp>
        <p:nvSpPr>
          <p:cNvPr id="56" name="Tekstvak 55">
            <a:extLst>
              <a:ext uri="{FF2B5EF4-FFF2-40B4-BE49-F238E27FC236}">
                <a16:creationId xmlns:a16="http://schemas.microsoft.com/office/drawing/2014/main" id="{62F42F7C-12BA-4CAD-AC6E-D3C4DD131F2A}"/>
              </a:ext>
            </a:extLst>
          </p:cNvPr>
          <p:cNvSpPr txBox="1"/>
          <p:nvPr/>
        </p:nvSpPr>
        <p:spPr>
          <a:xfrm>
            <a:off x="3745168" y="4444768"/>
            <a:ext cx="5276732" cy="1785104"/>
          </a:xfrm>
          <a:prstGeom prst="rect">
            <a:avLst/>
          </a:prstGeom>
          <a:noFill/>
        </p:spPr>
        <p:txBody>
          <a:bodyPr wrap="square" rtlCol="0">
            <a:spAutoFit/>
          </a:bodyPr>
          <a:lstStyle/>
          <a:p>
            <a:r>
              <a:rPr lang="nl-NL" sz="1100" dirty="0"/>
              <a:t>Na de eerste “roep” (hun voornemen om te </a:t>
            </a:r>
            <a:r>
              <a:rPr lang="nl-NL" sz="1100" b="1" u="sng" dirty="0"/>
              <a:t>trouwen</a:t>
            </a:r>
            <a:r>
              <a:rPr lang="nl-NL" sz="1100" dirty="0"/>
              <a:t> wordt dan officieel bekend gemaakt)  vroegen de vrijgezelle jonge mannen de bruidegom om bier: het </a:t>
            </a:r>
            <a:r>
              <a:rPr lang="nl-NL" sz="1100" i="1" dirty="0"/>
              <a:t>huilbier</a:t>
            </a:r>
            <a:r>
              <a:rPr lang="nl-NL" sz="1100" dirty="0"/>
              <a:t>. Voor het huwelijksfeest werd de deur van het bruiloftshuis door de </a:t>
            </a:r>
            <a:r>
              <a:rPr lang="nl-NL" sz="1100" i="1" dirty="0" err="1"/>
              <a:t>naobers</a:t>
            </a:r>
            <a:r>
              <a:rPr lang="nl-NL" sz="1100" dirty="0"/>
              <a:t> met bloemen versierd. </a:t>
            </a:r>
          </a:p>
          <a:p>
            <a:r>
              <a:rPr lang="nl-NL" sz="1100" dirty="0"/>
              <a:t>De </a:t>
            </a:r>
            <a:r>
              <a:rPr lang="nl-NL" sz="1100" i="1" dirty="0" err="1"/>
              <a:t>naobers</a:t>
            </a:r>
            <a:r>
              <a:rPr lang="nl-NL" sz="1100" dirty="0"/>
              <a:t> hielpen bij het graven van een put of het bouwen van een huis. </a:t>
            </a:r>
          </a:p>
          <a:p>
            <a:r>
              <a:rPr lang="nl-NL" sz="1100" dirty="0"/>
              <a:t>Bij een </a:t>
            </a:r>
            <a:r>
              <a:rPr lang="nl-NL" sz="1100" b="1" u="sng" dirty="0"/>
              <a:t>sterfgeval</a:t>
            </a:r>
            <a:r>
              <a:rPr lang="nl-NL" sz="1100" dirty="0"/>
              <a:t> werd alles geregeld door de </a:t>
            </a:r>
            <a:r>
              <a:rPr lang="nl-NL" sz="1100" i="1" dirty="0" err="1"/>
              <a:t>naobers</a:t>
            </a:r>
            <a:r>
              <a:rPr lang="nl-NL" sz="1100" dirty="0"/>
              <a:t>: zij gingen in de buurt vertellen dat iemand was overleden, hielpen bij het verzorgen van de overledene en bij de koffietafel na de begrafenis. Natuurlijk waren zij daar ook welkom om te eten en te drinken. </a:t>
            </a:r>
          </a:p>
          <a:p>
            <a:r>
              <a:rPr lang="nl-NL" sz="1100" dirty="0"/>
              <a:t>Begrijpelijk dat ook in de oorlog werd samen gewerkt tussen de mensen in de </a:t>
            </a:r>
            <a:r>
              <a:rPr lang="nl-NL" sz="1100" i="1" dirty="0" err="1"/>
              <a:t>naobersjab</a:t>
            </a:r>
            <a:r>
              <a:rPr lang="nl-NL" sz="1100" dirty="0"/>
              <a:t>.</a:t>
            </a:r>
          </a:p>
        </p:txBody>
      </p:sp>
      <p:sp>
        <p:nvSpPr>
          <p:cNvPr id="10" name="Pijl: omlaag 9">
            <a:extLst>
              <a:ext uri="{FF2B5EF4-FFF2-40B4-BE49-F238E27FC236}">
                <a16:creationId xmlns:a16="http://schemas.microsoft.com/office/drawing/2014/main" id="{E31F8AB0-1454-4F17-AB9C-BCFED404F6C0}"/>
              </a:ext>
            </a:extLst>
          </p:cNvPr>
          <p:cNvSpPr/>
          <p:nvPr/>
        </p:nvSpPr>
        <p:spPr>
          <a:xfrm>
            <a:off x="5355127" y="4365103"/>
            <a:ext cx="200517" cy="161832"/>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71EE3CFA-663E-4054-A720-1A56A1F1FE31}"/>
              </a:ext>
            </a:extLst>
          </p:cNvPr>
          <p:cNvSpPr/>
          <p:nvPr/>
        </p:nvSpPr>
        <p:spPr>
          <a:xfrm>
            <a:off x="6162599" y="2245091"/>
            <a:ext cx="242374" cy="230832"/>
          </a:xfrm>
          <a:prstGeom prst="rect">
            <a:avLst/>
          </a:prstGeom>
        </p:spPr>
        <p:txBody>
          <a:bodyPr wrap="none">
            <a:spAutoFit/>
          </a:bodyPr>
          <a:lstStyle/>
          <a:p>
            <a:r>
              <a:rPr lang="nl-NL" sz="900" b="1" dirty="0"/>
              <a:t>1</a:t>
            </a:r>
          </a:p>
        </p:txBody>
      </p:sp>
      <p:sp>
        <p:nvSpPr>
          <p:cNvPr id="12" name="Tekstvak 11">
            <a:extLst>
              <a:ext uri="{FF2B5EF4-FFF2-40B4-BE49-F238E27FC236}">
                <a16:creationId xmlns:a16="http://schemas.microsoft.com/office/drawing/2014/main" id="{C7EDBB25-DA58-44AB-B7ED-1F366BB53E60}"/>
              </a:ext>
            </a:extLst>
          </p:cNvPr>
          <p:cNvSpPr txBox="1"/>
          <p:nvPr/>
        </p:nvSpPr>
        <p:spPr>
          <a:xfrm>
            <a:off x="4404501" y="2455137"/>
            <a:ext cx="177531" cy="230832"/>
          </a:xfrm>
          <a:prstGeom prst="rect">
            <a:avLst/>
          </a:prstGeom>
          <a:noFill/>
        </p:spPr>
        <p:txBody>
          <a:bodyPr wrap="square" rtlCol="0">
            <a:spAutoFit/>
          </a:bodyPr>
          <a:lstStyle/>
          <a:p>
            <a:r>
              <a:rPr lang="nl-NL" sz="900" b="1" dirty="0"/>
              <a:t>2</a:t>
            </a:r>
          </a:p>
        </p:txBody>
      </p:sp>
      <p:sp>
        <p:nvSpPr>
          <p:cNvPr id="13" name="Tekstvak 12">
            <a:extLst>
              <a:ext uri="{FF2B5EF4-FFF2-40B4-BE49-F238E27FC236}">
                <a16:creationId xmlns:a16="http://schemas.microsoft.com/office/drawing/2014/main" id="{019E1EA9-08FD-42A8-B8C7-04241162D98E}"/>
              </a:ext>
            </a:extLst>
          </p:cNvPr>
          <p:cNvSpPr txBox="1"/>
          <p:nvPr/>
        </p:nvSpPr>
        <p:spPr>
          <a:xfrm>
            <a:off x="5230148" y="1929026"/>
            <a:ext cx="235067" cy="230832"/>
          </a:xfrm>
          <a:prstGeom prst="rect">
            <a:avLst/>
          </a:prstGeom>
          <a:noFill/>
        </p:spPr>
        <p:txBody>
          <a:bodyPr wrap="square" rtlCol="0">
            <a:spAutoFit/>
          </a:bodyPr>
          <a:lstStyle/>
          <a:p>
            <a:r>
              <a:rPr lang="nl-NL" sz="900" b="1" dirty="0"/>
              <a:t>3</a:t>
            </a:r>
          </a:p>
        </p:txBody>
      </p:sp>
      <p:sp>
        <p:nvSpPr>
          <p:cNvPr id="14" name="Tekstvak 13">
            <a:extLst>
              <a:ext uri="{FF2B5EF4-FFF2-40B4-BE49-F238E27FC236}">
                <a16:creationId xmlns:a16="http://schemas.microsoft.com/office/drawing/2014/main" id="{DDA3B23E-8899-455E-A3F1-9E818948E1F3}"/>
              </a:ext>
            </a:extLst>
          </p:cNvPr>
          <p:cNvSpPr txBox="1"/>
          <p:nvPr/>
        </p:nvSpPr>
        <p:spPr>
          <a:xfrm>
            <a:off x="6162599" y="3548458"/>
            <a:ext cx="242374" cy="230832"/>
          </a:xfrm>
          <a:prstGeom prst="rect">
            <a:avLst/>
          </a:prstGeom>
          <a:noFill/>
        </p:spPr>
        <p:txBody>
          <a:bodyPr wrap="square" rtlCol="0">
            <a:spAutoFit/>
          </a:bodyPr>
          <a:lstStyle/>
          <a:p>
            <a:r>
              <a:rPr lang="nl-NL" sz="900" b="1" dirty="0"/>
              <a:t>4</a:t>
            </a:r>
          </a:p>
        </p:txBody>
      </p:sp>
      <p:sp>
        <p:nvSpPr>
          <p:cNvPr id="15" name="Tekstvak 14">
            <a:extLst>
              <a:ext uri="{FF2B5EF4-FFF2-40B4-BE49-F238E27FC236}">
                <a16:creationId xmlns:a16="http://schemas.microsoft.com/office/drawing/2014/main" id="{87E447E2-6C38-4725-8E30-333C9C40C885}"/>
              </a:ext>
            </a:extLst>
          </p:cNvPr>
          <p:cNvSpPr txBox="1"/>
          <p:nvPr/>
        </p:nvSpPr>
        <p:spPr>
          <a:xfrm>
            <a:off x="6224953" y="4118869"/>
            <a:ext cx="360040" cy="230832"/>
          </a:xfrm>
          <a:prstGeom prst="rect">
            <a:avLst/>
          </a:prstGeom>
          <a:noFill/>
        </p:spPr>
        <p:txBody>
          <a:bodyPr wrap="square" rtlCol="0">
            <a:spAutoFit/>
          </a:bodyPr>
          <a:lstStyle/>
          <a:p>
            <a:r>
              <a:rPr lang="nl-NL" sz="900" b="1" dirty="0"/>
              <a:t>5</a:t>
            </a:r>
          </a:p>
        </p:txBody>
      </p:sp>
      <p:sp>
        <p:nvSpPr>
          <p:cNvPr id="16" name="Tekstvak 15">
            <a:extLst>
              <a:ext uri="{FF2B5EF4-FFF2-40B4-BE49-F238E27FC236}">
                <a16:creationId xmlns:a16="http://schemas.microsoft.com/office/drawing/2014/main" id="{E26B7B81-2515-4F58-9D94-87D4FFEE87F8}"/>
              </a:ext>
            </a:extLst>
          </p:cNvPr>
          <p:cNvSpPr txBox="1"/>
          <p:nvPr/>
        </p:nvSpPr>
        <p:spPr>
          <a:xfrm>
            <a:off x="5213890" y="2128644"/>
            <a:ext cx="282475" cy="230832"/>
          </a:xfrm>
          <a:prstGeom prst="rect">
            <a:avLst/>
          </a:prstGeom>
          <a:noFill/>
        </p:spPr>
        <p:txBody>
          <a:bodyPr wrap="square" rtlCol="0">
            <a:spAutoFit/>
          </a:bodyPr>
          <a:lstStyle/>
          <a:p>
            <a:r>
              <a:rPr lang="nl-NL" sz="900" b="1" dirty="0"/>
              <a:t>6</a:t>
            </a:r>
          </a:p>
        </p:txBody>
      </p:sp>
      <p:sp>
        <p:nvSpPr>
          <p:cNvPr id="17" name="Tekstvak 16">
            <a:extLst>
              <a:ext uri="{FF2B5EF4-FFF2-40B4-BE49-F238E27FC236}">
                <a16:creationId xmlns:a16="http://schemas.microsoft.com/office/drawing/2014/main" id="{D97E0962-F31F-4527-8FBC-BC3502FB1221}"/>
              </a:ext>
            </a:extLst>
          </p:cNvPr>
          <p:cNvSpPr txBox="1"/>
          <p:nvPr/>
        </p:nvSpPr>
        <p:spPr>
          <a:xfrm>
            <a:off x="5328639" y="4331085"/>
            <a:ext cx="282475" cy="230832"/>
          </a:xfrm>
          <a:prstGeom prst="rect">
            <a:avLst/>
          </a:prstGeom>
          <a:noFill/>
        </p:spPr>
        <p:txBody>
          <a:bodyPr wrap="square" rtlCol="0">
            <a:spAutoFit/>
          </a:bodyPr>
          <a:lstStyle/>
          <a:p>
            <a:r>
              <a:rPr lang="nl-NL" sz="900" b="1" dirty="0"/>
              <a:t>7</a:t>
            </a:r>
          </a:p>
        </p:txBody>
      </p:sp>
      <p:pic>
        <p:nvPicPr>
          <p:cNvPr id="18" name="Afbeelding 17">
            <a:extLst>
              <a:ext uri="{FF2B5EF4-FFF2-40B4-BE49-F238E27FC236}">
                <a16:creationId xmlns:a16="http://schemas.microsoft.com/office/drawing/2014/main" id="{259A7927-1C5F-4A93-B6B0-7CE31B008C4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65382" y="101382"/>
            <a:ext cx="735332" cy="735332"/>
          </a:xfrm>
          <a:prstGeom prst="rect">
            <a:avLst/>
          </a:prstGeom>
        </p:spPr>
      </p:pic>
    </p:spTree>
    <p:extLst>
      <p:ext uri="{BB962C8B-B14F-4D97-AF65-F5344CB8AC3E}">
        <p14:creationId xmlns:p14="http://schemas.microsoft.com/office/powerpoint/2010/main" val="1207274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140C2A0-82C0-4A2E-8DDF-6AC66F841473}"/>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BDB143F1-01D8-4FDD-9AA8-3BBC02F2F866}"/>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4CE6F52-535D-4238-B2A2-E3409F59383B}"/>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HET LEUDAL                                                  18</a:t>
            </a:r>
          </a:p>
        </p:txBody>
      </p:sp>
      <p:sp>
        <p:nvSpPr>
          <p:cNvPr id="5" name="Rechthoek 4">
            <a:extLst>
              <a:ext uri="{FF2B5EF4-FFF2-40B4-BE49-F238E27FC236}">
                <a16:creationId xmlns:a16="http://schemas.microsoft.com/office/drawing/2014/main" id="{E4F24E4A-818F-44A4-B2C7-F41955E05CBE}"/>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CE13D9C3-C785-4742-AFAD-4F8F6CDF1822}"/>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2BF5D7CE-09ED-417A-BC8D-C3236FBB2D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28" name="Tekstvak 27">
            <a:extLst>
              <a:ext uri="{FF2B5EF4-FFF2-40B4-BE49-F238E27FC236}">
                <a16:creationId xmlns:a16="http://schemas.microsoft.com/office/drawing/2014/main" id="{17F9DE6C-8CDF-4DC4-AA59-38BDF1F522B0}"/>
              </a:ext>
            </a:extLst>
          </p:cNvPr>
          <p:cNvSpPr txBox="1"/>
          <p:nvPr/>
        </p:nvSpPr>
        <p:spPr>
          <a:xfrm>
            <a:off x="4866" y="5026881"/>
            <a:ext cx="2880321" cy="1446550"/>
          </a:xfrm>
          <a:prstGeom prst="rect">
            <a:avLst/>
          </a:prstGeom>
          <a:noFill/>
        </p:spPr>
        <p:txBody>
          <a:bodyPr wrap="square" rtlCol="0">
            <a:spAutoFit/>
          </a:bodyPr>
          <a:lstStyle/>
          <a:p>
            <a:r>
              <a:rPr lang="nl-NL" sz="1100" dirty="0"/>
              <a:t>De Maas voerde het water af, en de Maas werd gevoed door het water in de beken. Deze beken hebben diepe geulen uitgesleten in het landschap, daar danken we </a:t>
            </a:r>
            <a:r>
              <a:rPr lang="nl-NL" sz="1100" b="1" u="sng" dirty="0"/>
              <a:t>hoogteverschillen</a:t>
            </a:r>
            <a:r>
              <a:rPr lang="nl-NL" sz="1100" dirty="0"/>
              <a:t> zoals bij de </a:t>
            </a:r>
            <a:r>
              <a:rPr lang="nl-NL" sz="1100" dirty="0" err="1"/>
              <a:t>Litsberg</a:t>
            </a:r>
            <a:r>
              <a:rPr lang="nl-NL" sz="1100" dirty="0"/>
              <a:t> aan. </a:t>
            </a:r>
          </a:p>
          <a:p>
            <a:r>
              <a:rPr lang="nl-NL" sz="1100" dirty="0"/>
              <a:t>Vlak naast die beken laat de natuur zich op haar mooist zien. Bij natuurliefhebbers gaat het</a:t>
            </a:r>
            <a:br>
              <a:rPr lang="nl-NL" sz="1100" dirty="0"/>
            </a:br>
            <a:r>
              <a:rPr lang="nl-NL" sz="1100" dirty="0"/>
              <a:t>                 hart hier wat sneller kloppen. </a:t>
            </a:r>
            <a:endParaRPr lang="nl-NL" dirty="0"/>
          </a:p>
        </p:txBody>
      </p:sp>
      <p:pic>
        <p:nvPicPr>
          <p:cNvPr id="8" name="Afbeelding 7">
            <a:hlinkClick r:id="rId3" action="ppaction://hlinksldjump"/>
            <a:extLst>
              <a:ext uri="{FF2B5EF4-FFF2-40B4-BE49-F238E27FC236}">
                <a16:creationId xmlns:a16="http://schemas.microsoft.com/office/drawing/2014/main" id="{269666D2-A99F-4E9D-8DA2-6E64F9E68F95}"/>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22100" y="6182211"/>
            <a:ext cx="929672" cy="656313"/>
          </a:xfrm>
          <a:prstGeom prst="rect">
            <a:avLst/>
          </a:prstGeom>
        </p:spPr>
      </p:pic>
      <p:sp>
        <p:nvSpPr>
          <p:cNvPr id="9" name="Tekstvak 8">
            <a:extLst>
              <a:ext uri="{FF2B5EF4-FFF2-40B4-BE49-F238E27FC236}">
                <a16:creationId xmlns:a16="http://schemas.microsoft.com/office/drawing/2014/main" id="{F576D164-EC42-487B-B82C-F121B708B938}"/>
              </a:ext>
            </a:extLst>
          </p:cNvPr>
          <p:cNvSpPr txBox="1"/>
          <p:nvPr/>
        </p:nvSpPr>
        <p:spPr>
          <a:xfrm>
            <a:off x="0" y="692696"/>
            <a:ext cx="3059832" cy="1954381"/>
          </a:xfrm>
          <a:prstGeom prst="rect">
            <a:avLst/>
          </a:prstGeom>
          <a:noFill/>
        </p:spPr>
        <p:txBody>
          <a:bodyPr wrap="square" rtlCol="0">
            <a:spAutoFit/>
          </a:bodyPr>
          <a:lstStyle/>
          <a:p>
            <a:r>
              <a:rPr lang="nl-NL" sz="1100" dirty="0"/>
              <a:t>                                         Ik weet zeker dat ook jij weleens van de </a:t>
            </a:r>
            <a:r>
              <a:rPr lang="nl-NL" sz="1100" dirty="0" err="1"/>
              <a:t>Litsberg</a:t>
            </a:r>
            <a:r>
              <a:rPr lang="nl-NL" sz="1100" dirty="0"/>
              <a:t> bent gegleden… Misschien heb je een nat pak gehaald in de </a:t>
            </a:r>
            <a:r>
              <a:rPr lang="nl-NL" sz="1100" dirty="0" err="1"/>
              <a:t>Leubeek</a:t>
            </a:r>
            <a:r>
              <a:rPr lang="nl-NL" sz="1100" dirty="0"/>
              <a:t>. Een heerlijk speelterrein in het </a:t>
            </a:r>
            <a:r>
              <a:rPr lang="nl-NL" sz="1100" b="1" u="sng" dirty="0"/>
              <a:t>Leudal</a:t>
            </a:r>
            <a:r>
              <a:rPr lang="nl-NL" sz="1100" dirty="0"/>
              <a:t>. De zandbergen zijn gebracht in een tijd toen hier een ijskoude toendrawind blies. De grond was permanent bevroren. Nu is dat alleen nog bij de Noord- of de Zuidpool het geval. 10.000 jaar geleden was de laatste IJstijd afgelopen, er groeiden geen bomen, de wind en het zand hadden vrij spel.</a:t>
            </a:r>
          </a:p>
        </p:txBody>
      </p:sp>
      <p:pic>
        <p:nvPicPr>
          <p:cNvPr id="27" name="Afbeelding 26">
            <a:extLst>
              <a:ext uri="{FF2B5EF4-FFF2-40B4-BE49-F238E27FC236}">
                <a16:creationId xmlns:a16="http://schemas.microsoft.com/office/drawing/2014/main" id="{D5898DDE-7101-40B5-A753-A5118B404520}"/>
              </a:ext>
            </a:extLst>
          </p:cNvPr>
          <p:cNvPicPr>
            <a:picLocks noChangeAspect="1"/>
          </p:cNvPicPr>
          <p:nvPr/>
        </p:nvPicPr>
        <p:blipFill rotWithShape="1">
          <a:blip r:embed="rId5">
            <a:extLst>
              <a:ext uri="{28A0092B-C50C-407E-A947-70E740481C1C}">
                <a14:useLocalDpi xmlns:a14="http://schemas.microsoft.com/office/drawing/2010/main" val="0"/>
              </a:ext>
            </a:extLst>
          </a:blip>
          <a:srcRect r="36875"/>
          <a:stretch/>
        </p:blipFill>
        <p:spPr>
          <a:xfrm>
            <a:off x="107503" y="2647077"/>
            <a:ext cx="2880321" cy="2381790"/>
          </a:xfrm>
          <a:prstGeom prst="rect">
            <a:avLst/>
          </a:prstGeom>
        </p:spPr>
      </p:pic>
      <p:sp>
        <p:nvSpPr>
          <p:cNvPr id="29" name="Tekstvak 28">
            <a:extLst>
              <a:ext uri="{FF2B5EF4-FFF2-40B4-BE49-F238E27FC236}">
                <a16:creationId xmlns:a16="http://schemas.microsoft.com/office/drawing/2014/main" id="{D90EAA33-FC51-4028-8F79-AAF2DE9283F7}"/>
              </a:ext>
            </a:extLst>
          </p:cNvPr>
          <p:cNvSpPr txBox="1"/>
          <p:nvPr/>
        </p:nvSpPr>
        <p:spPr>
          <a:xfrm>
            <a:off x="3059832" y="692696"/>
            <a:ext cx="5976664" cy="1215717"/>
          </a:xfrm>
          <a:prstGeom prst="rect">
            <a:avLst/>
          </a:prstGeom>
          <a:noFill/>
        </p:spPr>
        <p:txBody>
          <a:bodyPr wrap="square" rtlCol="0">
            <a:spAutoFit/>
          </a:bodyPr>
          <a:lstStyle/>
          <a:p>
            <a:r>
              <a:rPr lang="nl-NL" sz="1100" dirty="0"/>
              <a:t>Behalve </a:t>
            </a:r>
            <a:r>
              <a:rPr lang="nl-NL" sz="1100" b="1" u="sng" dirty="0"/>
              <a:t>beken</a:t>
            </a:r>
            <a:r>
              <a:rPr lang="nl-NL" sz="1100" dirty="0"/>
              <a:t> zijn er ook </a:t>
            </a:r>
            <a:r>
              <a:rPr lang="nl-NL" sz="1100" b="1" u="sng" dirty="0"/>
              <a:t>zandduinen</a:t>
            </a:r>
            <a:r>
              <a:rPr lang="nl-NL" sz="1100" dirty="0"/>
              <a:t> en </a:t>
            </a:r>
            <a:r>
              <a:rPr lang="nl-NL" sz="1100" b="1" u="sng" dirty="0"/>
              <a:t>vennen</a:t>
            </a:r>
            <a:r>
              <a:rPr lang="nl-NL" sz="1100" b="1" dirty="0"/>
              <a:t> </a:t>
            </a:r>
            <a:r>
              <a:rPr lang="nl-NL" sz="1100" dirty="0"/>
              <a:t>te</a:t>
            </a:r>
            <a:r>
              <a:rPr lang="nl-NL" sz="1100" b="1" dirty="0"/>
              <a:t> </a:t>
            </a:r>
            <a:r>
              <a:rPr lang="nl-NL" sz="1100" dirty="0"/>
              <a:t>vinden. </a:t>
            </a:r>
          </a:p>
          <a:p>
            <a:r>
              <a:rPr lang="nl-NL" sz="1100" dirty="0"/>
              <a:t>Vossen, reeën en dassen, zij voelen zich thuis in het Leudal. Maar ook de wilde zwijnen komen er graag. Zij laten sporen na in de bodem die ze hebben omgewroet. </a:t>
            </a:r>
          </a:p>
          <a:p>
            <a:r>
              <a:rPr lang="nl-NL" sz="1100" dirty="0"/>
              <a:t>Een van de bijzondere vogels uit het Leudal is de ijsvogel, die visjes vangt in de beek. Hij maakt een holletje in de oever van zand.</a:t>
            </a:r>
          </a:p>
          <a:p>
            <a:endParaRPr lang="nl-NL" dirty="0"/>
          </a:p>
        </p:txBody>
      </p:sp>
      <p:pic>
        <p:nvPicPr>
          <p:cNvPr id="31" name="Afbeelding 30">
            <a:extLst>
              <a:ext uri="{FF2B5EF4-FFF2-40B4-BE49-F238E27FC236}">
                <a16:creationId xmlns:a16="http://schemas.microsoft.com/office/drawing/2014/main" id="{C4F3F4A7-840B-407E-9EBD-A1DC5406A4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840" y="1611241"/>
            <a:ext cx="1577544" cy="1035835"/>
          </a:xfrm>
          <a:prstGeom prst="rect">
            <a:avLst/>
          </a:prstGeom>
        </p:spPr>
      </p:pic>
      <p:pic>
        <p:nvPicPr>
          <p:cNvPr id="33" name="Afbeelding 32">
            <a:extLst>
              <a:ext uri="{FF2B5EF4-FFF2-40B4-BE49-F238E27FC236}">
                <a16:creationId xmlns:a16="http://schemas.microsoft.com/office/drawing/2014/main" id="{57FB7686-E9A9-4B97-845A-9BE33C0E12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40" y="1612661"/>
            <a:ext cx="1577544" cy="1034415"/>
          </a:xfrm>
          <a:prstGeom prst="rect">
            <a:avLst/>
          </a:prstGeom>
        </p:spPr>
      </p:pic>
      <p:pic>
        <p:nvPicPr>
          <p:cNvPr id="35" name="Afbeelding 34">
            <a:extLst>
              <a:ext uri="{FF2B5EF4-FFF2-40B4-BE49-F238E27FC236}">
                <a16:creationId xmlns:a16="http://schemas.microsoft.com/office/drawing/2014/main" id="{D0BE36F3-90EF-44A7-92CC-8D127EBFE2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2417" y="1612661"/>
            <a:ext cx="1482297" cy="1034415"/>
          </a:xfrm>
          <a:prstGeom prst="rect">
            <a:avLst/>
          </a:prstGeom>
        </p:spPr>
      </p:pic>
      <p:sp>
        <p:nvSpPr>
          <p:cNvPr id="36" name="Tekstvak 35">
            <a:extLst>
              <a:ext uri="{FF2B5EF4-FFF2-40B4-BE49-F238E27FC236}">
                <a16:creationId xmlns:a16="http://schemas.microsoft.com/office/drawing/2014/main" id="{61DF9115-C017-4C7C-8F40-7DB62276922C}"/>
              </a:ext>
            </a:extLst>
          </p:cNvPr>
          <p:cNvSpPr txBox="1"/>
          <p:nvPr/>
        </p:nvSpPr>
        <p:spPr>
          <a:xfrm>
            <a:off x="3995936" y="1611241"/>
            <a:ext cx="713448" cy="230832"/>
          </a:xfrm>
          <a:prstGeom prst="rect">
            <a:avLst/>
          </a:prstGeom>
          <a:noFill/>
        </p:spPr>
        <p:txBody>
          <a:bodyPr wrap="square" rtlCol="0">
            <a:spAutoFit/>
          </a:bodyPr>
          <a:lstStyle/>
          <a:p>
            <a:r>
              <a:rPr lang="nl-NL" sz="900" b="1" i="1" dirty="0"/>
              <a:t>beek</a:t>
            </a:r>
          </a:p>
        </p:txBody>
      </p:sp>
      <p:sp>
        <p:nvSpPr>
          <p:cNvPr id="37" name="Tekstvak 36">
            <a:extLst>
              <a:ext uri="{FF2B5EF4-FFF2-40B4-BE49-F238E27FC236}">
                <a16:creationId xmlns:a16="http://schemas.microsoft.com/office/drawing/2014/main" id="{A239C49A-9791-4233-9530-A3B4CC36F5BB}"/>
              </a:ext>
            </a:extLst>
          </p:cNvPr>
          <p:cNvSpPr txBox="1"/>
          <p:nvPr/>
        </p:nvSpPr>
        <p:spPr>
          <a:xfrm>
            <a:off x="5220782" y="1611241"/>
            <a:ext cx="576064" cy="230832"/>
          </a:xfrm>
          <a:prstGeom prst="rect">
            <a:avLst/>
          </a:prstGeom>
          <a:noFill/>
        </p:spPr>
        <p:txBody>
          <a:bodyPr wrap="square" rtlCol="0">
            <a:spAutoFit/>
          </a:bodyPr>
          <a:lstStyle/>
          <a:p>
            <a:r>
              <a:rPr lang="nl-NL" sz="900" b="1" i="1" dirty="0"/>
              <a:t>ven</a:t>
            </a:r>
          </a:p>
        </p:txBody>
      </p:sp>
      <p:sp>
        <p:nvSpPr>
          <p:cNvPr id="38" name="Tekstvak 37">
            <a:extLst>
              <a:ext uri="{FF2B5EF4-FFF2-40B4-BE49-F238E27FC236}">
                <a16:creationId xmlns:a16="http://schemas.microsoft.com/office/drawing/2014/main" id="{F1F134A4-F8DD-4087-A0FE-A2B165F89E09}"/>
              </a:ext>
            </a:extLst>
          </p:cNvPr>
          <p:cNvSpPr txBox="1"/>
          <p:nvPr/>
        </p:nvSpPr>
        <p:spPr>
          <a:xfrm>
            <a:off x="6804248" y="1611241"/>
            <a:ext cx="1080120" cy="230832"/>
          </a:xfrm>
          <a:prstGeom prst="rect">
            <a:avLst/>
          </a:prstGeom>
          <a:noFill/>
        </p:spPr>
        <p:txBody>
          <a:bodyPr wrap="square" rtlCol="0">
            <a:spAutoFit/>
          </a:bodyPr>
          <a:lstStyle/>
          <a:p>
            <a:r>
              <a:rPr lang="nl-NL" sz="900" b="1" i="1" dirty="0"/>
              <a:t>Maasduinen</a:t>
            </a:r>
          </a:p>
        </p:txBody>
      </p:sp>
      <p:sp>
        <p:nvSpPr>
          <p:cNvPr id="39" name="Tekstvak 38">
            <a:extLst>
              <a:ext uri="{FF2B5EF4-FFF2-40B4-BE49-F238E27FC236}">
                <a16:creationId xmlns:a16="http://schemas.microsoft.com/office/drawing/2014/main" id="{6B6AA26C-9249-46B7-B569-03410089A2BA}"/>
              </a:ext>
            </a:extLst>
          </p:cNvPr>
          <p:cNvSpPr txBox="1"/>
          <p:nvPr/>
        </p:nvSpPr>
        <p:spPr>
          <a:xfrm>
            <a:off x="3059832" y="2647076"/>
            <a:ext cx="3449752" cy="600164"/>
          </a:xfrm>
          <a:prstGeom prst="rect">
            <a:avLst/>
          </a:prstGeom>
          <a:noFill/>
        </p:spPr>
        <p:txBody>
          <a:bodyPr wrap="square" rtlCol="0">
            <a:spAutoFit/>
          </a:bodyPr>
          <a:lstStyle/>
          <a:p>
            <a:r>
              <a:rPr lang="nl-NL" sz="1100" dirty="0"/>
              <a:t>Het natuurgebied is 900 hectares groot (1.800 voetbalvelden). een groot deel hiervan wordt beheerd door Staatsbosbeheer. </a:t>
            </a:r>
            <a:endParaRPr lang="nl-NL" dirty="0"/>
          </a:p>
        </p:txBody>
      </p:sp>
      <p:sp>
        <p:nvSpPr>
          <p:cNvPr id="40" name="Tekstvak 39">
            <a:extLst>
              <a:ext uri="{FF2B5EF4-FFF2-40B4-BE49-F238E27FC236}">
                <a16:creationId xmlns:a16="http://schemas.microsoft.com/office/drawing/2014/main" id="{6FBE5439-A380-4EC7-BFE7-8F2270BC8F5A}"/>
              </a:ext>
            </a:extLst>
          </p:cNvPr>
          <p:cNvSpPr txBox="1"/>
          <p:nvPr/>
        </p:nvSpPr>
        <p:spPr>
          <a:xfrm>
            <a:off x="6509584" y="2674489"/>
            <a:ext cx="2526912" cy="1785104"/>
          </a:xfrm>
          <a:prstGeom prst="rect">
            <a:avLst/>
          </a:prstGeom>
          <a:solidFill>
            <a:schemeClr val="accent1">
              <a:lumMod val="40000"/>
              <a:lumOff val="60000"/>
            </a:schemeClr>
          </a:solidFill>
        </p:spPr>
        <p:txBody>
          <a:bodyPr wrap="square" rtlCol="0">
            <a:spAutoFit/>
          </a:bodyPr>
          <a:lstStyle/>
          <a:p>
            <a:r>
              <a:rPr lang="nl-NL" sz="1100" dirty="0">
                <a:solidFill>
                  <a:srgbClr val="000099"/>
                </a:solidFill>
              </a:rPr>
              <a:t>WEETJE: Pas op voor de weerwolf in het Leudal… Hij springt op je rug en laat zich een stukje meedragen. Aardmannetjes, dwaallichtjes of elfen, ze zijn er allemaal wel eens gezien… </a:t>
            </a:r>
          </a:p>
          <a:p>
            <a:r>
              <a:rPr lang="nl-NL" sz="1100" dirty="0">
                <a:solidFill>
                  <a:srgbClr val="000099"/>
                </a:solidFill>
              </a:rPr>
              <a:t>Zou er iets bijzonders zijn geweest, daar bij de </a:t>
            </a:r>
            <a:r>
              <a:rPr lang="nl-NL" sz="1100" dirty="0" err="1">
                <a:solidFill>
                  <a:srgbClr val="000099"/>
                </a:solidFill>
              </a:rPr>
              <a:t>Graoveberg</a:t>
            </a:r>
            <a:r>
              <a:rPr lang="nl-NL" sz="1100" dirty="0">
                <a:solidFill>
                  <a:srgbClr val="000099"/>
                </a:solidFill>
              </a:rPr>
              <a:t>, aan het einde van het Lange Pad? Niemand weet het meer. Het zijn alleen nog de verhalen, waar we het mee moeten doen…</a:t>
            </a:r>
            <a:endParaRPr lang="nl-NL" dirty="0">
              <a:solidFill>
                <a:srgbClr val="000099"/>
              </a:solidFill>
            </a:endParaRPr>
          </a:p>
        </p:txBody>
      </p:sp>
      <p:pic>
        <p:nvPicPr>
          <p:cNvPr id="41" name="Afbeelding 40">
            <a:extLst>
              <a:ext uri="{FF2B5EF4-FFF2-40B4-BE49-F238E27FC236}">
                <a16:creationId xmlns:a16="http://schemas.microsoft.com/office/drawing/2014/main" id="{0F4B8897-48FB-4ACE-95D4-6D4902F2F3F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6060" y="2349979"/>
            <a:ext cx="595963" cy="409210"/>
          </a:xfrm>
          <a:prstGeom prst="rect">
            <a:avLst/>
          </a:prstGeom>
        </p:spPr>
      </p:pic>
      <p:pic>
        <p:nvPicPr>
          <p:cNvPr id="43" name="Afbeelding 42">
            <a:extLst>
              <a:ext uri="{FF2B5EF4-FFF2-40B4-BE49-F238E27FC236}">
                <a16:creationId xmlns:a16="http://schemas.microsoft.com/office/drawing/2014/main" id="{7AD15CAE-6B43-4A26-AC10-C1C86E027A3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29265" y="3247240"/>
            <a:ext cx="722655" cy="1028222"/>
          </a:xfrm>
          <a:prstGeom prst="rect">
            <a:avLst/>
          </a:prstGeom>
        </p:spPr>
      </p:pic>
      <p:pic>
        <p:nvPicPr>
          <p:cNvPr id="45" name="Afbeelding 44">
            <a:extLst>
              <a:ext uri="{FF2B5EF4-FFF2-40B4-BE49-F238E27FC236}">
                <a16:creationId xmlns:a16="http://schemas.microsoft.com/office/drawing/2014/main" id="{3AC26E7C-52AB-4FA6-9C59-312842080F9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44046" y="3247240"/>
            <a:ext cx="1480639" cy="1028222"/>
          </a:xfrm>
          <a:prstGeom prst="rect">
            <a:avLst/>
          </a:prstGeom>
        </p:spPr>
      </p:pic>
      <p:pic>
        <p:nvPicPr>
          <p:cNvPr id="47" name="Afbeelding 46">
            <a:extLst>
              <a:ext uri="{FF2B5EF4-FFF2-40B4-BE49-F238E27FC236}">
                <a16:creationId xmlns:a16="http://schemas.microsoft.com/office/drawing/2014/main" id="{B9E7D839-F0FF-4A6C-B58B-840D971E83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16811" y="3251708"/>
            <a:ext cx="691152" cy="1023754"/>
          </a:xfrm>
          <a:prstGeom prst="rect">
            <a:avLst/>
          </a:prstGeom>
        </p:spPr>
      </p:pic>
      <p:sp>
        <p:nvSpPr>
          <p:cNvPr id="48" name="Tekstvak 47">
            <a:extLst>
              <a:ext uri="{FF2B5EF4-FFF2-40B4-BE49-F238E27FC236}">
                <a16:creationId xmlns:a16="http://schemas.microsoft.com/office/drawing/2014/main" id="{385FDC5A-AC6D-467C-8422-17635266CD3B}"/>
              </a:ext>
            </a:extLst>
          </p:cNvPr>
          <p:cNvSpPr txBox="1"/>
          <p:nvPr/>
        </p:nvSpPr>
        <p:spPr>
          <a:xfrm>
            <a:off x="3059833" y="4365104"/>
            <a:ext cx="3342248" cy="1954381"/>
          </a:xfrm>
          <a:prstGeom prst="rect">
            <a:avLst/>
          </a:prstGeom>
          <a:noFill/>
          <a:ln w="9525">
            <a:solidFill>
              <a:schemeClr val="tx1"/>
            </a:solidFill>
          </a:ln>
        </p:spPr>
        <p:txBody>
          <a:bodyPr wrap="square" rtlCol="0">
            <a:spAutoFit/>
          </a:bodyPr>
          <a:lstStyle/>
          <a:p>
            <a:r>
              <a:rPr lang="nl-NL" sz="1100" dirty="0"/>
              <a:t>Ben je bang voor onweer? Dit is de remedie:</a:t>
            </a:r>
          </a:p>
          <a:p>
            <a:r>
              <a:rPr lang="nl-NL" sz="1100" dirty="0"/>
              <a:t>Maak een </a:t>
            </a:r>
            <a:r>
              <a:rPr lang="nl-NL" sz="1100" b="1" u="sng" dirty="0"/>
              <a:t>KROEDWÈS</a:t>
            </a:r>
            <a:r>
              <a:rPr lang="nl-NL" sz="1100" dirty="0"/>
              <a:t> van kruiden uit het veld.</a:t>
            </a:r>
          </a:p>
          <a:p>
            <a:endParaRPr lang="nl-NL" sz="1100" dirty="0"/>
          </a:p>
          <a:p>
            <a:r>
              <a:rPr lang="nl-NL" sz="1100" dirty="0"/>
              <a:t>Gebruik hiervoor:</a:t>
            </a:r>
          </a:p>
          <a:p>
            <a:r>
              <a:rPr lang="nl-NL" sz="1100" dirty="0"/>
              <a:t>Alsem	Boerenwormkruid</a:t>
            </a:r>
          </a:p>
          <a:p>
            <a:r>
              <a:rPr lang="nl-NL" sz="1100" dirty="0"/>
              <a:t>Bijvoet	</a:t>
            </a:r>
            <a:r>
              <a:rPr lang="nl-NL" sz="1100" b="1" u="sng" dirty="0"/>
              <a:t>Duizendblad</a:t>
            </a:r>
          </a:p>
          <a:p>
            <a:r>
              <a:rPr lang="nl-NL" sz="1100" dirty="0"/>
              <a:t>Kamille	Kattestaart</a:t>
            </a:r>
          </a:p>
          <a:p>
            <a:r>
              <a:rPr lang="nl-NL" sz="1100" dirty="0"/>
              <a:t>Notenblad</a:t>
            </a:r>
          </a:p>
          <a:p>
            <a:endParaRPr lang="nl-NL" sz="1100" dirty="0"/>
          </a:p>
          <a:p>
            <a:r>
              <a:rPr lang="nl-NL" sz="1100" dirty="0"/>
              <a:t>Zeg een gebedje</a:t>
            </a:r>
          </a:p>
          <a:p>
            <a:r>
              <a:rPr lang="nl-NL" sz="1100" dirty="0"/>
              <a:t>en verbrand de kruiden.</a:t>
            </a:r>
          </a:p>
        </p:txBody>
      </p:sp>
      <p:sp>
        <p:nvSpPr>
          <p:cNvPr id="49" name="Tekstvak 48">
            <a:extLst>
              <a:ext uri="{FF2B5EF4-FFF2-40B4-BE49-F238E27FC236}">
                <a16:creationId xmlns:a16="http://schemas.microsoft.com/office/drawing/2014/main" id="{EDB1B9A0-C615-4E5E-B333-D5D1C8F549F8}"/>
              </a:ext>
            </a:extLst>
          </p:cNvPr>
          <p:cNvSpPr txBox="1"/>
          <p:nvPr/>
        </p:nvSpPr>
        <p:spPr>
          <a:xfrm>
            <a:off x="6509584" y="4509120"/>
            <a:ext cx="2526912" cy="600164"/>
          </a:xfrm>
          <a:prstGeom prst="rect">
            <a:avLst/>
          </a:prstGeom>
          <a:noFill/>
        </p:spPr>
        <p:txBody>
          <a:bodyPr wrap="square" rtlCol="0">
            <a:spAutoFit/>
          </a:bodyPr>
          <a:lstStyle/>
          <a:p>
            <a:r>
              <a:rPr lang="nl-NL" sz="1100" dirty="0"/>
              <a:t>Eén van de kruiden uit de </a:t>
            </a:r>
            <a:r>
              <a:rPr lang="nl-NL" sz="1100" dirty="0" err="1"/>
              <a:t>kroedwès</a:t>
            </a:r>
            <a:r>
              <a:rPr lang="nl-NL" sz="1100" dirty="0"/>
              <a:t> is duizendblad, het bloemetje dat Rika kreeg als bedankje.</a:t>
            </a:r>
          </a:p>
        </p:txBody>
      </p:sp>
      <p:sp>
        <p:nvSpPr>
          <p:cNvPr id="51" name="Tekstvak 50">
            <a:extLst>
              <a:ext uri="{FF2B5EF4-FFF2-40B4-BE49-F238E27FC236}">
                <a16:creationId xmlns:a16="http://schemas.microsoft.com/office/drawing/2014/main" id="{4E2F093D-0282-4DBE-B931-AF5AC1BF2C1E}"/>
              </a:ext>
            </a:extLst>
          </p:cNvPr>
          <p:cNvSpPr txBox="1"/>
          <p:nvPr/>
        </p:nvSpPr>
        <p:spPr>
          <a:xfrm>
            <a:off x="6509584" y="6021288"/>
            <a:ext cx="2512316" cy="430887"/>
          </a:xfrm>
          <a:prstGeom prst="rect">
            <a:avLst/>
          </a:prstGeom>
          <a:noFill/>
        </p:spPr>
        <p:txBody>
          <a:bodyPr wrap="square" rtlCol="0">
            <a:spAutoFit/>
          </a:bodyPr>
          <a:lstStyle/>
          <a:p>
            <a:r>
              <a:rPr lang="nl-NL" sz="1100" dirty="0"/>
              <a:t>Klik op de bloemetjes hierboven voor meer informatie over </a:t>
            </a:r>
            <a:r>
              <a:rPr lang="nl-NL" sz="1100" b="1" u="sng" dirty="0"/>
              <a:t>duizendblad</a:t>
            </a:r>
            <a:r>
              <a:rPr lang="nl-NL" sz="1100" dirty="0"/>
              <a:t>.</a:t>
            </a:r>
          </a:p>
        </p:txBody>
      </p:sp>
      <p:pic>
        <p:nvPicPr>
          <p:cNvPr id="53" name="Afbeelding 52">
            <a:hlinkClick r:id="rId13" action="ppaction://hlinksldjump"/>
            <a:extLst>
              <a:ext uri="{FF2B5EF4-FFF2-40B4-BE49-F238E27FC236}">
                <a16:creationId xmlns:a16="http://schemas.microsoft.com/office/drawing/2014/main" id="{FE357E65-4BA5-4EEB-A3B5-31E8421817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66520" y="5085358"/>
            <a:ext cx="1835696" cy="962841"/>
          </a:xfrm>
          <a:prstGeom prst="rect">
            <a:avLst/>
          </a:prstGeom>
        </p:spPr>
      </p:pic>
      <p:pic>
        <p:nvPicPr>
          <p:cNvPr id="55" name="Afbeelding 54">
            <a:extLst>
              <a:ext uri="{FF2B5EF4-FFF2-40B4-BE49-F238E27FC236}">
                <a16:creationId xmlns:a16="http://schemas.microsoft.com/office/drawing/2014/main" id="{9B20B892-BB15-4791-A129-0257ECF7DC0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7287"/>
          <a:stretch/>
        </p:blipFill>
        <p:spPr>
          <a:xfrm>
            <a:off x="5337822" y="4824621"/>
            <a:ext cx="1062319" cy="1394998"/>
          </a:xfrm>
          <a:prstGeom prst="rect">
            <a:avLst/>
          </a:prstGeom>
        </p:spPr>
      </p:pic>
      <p:pic>
        <p:nvPicPr>
          <p:cNvPr id="11" name="Afbeelding 10">
            <a:extLst>
              <a:ext uri="{FF2B5EF4-FFF2-40B4-BE49-F238E27FC236}">
                <a16:creationId xmlns:a16="http://schemas.microsoft.com/office/drawing/2014/main" id="{96172EE5-A338-4B38-BB16-297EBB57E3C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03291" y="126035"/>
            <a:ext cx="890913" cy="719130"/>
          </a:xfrm>
          <a:prstGeom prst="rect">
            <a:avLst/>
          </a:prstGeom>
        </p:spPr>
      </p:pic>
    </p:spTree>
    <p:extLst>
      <p:ext uri="{BB962C8B-B14F-4D97-AF65-F5344CB8AC3E}">
        <p14:creationId xmlns:p14="http://schemas.microsoft.com/office/powerpoint/2010/main" val="2997317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822CE62-EED5-4386-91EF-2F0206B880AB}"/>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EB9E13B0-7E1E-4E93-BDC0-B454136241BB}"/>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408B8E0B-A43D-4CD6-B3C6-BC5C2E6C2CBA}"/>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DE EERSTE WERELDOORLOG                               19</a:t>
            </a:r>
          </a:p>
        </p:txBody>
      </p:sp>
      <p:pic>
        <p:nvPicPr>
          <p:cNvPr id="5" name="Afbeelding 4">
            <a:extLst>
              <a:ext uri="{FF2B5EF4-FFF2-40B4-BE49-F238E27FC236}">
                <a16:creationId xmlns:a16="http://schemas.microsoft.com/office/drawing/2014/main" id="{EC400E08-FC5D-4BF1-8E76-CA8D68F778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C7197C31-C318-4BCA-9F22-6F1B837F1CD4}"/>
              </a:ext>
            </a:extLst>
          </p:cNvPr>
          <p:cNvSpPr/>
          <p:nvPr/>
        </p:nvSpPr>
        <p:spPr>
          <a:xfrm>
            <a:off x="107504" y="6391039"/>
            <a:ext cx="8928992"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8070E016-0515-4623-AC23-D9E70BA41457}"/>
              </a:ext>
            </a:extLst>
          </p:cNvPr>
          <p:cNvSpPr/>
          <p:nvPr/>
        </p:nvSpPr>
        <p:spPr>
          <a:xfrm>
            <a:off x="107504" y="6705364"/>
            <a:ext cx="8928992" cy="54006"/>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2F808B47-D1F8-4C42-9487-507A84927D44}"/>
              </a:ext>
            </a:extLst>
          </p:cNvPr>
          <p:cNvSpPr/>
          <p:nvPr/>
        </p:nvSpPr>
        <p:spPr>
          <a:xfrm>
            <a:off x="72008" y="1018852"/>
            <a:ext cx="3131840" cy="600164"/>
          </a:xfrm>
          <a:prstGeom prst="rect">
            <a:avLst/>
          </a:prstGeom>
          <a:ln w="3175">
            <a:noFill/>
          </a:ln>
        </p:spPr>
        <p:txBody>
          <a:bodyPr wrap="square">
            <a:spAutoFit/>
          </a:bodyPr>
          <a:lstStyle/>
          <a:p>
            <a:r>
              <a:rPr lang="nl-NL" sz="1100" b="1" dirty="0">
                <a:solidFill>
                  <a:srgbClr val="FF0000"/>
                </a:solidFill>
              </a:rPr>
              <a:t>Als er een Tweede Wereldoorlog was, was er dan ook een Eerste Wereldoorlog? </a:t>
            </a:r>
          </a:p>
          <a:p>
            <a:r>
              <a:rPr lang="nl-NL" sz="1100" b="1" dirty="0">
                <a:solidFill>
                  <a:srgbClr val="FF0000"/>
                </a:solidFill>
              </a:rPr>
              <a:t>We gaan terug in de tijd:</a:t>
            </a:r>
          </a:p>
        </p:txBody>
      </p:sp>
      <p:sp>
        <p:nvSpPr>
          <p:cNvPr id="10" name="Tekstvak 9">
            <a:extLst>
              <a:ext uri="{FF2B5EF4-FFF2-40B4-BE49-F238E27FC236}">
                <a16:creationId xmlns:a16="http://schemas.microsoft.com/office/drawing/2014/main" id="{E034C593-1AE2-4ACA-BC2D-44F1F30084AC}"/>
              </a:ext>
            </a:extLst>
          </p:cNvPr>
          <p:cNvSpPr txBox="1"/>
          <p:nvPr/>
        </p:nvSpPr>
        <p:spPr>
          <a:xfrm>
            <a:off x="72008" y="1619016"/>
            <a:ext cx="3131840" cy="2031325"/>
          </a:xfrm>
          <a:prstGeom prst="rect">
            <a:avLst/>
          </a:prstGeom>
          <a:noFill/>
        </p:spPr>
        <p:txBody>
          <a:bodyPr wrap="square" rtlCol="0">
            <a:spAutoFit/>
          </a:bodyPr>
          <a:lstStyle/>
          <a:p>
            <a:r>
              <a:rPr lang="nl-NL" sz="1200" dirty="0">
                <a:ea typeface="Verdana" panose="020B0604030504040204" pitchFamily="34" charset="0"/>
              </a:rPr>
              <a:t>In </a:t>
            </a:r>
            <a:r>
              <a:rPr lang="nl-NL" sz="1200" b="1" dirty="0">
                <a:ea typeface="Verdana" panose="020B0604030504040204" pitchFamily="34" charset="0"/>
              </a:rPr>
              <a:t>1870</a:t>
            </a:r>
            <a:r>
              <a:rPr lang="nl-NL" sz="1200" dirty="0">
                <a:ea typeface="Verdana" panose="020B0604030504040204" pitchFamily="34" charset="0"/>
              </a:rPr>
              <a:t> kreeg Frankrijk ruzie met Duitsland, er brak een oorlog uit. Die liep voor </a:t>
            </a:r>
          </a:p>
          <a:p>
            <a:r>
              <a:rPr lang="nl-NL" sz="1200" dirty="0">
                <a:ea typeface="Verdana" panose="020B0604030504040204" pitchFamily="34" charset="0"/>
              </a:rPr>
              <a:t>Frankrijk slecht af: Duitsland nam hun keizer (Napoleon III) gevangen, bezette de stad Parijs en pikte een deel van Frankrijk in, </a:t>
            </a:r>
            <a:r>
              <a:rPr lang="nl-NL" sz="1200" b="1" u="sng" dirty="0">
                <a:ea typeface="Verdana" panose="020B0604030504040204" pitchFamily="34" charset="0"/>
              </a:rPr>
              <a:t>Elzas-Lotharingen</a:t>
            </a:r>
            <a:r>
              <a:rPr lang="nl-NL" sz="1200" dirty="0">
                <a:ea typeface="Verdana" panose="020B0604030504040204" pitchFamily="34" charset="0"/>
              </a:rPr>
              <a:t>. </a:t>
            </a:r>
          </a:p>
          <a:p>
            <a:r>
              <a:rPr lang="nl-NL" sz="1200" dirty="0">
                <a:ea typeface="Verdana" panose="020B0604030504040204" pitchFamily="34" charset="0"/>
              </a:rPr>
              <a:t>Daar lieten de Fransen het niet bij zitten. Ze vonden een land dat hen wilde helpen: Rusland. </a:t>
            </a:r>
          </a:p>
          <a:p>
            <a:endParaRPr lang="nl-NL" dirty="0"/>
          </a:p>
        </p:txBody>
      </p:sp>
      <p:pic>
        <p:nvPicPr>
          <p:cNvPr id="11" name="Afbeelding 10">
            <a:extLst>
              <a:ext uri="{FF2B5EF4-FFF2-40B4-BE49-F238E27FC236}">
                <a16:creationId xmlns:a16="http://schemas.microsoft.com/office/drawing/2014/main" id="{2BB93F2F-1E9F-4264-9D9C-6F33E907D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49" y="3501008"/>
            <a:ext cx="1840545" cy="2436532"/>
          </a:xfrm>
          <a:prstGeom prst="rect">
            <a:avLst/>
          </a:prstGeom>
        </p:spPr>
      </p:pic>
      <p:pic>
        <p:nvPicPr>
          <p:cNvPr id="13" name="Afbeelding 12">
            <a:hlinkClick r:id="rId4" action="ppaction://hlinksldjump"/>
            <a:extLst>
              <a:ext uri="{FF2B5EF4-FFF2-40B4-BE49-F238E27FC236}">
                <a16:creationId xmlns:a16="http://schemas.microsoft.com/office/drawing/2014/main" id="{BD1E73DE-8D11-458A-87B6-059046E5AB0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14" name="Tekstvak 13">
            <a:extLst>
              <a:ext uri="{FF2B5EF4-FFF2-40B4-BE49-F238E27FC236}">
                <a16:creationId xmlns:a16="http://schemas.microsoft.com/office/drawing/2014/main" id="{AD5BB7C6-3019-4CD8-9C36-1B044FCB3555}"/>
              </a:ext>
            </a:extLst>
          </p:cNvPr>
          <p:cNvSpPr txBox="1"/>
          <p:nvPr/>
        </p:nvSpPr>
        <p:spPr>
          <a:xfrm>
            <a:off x="3211759" y="710113"/>
            <a:ext cx="2880320" cy="938719"/>
          </a:xfrm>
          <a:prstGeom prst="rect">
            <a:avLst/>
          </a:prstGeom>
          <a:noFill/>
        </p:spPr>
        <p:txBody>
          <a:bodyPr wrap="square" rtlCol="0">
            <a:spAutoFit/>
          </a:bodyPr>
          <a:lstStyle/>
          <a:p>
            <a:r>
              <a:rPr lang="nl-NL" sz="1100" dirty="0"/>
              <a:t>In </a:t>
            </a:r>
            <a:r>
              <a:rPr lang="nl-NL" sz="1100" b="1" dirty="0"/>
              <a:t>1893</a:t>
            </a:r>
            <a:r>
              <a:rPr lang="nl-NL" sz="1100" dirty="0"/>
              <a:t> sloten de twee landen een verdrag, ze beloofden elkaar te helpen als één van hen werd aangevallen. Deze twee landen gingen hun legers op oorlogssterkte brengen. Later sloot ook Engeland zich hierbij aan. </a:t>
            </a:r>
            <a:endParaRPr lang="nl-NL" dirty="0"/>
          </a:p>
        </p:txBody>
      </p:sp>
      <p:pic>
        <p:nvPicPr>
          <p:cNvPr id="16" name="Afbeelding 15">
            <a:extLst>
              <a:ext uri="{FF2B5EF4-FFF2-40B4-BE49-F238E27FC236}">
                <a16:creationId xmlns:a16="http://schemas.microsoft.com/office/drawing/2014/main" id="{C179D851-3765-45E5-8A9F-83A97B2FAC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5736" y="5301649"/>
            <a:ext cx="1684504" cy="1074997"/>
          </a:xfrm>
          <a:prstGeom prst="rect">
            <a:avLst/>
          </a:prstGeom>
        </p:spPr>
      </p:pic>
      <p:pic>
        <p:nvPicPr>
          <p:cNvPr id="18" name="Afbeelding 17">
            <a:extLst>
              <a:ext uri="{FF2B5EF4-FFF2-40B4-BE49-F238E27FC236}">
                <a16:creationId xmlns:a16="http://schemas.microsoft.com/office/drawing/2014/main" id="{9ECB15FD-7795-438C-A131-6C278D3A1A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2248" y="5301649"/>
            <a:ext cx="1612497" cy="1074998"/>
          </a:xfrm>
          <a:prstGeom prst="rect">
            <a:avLst/>
          </a:prstGeom>
        </p:spPr>
      </p:pic>
      <p:pic>
        <p:nvPicPr>
          <p:cNvPr id="20" name="Afbeelding 19">
            <a:extLst>
              <a:ext uri="{FF2B5EF4-FFF2-40B4-BE49-F238E27FC236}">
                <a16:creationId xmlns:a16="http://schemas.microsoft.com/office/drawing/2014/main" id="{847D405A-9B9B-401B-8187-6096A4A725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753" y="5301648"/>
            <a:ext cx="1612496" cy="1074997"/>
          </a:xfrm>
          <a:prstGeom prst="rect">
            <a:avLst/>
          </a:prstGeom>
        </p:spPr>
      </p:pic>
      <p:pic>
        <p:nvPicPr>
          <p:cNvPr id="24" name="Afbeelding 23">
            <a:extLst>
              <a:ext uri="{FF2B5EF4-FFF2-40B4-BE49-F238E27FC236}">
                <a16:creationId xmlns:a16="http://schemas.microsoft.com/office/drawing/2014/main" id="{9642AD56-9418-483A-8EB5-5B032F1398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1256" y="5308335"/>
            <a:ext cx="1715239" cy="1074997"/>
          </a:xfrm>
          <a:prstGeom prst="rect">
            <a:avLst/>
          </a:prstGeom>
        </p:spPr>
      </p:pic>
      <p:pic>
        <p:nvPicPr>
          <p:cNvPr id="26" name="Afbeelding 25">
            <a:extLst>
              <a:ext uri="{FF2B5EF4-FFF2-40B4-BE49-F238E27FC236}">
                <a16:creationId xmlns:a16="http://schemas.microsoft.com/office/drawing/2014/main" id="{C2F22021-18FF-4A2A-9B96-93D1EE3915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1352" y="1714757"/>
            <a:ext cx="2578668" cy="1714243"/>
          </a:xfrm>
          <a:prstGeom prst="rect">
            <a:avLst/>
          </a:prstGeom>
        </p:spPr>
      </p:pic>
      <p:sp>
        <p:nvSpPr>
          <p:cNvPr id="27" name="Tekstvak 26">
            <a:extLst>
              <a:ext uri="{FF2B5EF4-FFF2-40B4-BE49-F238E27FC236}">
                <a16:creationId xmlns:a16="http://schemas.microsoft.com/office/drawing/2014/main" id="{3A581611-1BEA-4641-B2E0-156C32CEA83C}"/>
              </a:ext>
            </a:extLst>
          </p:cNvPr>
          <p:cNvSpPr txBox="1"/>
          <p:nvPr/>
        </p:nvSpPr>
        <p:spPr>
          <a:xfrm>
            <a:off x="3211759" y="3501008"/>
            <a:ext cx="2678261" cy="1615827"/>
          </a:xfrm>
          <a:prstGeom prst="rect">
            <a:avLst/>
          </a:prstGeom>
          <a:noFill/>
        </p:spPr>
        <p:txBody>
          <a:bodyPr wrap="square" rtlCol="0">
            <a:spAutoFit/>
          </a:bodyPr>
          <a:lstStyle/>
          <a:p>
            <a:r>
              <a:rPr lang="nl-NL" sz="1100" dirty="0"/>
              <a:t>In 1914 begon de “Grote Oorlog”, die wij nu de Eerste Wereldoorlog noemen. Nederland deed niet mee, het bleef </a:t>
            </a:r>
            <a:r>
              <a:rPr lang="nl-NL" sz="1100" b="1" u="sng" dirty="0"/>
              <a:t>neutraal</a:t>
            </a:r>
            <a:r>
              <a:rPr lang="nl-NL" sz="1100" dirty="0"/>
              <a:t>. Een groot Duits leger trok dwars door België heen, om Frankrijk een lesje te leren. Dat werd een grote ramp: vier jaar oorlog, waarin miljoenen doden vielen. Duitsland verloor. Het land kreeg de schuld en moest daar zwaar voor boeten.</a:t>
            </a:r>
            <a:endParaRPr lang="nl-NL" dirty="0"/>
          </a:p>
        </p:txBody>
      </p:sp>
      <p:sp>
        <p:nvSpPr>
          <p:cNvPr id="28" name="Tekstvak 27">
            <a:extLst>
              <a:ext uri="{FF2B5EF4-FFF2-40B4-BE49-F238E27FC236}">
                <a16:creationId xmlns:a16="http://schemas.microsoft.com/office/drawing/2014/main" id="{13C2EFB0-0C45-48C4-887B-D374C04B7F3C}"/>
              </a:ext>
            </a:extLst>
          </p:cNvPr>
          <p:cNvSpPr txBox="1"/>
          <p:nvPr/>
        </p:nvSpPr>
        <p:spPr>
          <a:xfrm>
            <a:off x="6092079" y="710113"/>
            <a:ext cx="2944416" cy="1554272"/>
          </a:xfrm>
          <a:prstGeom prst="rect">
            <a:avLst/>
          </a:prstGeom>
          <a:noFill/>
        </p:spPr>
        <p:txBody>
          <a:bodyPr wrap="square" rtlCol="0">
            <a:spAutoFit/>
          </a:bodyPr>
          <a:lstStyle/>
          <a:p>
            <a:r>
              <a:rPr lang="nl-NL" sz="1100" dirty="0"/>
              <a:t>In het </a:t>
            </a:r>
            <a:r>
              <a:rPr lang="nl-NL" sz="1100" b="1" u="sng" dirty="0"/>
              <a:t>vredesverdrag</a:t>
            </a:r>
            <a:r>
              <a:rPr lang="nl-NL" sz="1100" dirty="0"/>
              <a:t> werd bepaald dat ze stukken land moesten teruggeven (waaronder Elzas-Lotharingen), dat ze geen zware wapens meer mochten maken én dat ze heel veel geld moesten betalen aan landen met veel schade, waaronder België. Duitsland werd straatarm: er was geen werk en geen eten. </a:t>
            </a:r>
          </a:p>
          <a:p>
            <a:endParaRPr lang="nl-NL" dirty="0"/>
          </a:p>
        </p:txBody>
      </p:sp>
      <p:pic>
        <p:nvPicPr>
          <p:cNvPr id="30" name="Afbeelding 29">
            <a:extLst>
              <a:ext uri="{FF2B5EF4-FFF2-40B4-BE49-F238E27FC236}">
                <a16:creationId xmlns:a16="http://schemas.microsoft.com/office/drawing/2014/main" id="{252E049E-7C7E-4931-8F08-B2AB512A30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6176" y="2012770"/>
            <a:ext cx="1550076" cy="912174"/>
          </a:xfrm>
          <a:prstGeom prst="rect">
            <a:avLst/>
          </a:prstGeom>
        </p:spPr>
      </p:pic>
      <p:sp>
        <p:nvSpPr>
          <p:cNvPr id="31" name="Tekstvak 30">
            <a:extLst>
              <a:ext uri="{FF2B5EF4-FFF2-40B4-BE49-F238E27FC236}">
                <a16:creationId xmlns:a16="http://schemas.microsoft.com/office/drawing/2014/main" id="{9095363B-CAA7-48B4-AF4C-31B89DA02F90}"/>
              </a:ext>
            </a:extLst>
          </p:cNvPr>
          <p:cNvSpPr txBox="1"/>
          <p:nvPr/>
        </p:nvSpPr>
        <p:spPr>
          <a:xfrm>
            <a:off x="7706252" y="2012770"/>
            <a:ext cx="1330243" cy="507831"/>
          </a:xfrm>
          <a:prstGeom prst="rect">
            <a:avLst/>
          </a:prstGeom>
          <a:noFill/>
        </p:spPr>
        <p:txBody>
          <a:bodyPr wrap="square" rtlCol="0">
            <a:spAutoFit/>
          </a:bodyPr>
          <a:lstStyle/>
          <a:p>
            <a:r>
              <a:rPr lang="nl-NL" sz="900" b="1" i="1" dirty="0"/>
              <a:t>Man met ossenspan en drie soldaten  aan de grenscontrole</a:t>
            </a:r>
          </a:p>
        </p:txBody>
      </p:sp>
      <p:sp>
        <p:nvSpPr>
          <p:cNvPr id="32" name="Tekstvak 31">
            <a:extLst>
              <a:ext uri="{FF2B5EF4-FFF2-40B4-BE49-F238E27FC236}">
                <a16:creationId xmlns:a16="http://schemas.microsoft.com/office/drawing/2014/main" id="{8188949B-9EE0-490D-8659-ED3EAC173753}"/>
              </a:ext>
            </a:extLst>
          </p:cNvPr>
          <p:cNvSpPr txBox="1"/>
          <p:nvPr/>
        </p:nvSpPr>
        <p:spPr>
          <a:xfrm>
            <a:off x="6092080" y="2924944"/>
            <a:ext cx="2944416" cy="2231380"/>
          </a:xfrm>
          <a:prstGeom prst="rect">
            <a:avLst/>
          </a:prstGeom>
          <a:noFill/>
        </p:spPr>
        <p:txBody>
          <a:bodyPr wrap="square" rtlCol="0">
            <a:spAutoFit/>
          </a:bodyPr>
          <a:lstStyle/>
          <a:p>
            <a:r>
              <a:rPr lang="nl-NL" sz="1100" dirty="0"/>
              <a:t>In </a:t>
            </a:r>
            <a:r>
              <a:rPr lang="nl-NL" sz="1100" b="1" dirty="0"/>
              <a:t>1933</a:t>
            </a:r>
            <a:r>
              <a:rPr lang="nl-NL" sz="1100" dirty="0"/>
              <a:t> werd Hitler in Duitsland gekozen als leider. Hij beloofde de mensen werk en een goed leven. Hitler gaf anderen de schuld van alle ellende: de Duitse president, de linkse politiek, de burgers én de Joden.</a:t>
            </a:r>
          </a:p>
          <a:p>
            <a:r>
              <a:rPr lang="nl-NL" sz="1100" dirty="0"/>
              <a:t>Hitler eiste alle macht voor zichzelf op, wie het niet met hem eens was, moest verdwijnen of werd vermoord. Op 1 september </a:t>
            </a:r>
            <a:r>
              <a:rPr lang="nl-NL" sz="1100" b="1" dirty="0"/>
              <a:t>1939</a:t>
            </a:r>
            <a:r>
              <a:rPr lang="nl-NL" sz="1100" dirty="0"/>
              <a:t> viel Hitlers leger Polen binnen, en daarmee </a:t>
            </a:r>
          </a:p>
          <a:p>
            <a:r>
              <a:rPr lang="nl-NL" sz="1100" dirty="0"/>
              <a:t>begon de </a:t>
            </a:r>
            <a:r>
              <a:rPr lang="nl-NL" sz="1100" b="1" u="sng" dirty="0"/>
              <a:t>Tweede </a:t>
            </a:r>
          </a:p>
          <a:p>
            <a:r>
              <a:rPr lang="nl-NL" sz="1100" b="1" u="sng" dirty="0"/>
              <a:t>Wereldoorlog</a:t>
            </a:r>
            <a:r>
              <a:rPr lang="nl-NL" sz="1100" dirty="0"/>
              <a:t>.</a:t>
            </a:r>
          </a:p>
          <a:p>
            <a:endParaRPr lang="nl-NL" dirty="0"/>
          </a:p>
        </p:txBody>
      </p:sp>
      <p:pic>
        <p:nvPicPr>
          <p:cNvPr id="34" name="Afbeelding 33">
            <a:extLst>
              <a:ext uri="{FF2B5EF4-FFF2-40B4-BE49-F238E27FC236}">
                <a16:creationId xmlns:a16="http://schemas.microsoft.com/office/drawing/2014/main" id="{BE3C0EFE-1DF7-4C06-8509-02A1D83EFF3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21256" y="4496633"/>
            <a:ext cx="1715239" cy="768456"/>
          </a:xfrm>
          <a:prstGeom prst="rect">
            <a:avLst/>
          </a:prstGeom>
        </p:spPr>
      </p:pic>
      <p:sp>
        <p:nvSpPr>
          <p:cNvPr id="35" name="Tekstvak 34">
            <a:extLst>
              <a:ext uri="{FF2B5EF4-FFF2-40B4-BE49-F238E27FC236}">
                <a16:creationId xmlns:a16="http://schemas.microsoft.com/office/drawing/2014/main" id="{1403B36B-5DF4-47D3-9408-9D823B4A2DFC}"/>
              </a:ext>
            </a:extLst>
          </p:cNvPr>
          <p:cNvSpPr txBox="1"/>
          <p:nvPr/>
        </p:nvSpPr>
        <p:spPr>
          <a:xfrm>
            <a:off x="5505709" y="4936152"/>
            <a:ext cx="1815547" cy="369332"/>
          </a:xfrm>
          <a:prstGeom prst="rect">
            <a:avLst/>
          </a:prstGeom>
          <a:noFill/>
        </p:spPr>
        <p:txBody>
          <a:bodyPr wrap="square" rtlCol="0">
            <a:spAutoFit/>
          </a:bodyPr>
          <a:lstStyle/>
          <a:p>
            <a:pPr algn="r"/>
            <a:r>
              <a:rPr lang="nl-NL" sz="900" b="1" i="1" dirty="0"/>
              <a:t>Belgische vluchtelingen aan de grens bij Ittervoort</a:t>
            </a:r>
          </a:p>
        </p:txBody>
      </p:sp>
      <p:pic>
        <p:nvPicPr>
          <p:cNvPr id="37" name="Afbeelding 36">
            <a:extLst>
              <a:ext uri="{FF2B5EF4-FFF2-40B4-BE49-F238E27FC236}">
                <a16:creationId xmlns:a16="http://schemas.microsoft.com/office/drawing/2014/main" id="{1B3F86E0-6377-410A-9B10-4341043745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59905" y="3272024"/>
            <a:ext cx="1132440" cy="1512168"/>
          </a:xfrm>
          <a:prstGeom prst="rect">
            <a:avLst/>
          </a:prstGeom>
        </p:spPr>
      </p:pic>
      <p:sp>
        <p:nvSpPr>
          <p:cNvPr id="38" name="Tekstvak 37">
            <a:extLst>
              <a:ext uri="{FF2B5EF4-FFF2-40B4-BE49-F238E27FC236}">
                <a16:creationId xmlns:a16="http://schemas.microsoft.com/office/drawing/2014/main" id="{69D86F5E-1505-44BC-A281-C54C90010AF6}"/>
              </a:ext>
            </a:extLst>
          </p:cNvPr>
          <p:cNvSpPr txBox="1"/>
          <p:nvPr/>
        </p:nvSpPr>
        <p:spPr>
          <a:xfrm>
            <a:off x="1999401" y="4791389"/>
            <a:ext cx="1311951" cy="507831"/>
          </a:xfrm>
          <a:prstGeom prst="rect">
            <a:avLst/>
          </a:prstGeom>
          <a:noFill/>
        </p:spPr>
        <p:txBody>
          <a:bodyPr wrap="square" rtlCol="0">
            <a:spAutoFit/>
          </a:bodyPr>
          <a:lstStyle/>
          <a:p>
            <a:r>
              <a:rPr lang="nl-NL" sz="900" b="1" i="1" dirty="0"/>
              <a:t>Rijtuig voor ondertekening wapenstilstand WO I</a:t>
            </a:r>
          </a:p>
        </p:txBody>
      </p:sp>
      <p:pic>
        <p:nvPicPr>
          <p:cNvPr id="12" name="Afbeelding 11">
            <a:extLst>
              <a:ext uri="{FF2B5EF4-FFF2-40B4-BE49-F238E27FC236}">
                <a16:creationId xmlns:a16="http://schemas.microsoft.com/office/drawing/2014/main" id="{A5A479F0-2B49-48A8-9903-9AA5A1EB512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28384" y="106522"/>
            <a:ext cx="1005819" cy="629240"/>
          </a:xfrm>
          <a:prstGeom prst="rect">
            <a:avLst/>
          </a:prstGeom>
        </p:spPr>
      </p:pic>
      <p:sp>
        <p:nvSpPr>
          <p:cNvPr id="8" name="Tekstvak 7">
            <a:extLst>
              <a:ext uri="{FF2B5EF4-FFF2-40B4-BE49-F238E27FC236}">
                <a16:creationId xmlns:a16="http://schemas.microsoft.com/office/drawing/2014/main" id="{90153D73-FB30-4619-A701-F3773DFAC6AE}"/>
              </a:ext>
            </a:extLst>
          </p:cNvPr>
          <p:cNvSpPr txBox="1"/>
          <p:nvPr/>
        </p:nvSpPr>
        <p:spPr>
          <a:xfrm>
            <a:off x="4716016" y="3068960"/>
            <a:ext cx="1174004" cy="369332"/>
          </a:xfrm>
          <a:prstGeom prst="rect">
            <a:avLst/>
          </a:prstGeom>
          <a:noFill/>
        </p:spPr>
        <p:txBody>
          <a:bodyPr wrap="square" rtlCol="0">
            <a:spAutoFit/>
          </a:bodyPr>
          <a:lstStyle/>
          <a:p>
            <a:pPr algn="r"/>
            <a:r>
              <a:rPr lang="nl-NL" sz="900" b="1" i="1" dirty="0">
                <a:solidFill>
                  <a:schemeClr val="bg1"/>
                </a:solidFill>
              </a:rPr>
              <a:t>Re-</a:t>
            </a:r>
            <a:r>
              <a:rPr lang="nl-NL" sz="900" b="1" i="1" dirty="0" err="1">
                <a:solidFill>
                  <a:schemeClr val="bg1"/>
                </a:solidFill>
              </a:rPr>
              <a:t>enactors</a:t>
            </a:r>
            <a:r>
              <a:rPr lang="nl-NL" sz="900" b="1" i="1" dirty="0">
                <a:solidFill>
                  <a:schemeClr val="bg1"/>
                </a:solidFill>
              </a:rPr>
              <a:t> in Maaseik, 2018</a:t>
            </a:r>
          </a:p>
        </p:txBody>
      </p:sp>
    </p:spTree>
    <p:extLst>
      <p:ext uri="{BB962C8B-B14F-4D97-AF65-F5344CB8AC3E}">
        <p14:creationId xmlns:p14="http://schemas.microsoft.com/office/powerpoint/2010/main" val="12620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69A5030-FCCF-4712-B220-C44517B04581}"/>
              </a:ext>
            </a:extLst>
          </p:cNvPr>
          <p:cNvSpPr/>
          <p:nvPr/>
        </p:nvSpPr>
        <p:spPr>
          <a:xfrm>
            <a:off x="0" y="0"/>
            <a:ext cx="9144000" cy="6858000"/>
          </a:xfrm>
          <a:prstGeom prst="rect">
            <a:avLst/>
          </a:prstGeom>
          <a:solidFill>
            <a:srgbClr val="0066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5D854278-A0AF-413C-9858-E7239DC514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9" r="54186"/>
          <a:stretch/>
        </p:blipFill>
        <p:spPr>
          <a:xfrm>
            <a:off x="5327576" y="0"/>
            <a:ext cx="3816424" cy="6858000"/>
          </a:xfrm>
          <a:prstGeom prst="rect">
            <a:avLst/>
          </a:prstGeom>
        </p:spPr>
      </p:pic>
      <p:sp>
        <p:nvSpPr>
          <p:cNvPr id="7" name="Tekstvak 6">
            <a:extLst>
              <a:ext uri="{FF2B5EF4-FFF2-40B4-BE49-F238E27FC236}">
                <a16:creationId xmlns:a16="http://schemas.microsoft.com/office/drawing/2014/main" id="{A6A2DF51-CAC1-4415-99C2-63258E33E2EE}"/>
              </a:ext>
            </a:extLst>
          </p:cNvPr>
          <p:cNvSpPr txBox="1"/>
          <p:nvPr/>
        </p:nvSpPr>
        <p:spPr>
          <a:xfrm>
            <a:off x="1115616" y="116632"/>
            <a:ext cx="4824536" cy="461665"/>
          </a:xfrm>
          <a:prstGeom prst="rect">
            <a:avLst/>
          </a:prstGeom>
          <a:noFill/>
        </p:spPr>
        <p:txBody>
          <a:bodyPr wrap="square" rtlCol="0">
            <a:spAutoFit/>
          </a:bodyPr>
          <a:lstStyle/>
          <a:p>
            <a:pPr algn="r"/>
            <a:r>
              <a:rPr lang="nl-NL" sz="2400" b="1" dirty="0">
                <a:solidFill>
                  <a:srgbClr val="C00000"/>
                </a:solidFill>
                <a:latin typeface="Verdana" panose="020B0604030504040204" pitchFamily="34" charset="0"/>
                <a:ea typeface="Verdana" panose="020B0604030504040204" pitchFamily="34" charset="0"/>
              </a:rPr>
              <a:t>WEG NAAR VRIJHEID</a:t>
            </a:r>
          </a:p>
        </p:txBody>
      </p:sp>
      <p:pic>
        <p:nvPicPr>
          <p:cNvPr id="9" name="Afbeelding 8">
            <a:extLst>
              <a:ext uri="{FF2B5EF4-FFF2-40B4-BE49-F238E27FC236}">
                <a16:creationId xmlns:a16="http://schemas.microsoft.com/office/drawing/2014/main" id="{052B0F4A-777C-4257-BE4A-11BE34FA88B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260648"/>
            <a:ext cx="1251070" cy="2636912"/>
          </a:xfrm>
          <a:prstGeom prst="rect">
            <a:avLst/>
          </a:prstGeom>
        </p:spPr>
      </p:pic>
      <p:sp>
        <p:nvSpPr>
          <p:cNvPr id="10" name="Tekstvak 9">
            <a:extLst>
              <a:ext uri="{FF2B5EF4-FFF2-40B4-BE49-F238E27FC236}">
                <a16:creationId xmlns:a16="http://schemas.microsoft.com/office/drawing/2014/main" id="{9E8E3C4A-3696-4C4F-AE73-9A0904BD29DD}"/>
              </a:ext>
            </a:extLst>
          </p:cNvPr>
          <p:cNvSpPr txBox="1"/>
          <p:nvPr/>
        </p:nvSpPr>
        <p:spPr>
          <a:xfrm>
            <a:off x="1619672" y="908720"/>
            <a:ext cx="3707904" cy="646331"/>
          </a:xfrm>
          <a:prstGeom prst="rect">
            <a:avLst/>
          </a:prstGeom>
          <a:noFill/>
        </p:spPr>
        <p:txBody>
          <a:bodyPr wrap="square" rtlCol="0">
            <a:spAutoFit/>
          </a:bodyPr>
          <a:lstStyle/>
          <a:p>
            <a:pPr algn="r"/>
            <a:r>
              <a:rPr lang="nl-NL" b="1" dirty="0">
                <a:solidFill>
                  <a:srgbClr val="FFFF99"/>
                </a:solidFill>
              </a:rPr>
              <a:t>Eén muisklik brengt je naar jouw</a:t>
            </a:r>
          </a:p>
          <a:p>
            <a:pPr algn="r"/>
            <a:r>
              <a:rPr lang="nl-NL" b="1" dirty="0">
                <a:solidFill>
                  <a:srgbClr val="FFFF99"/>
                </a:solidFill>
              </a:rPr>
              <a:t>favoriete onderwerp.</a:t>
            </a:r>
          </a:p>
        </p:txBody>
      </p:sp>
      <p:sp>
        <p:nvSpPr>
          <p:cNvPr id="11" name="Tekstvak 10">
            <a:extLst>
              <a:ext uri="{FF2B5EF4-FFF2-40B4-BE49-F238E27FC236}">
                <a16:creationId xmlns:a16="http://schemas.microsoft.com/office/drawing/2014/main" id="{EC52C177-6BA3-47D0-ACAF-60567354C890}"/>
              </a:ext>
            </a:extLst>
          </p:cNvPr>
          <p:cNvSpPr txBox="1"/>
          <p:nvPr/>
        </p:nvSpPr>
        <p:spPr>
          <a:xfrm>
            <a:off x="1430582" y="1844824"/>
            <a:ext cx="3896994" cy="1477328"/>
          </a:xfrm>
          <a:prstGeom prst="rect">
            <a:avLst/>
          </a:prstGeom>
          <a:noFill/>
        </p:spPr>
        <p:txBody>
          <a:bodyPr wrap="square" rtlCol="0">
            <a:spAutoFit/>
          </a:bodyPr>
          <a:lstStyle/>
          <a:p>
            <a:r>
              <a:rPr lang="nl-NL" dirty="0"/>
              <a:t>Wil je meer weten over jouw favoriete onderwerp klik dan op het icoontje in de </a:t>
            </a:r>
            <a:r>
              <a:rPr lang="nl-NL" dirty="0" err="1"/>
              <a:t>mindmap</a:t>
            </a:r>
            <a:r>
              <a:rPr lang="nl-NL" dirty="0"/>
              <a:t>, op de volgende dia.</a:t>
            </a:r>
          </a:p>
          <a:p>
            <a:endParaRPr lang="nl-NL" dirty="0"/>
          </a:p>
          <a:p>
            <a:r>
              <a:rPr lang="nl-NL" dirty="0"/>
              <a:t>Bijvoorbeeld: </a:t>
            </a:r>
          </a:p>
        </p:txBody>
      </p:sp>
      <p:pic>
        <p:nvPicPr>
          <p:cNvPr id="16" name="Afbeelding 15">
            <a:extLst>
              <a:ext uri="{FF2B5EF4-FFF2-40B4-BE49-F238E27FC236}">
                <a16:creationId xmlns:a16="http://schemas.microsoft.com/office/drawing/2014/main" id="{7198FFBD-47DF-46F0-B4D3-C02E447FB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1164" y="2793345"/>
            <a:ext cx="1310252" cy="1057614"/>
          </a:xfrm>
          <a:prstGeom prst="rect">
            <a:avLst/>
          </a:prstGeom>
        </p:spPr>
      </p:pic>
      <p:sp>
        <p:nvSpPr>
          <p:cNvPr id="17" name="Tekstvak 16">
            <a:extLst>
              <a:ext uri="{FF2B5EF4-FFF2-40B4-BE49-F238E27FC236}">
                <a16:creationId xmlns:a16="http://schemas.microsoft.com/office/drawing/2014/main" id="{D281389F-307B-450F-8FC3-C60E6577B93A}"/>
              </a:ext>
            </a:extLst>
          </p:cNvPr>
          <p:cNvSpPr txBox="1"/>
          <p:nvPr/>
        </p:nvSpPr>
        <p:spPr>
          <a:xfrm>
            <a:off x="4067944" y="3473425"/>
            <a:ext cx="1008112" cy="276999"/>
          </a:xfrm>
          <a:prstGeom prst="rect">
            <a:avLst/>
          </a:prstGeom>
          <a:noFill/>
          <a:ln>
            <a:solidFill>
              <a:srgbClr val="0000FF"/>
            </a:solidFill>
          </a:ln>
        </p:spPr>
        <p:txBody>
          <a:bodyPr wrap="square" rtlCol="0">
            <a:spAutoFit/>
          </a:bodyPr>
          <a:lstStyle/>
          <a:p>
            <a:pPr algn="ctr"/>
            <a:r>
              <a:rPr lang="nl-NL" sz="1200" b="1" i="1" dirty="0"/>
              <a:t>Leudal</a:t>
            </a:r>
          </a:p>
        </p:txBody>
      </p:sp>
      <p:sp>
        <p:nvSpPr>
          <p:cNvPr id="3" name="Tekstvak 2">
            <a:extLst>
              <a:ext uri="{FF2B5EF4-FFF2-40B4-BE49-F238E27FC236}">
                <a16:creationId xmlns:a16="http://schemas.microsoft.com/office/drawing/2014/main" id="{0CFB358B-DDB2-41EF-A19E-28589655680F}"/>
              </a:ext>
            </a:extLst>
          </p:cNvPr>
          <p:cNvSpPr txBox="1"/>
          <p:nvPr/>
        </p:nvSpPr>
        <p:spPr>
          <a:xfrm>
            <a:off x="323528" y="4149080"/>
            <a:ext cx="4824536" cy="646331"/>
          </a:xfrm>
          <a:prstGeom prst="rect">
            <a:avLst/>
          </a:prstGeom>
          <a:noFill/>
        </p:spPr>
        <p:txBody>
          <a:bodyPr wrap="square" rtlCol="0">
            <a:spAutoFit/>
          </a:bodyPr>
          <a:lstStyle/>
          <a:p>
            <a:r>
              <a:rPr lang="nl-NL" dirty="0"/>
              <a:t>Klik op het icoon van het dier, links beneden op de pagina, om terug te keren naar de </a:t>
            </a:r>
            <a:r>
              <a:rPr lang="nl-NL" dirty="0" err="1"/>
              <a:t>mindmap</a:t>
            </a:r>
            <a:r>
              <a:rPr lang="nl-NL" dirty="0"/>
              <a:t>.</a:t>
            </a:r>
          </a:p>
        </p:txBody>
      </p:sp>
      <p:pic>
        <p:nvPicPr>
          <p:cNvPr id="5" name="Afbeelding 4">
            <a:extLst>
              <a:ext uri="{FF2B5EF4-FFF2-40B4-BE49-F238E27FC236}">
                <a16:creationId xmlns:a16="http://schemas.microsoft.com/office/drawing/2014/main" id="{D6CC0158-D351-4ACE-B5F7-4A9644D84E70}"/>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9034" y="4815515"/>
            <a:ext cx="971600" cy="685913"/>
          </a:xfrm>
          <a:prstGeom prst="rect">
            <a:avLst/>
          </a:prstGeom>
        </p:spPr>
      </p:pic>
      <p:pic>
        <p:nvPicPr>
          <p:cNvPr id="12" name="Afbeelding 11">
            <a:extLst>
              <a:ext uri="{FF2B5EF4-FFF2-40B4-BE49-F238E27FC236}">
                <a16:creationId xmlns:a16="http://schemas.microsoft.com/office/drawing/2014/main" id="{429DD2C7-67BB-491C-956E-0B41EFD969D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4162" y="4813090"/>
            <a:ext cx="801216" cy="686966"/>
          </a:xfrm>
          <a:prstGeom prst="rect">
            <a:avLst/>
          </a:prstGeom>
        </p:spPr>
      </p:pic>
      <p:pic>
        <p:nvPicPr>
          <p:cNvPr id="14" name="Afbeelding 13">
            <a:extLst>
              <a:ext uri="{FF2B5EF4-FFF2-40B4-BE49-F238E27FC236}">
                <a16:creationId xmlns:a16="http://schemas.microsoft.com/office/drawing/2014/main" id="{728B8406-38E1-4BFB-B361-CF8B6136C85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0331" y="4829722"/>
            <a:ext cx="548697" cy="685913"/>
          </a:xfrm>
          <a:prstGeom prst="rect">
            <a:avLst/>
          </a:prstGeom>
        </p:spPr>
      </p:pic>
      <p:pic>
        <p:nvPicPr>
          <p:cNvPr id="18" name="Afbeelding 17">
            <a:extLst>
              <a:ext uri="{FF2B5EF4-FFF2-40B4-BE49-F238E27FC236}">
                <a16:creationId xmlns:a16="http://schemas.microsoft.com/office/drawing/2014/main" id="{2399C080-C051-4013-974E-B751E86B073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6348" y="4832968"/>
            <a:ext cx="590922" cy="682667"/>
          </a:xfrm>
          <a:prstGeom prst="rect">
            <a:avLst/>
          </a:prstGeom>
        </p:spPr>
      </p:pic>
      <p:sp>
        <p:nvSpPr>
          <p:cNvPr id="20" name="Tekstvak 19">
            <a:extLst>
              <a:ext uri="{FF2B5EF4-FFF2-40B4-BE49-F238E27FC236}">
                <a16:creationId xmlns:a16="http://schemas.microsoft.com/office/drawing/2014/main" id="{445506B7-98F5-4DEC-92F9-5CA2BA3A0FD6}"/>
              </a:ext>
            </a:extLst>
          </p:cNvPr>
          <p:cNvSpPr txBox="1"/>
          <p:nvPr/>
        </p:nvSpPr>
        <p:spPr>
          <a:xfrm>
            <a:off x="323528" y="5661248"/>
            <a:ext cx="4752528" cy="646331"/>
          </a:xfrm>
          <a:prstGeom prst="rect">
            <a:avLst/>
          </a:prstGeom>
          <a:noFill/>
        </p:spPr>
        <p:txBody>
          <a:bodyPr wrap="square" rtlCol="0">
            <a:spAutoFit/>
          </a:bodyPr>
          <a:lstStyle/>
          <a:p>
            <a:r>
              <a:rPr lang="nl-NL" dirty="0"/>
              <a:t>Wil je weten welke boeken zijn</a:t>
            </a:r>
          </a:p>
          <a:p>
            <a:r>
              <a:rPr lang="nl-NL" dirty="0"/>
              <a:t>gebruikt voor het infoportaal? Klik op </a:t>
            </a:r>
          </a:p>
        </p:txBody>
      </p:sp>
      <p:sp>
        <p:nvSpPr>
          <p:cNvPr id="21" name="Pijl: rechts 20">
            <a:extLst>
              <a:ext uri="{FF2B5EF4-FFF2-40B4-BE49-F238E27FC236}">
                <a16:creationId xmlns:a16="http://schemas.microsoft.com/office/drawing/2014/main" id="{268B34E5-CB45-41D8-95F5-A6332D165993}"/>
              </a:ext>
            </a:extLst>
          </p:cNvPr>
          <p:cNvSpPr/>
          <p:nvPr/>
        </p:nvSpPr>
        <p:spPr>
          <a:xfrm>
            <a:off x="3923928" y="6035370"/>
            <a:ext cx="288032" cy="21616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a:hlinkClick r:id="rId9" action="ppaction://hlinksldjump"/>
            <a:extLst>
              <a:ext uri="{FF2B5EF4-FFF2-40B4-BE49-F238E27FC236}">
                <a16:creationId xmlns:a16="http://schemas.microsoft.com/office/drawing/2014/main" id="{13E0610F-A761-4A8E-8494-BF3CC80A2004}"/>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7390" y="5641051"/>
            <a:ext cx="1068178" cy="670716"/>
          </a:xfrm>
          <a:prstGeom prst="rect">
            <a:avLst/>
          </a:prstGeom>
        </p:spPr>
      </p:pic>
      <p:sp>
        <p:nvSpPr>
          <p:cNvPr id="23" name="Tekstvak 22">
            <a:extLst>
              <a:ext uri="{FF2B5EF4-FFF2-40B4-BE49-F238E27FC236}">
                <a16:creationId xmlns:a16="http://schemas.microsoft.com/office/drawing/2014/main" id="{B7192829-F368-4675-81E0-5E636C4583ED}"/>
              </a:ext>
            </a:extLst>
          </p:cNvPr>
          <p:cNvSpPr txBox="1"/>
          <p:nvPr/>
        </p:nvSpPr>
        <p:spPr>
          <a:xfrm>
            <a:off x="4106348" y="6307579"/>
            <a:ext cx="1221228" cy="461665"/>
          </a:xfrm>
          <a:prstGeom prst="rect">
            <a:avLst/>
          </a:prstGeom>
          <a:noFill/>
        </p:spPr>
        <p:txBody>
          <a:bodyPr wrap="square" rtlCol="0">
            <a:spAutoFit/>
          </a:bodyPr>
          <a:lstStyle/>
          <a:p>
            <a:pPr algn="ctr"/>
            <a:r>
              <a:rPr lang="nl-NL" sz="1200" dirty="0"/>
              <a:t>geraadpleegde</a:t>
            </a:r>
          </a:p>
          <a:p>
            <a:pPr algn="ctr"/>
            <a:r>
              <a:rPr lang="nl-NL" sz="1200" dirty="0"/>
              <a:t>literatuur</a:t>
            </a:r>
          </a:p>
        </p:txBody>
      </p:sp>
    </p:spTree>
    <p:extLst>
      <p:ext uri="{BB962C8B-B14F-4D97-AF65-F5344CB8AC3E}">
        <p14:creationId xmlns:p14="http://schemas.microsoft.com/office/powerpoint/2010/main" val="3564249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3C2F320-8DBF-4519-B7BB-C6F60D11401B}"/>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30487B34-6AE4-430E-BDB0-6D6F80B52FCB}"/>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F154742-AC5B-482F-A4FD-2FD9FE41FE4C}"/>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BEZETTING                                                           20</a:t>
            </a:r>
          </a:p>
        </p:txBody>
      </p:sp>
      <p:pic>
        <p:nvPicPr>
          <p:cNvPr id="5" name="Afbeelding 4">
            <a:extLst>
              <a:ext uri="{FF2B5EF4-FFF2-40B4-BE49-F238E27FC236}">
                <a16:creationId xmlns:a16="http://schemas.microsoft.com/office/drawing/2014/main" id="{51E09E8C-663E-455E-8C4E-CCBB61D81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96786DC7-A37B-43B7-94D4-EB3FFE70EB85}"/>
              </a:ext>
            </a:extLst>
          </p:cNvPr>
          <p:cNvSpPr/>
          <p:nvPr/>
        </p:nvSpPr>
        <p:spPr>
          <a:xfrm>
            <a:off x="107504" y="6391039"/>
            <a:ext cx="8928992"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D44B27BF-E450-4CEA-A0B6-8B6D25C81841}"/>
              </a:ext>
            </a:extLst>
          </p:cNvPr>
          <p:cNvSpPr/>
          <p:nvPr/>
        </p:nvSpPr>
        <p:spPr>
          <a:xfrm>
            <a:off x="107504" y="6705364"/>
            <a:ext cx="8928992" cy="54006"/>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hlinkClick r:id="rId3" action="ppaction://hlinksldjump"/>
            <a:extLst>
              <a:ext uri="{FF2B5EF4-FFF2-40B4-BE49-F238E27FC236}">
                <a16:creationId xmlns:a16="http://schemas.microsoft.com/office/drawing/2014/main" id="{2D9F8A01-F5F6-48D2-88D4-42B13109F40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27" name="Tekstvak 26">
            <a:extLst>
              <a:ext uri="{FF2B5EF4-FFF2-40B4-BE49-F238E27FC236}">
                <a16:creationId xmlns:a16="http://schemas.microsoft.com/office/drawing/2014/main" id="{04F8CDF0-18A8-46FC-A439-D49CD25C12F9}"/>
              </a:ext>
            </a:extLst>
          </p:cNvPr>
          <p:cNvSpPr txBox="1"/>
          <p:nvPr/>
        </p:nvSpPr>
        <p:spPr>
          <a:xfrm>
            <a:off x="1" y="920551"/>
            <a:ext cx="3211758" cy="2569934"/>
          </a:xfrm>
          <a:prstGeom prst="rect">
            <a:avLst/>
          </a:prstGeom>
          <a:noFill/>
        </p:spPr>
        <p:txBody>
          <a:bodyPr wrap="square" rtlCol="0">
            <a:spAutoFit/>
          </a:bodyPr>
          <a:lstStyle/>
          <a:p>
            <a:r>
              <a:rPr lang="nl-NL" sz="1100" dirty="0"/>
              <a:t>Hitler trof voorbereidingen om weer een oorlog te gaan voeren. Wapenfabrieken draaiden op volle toeren. Hij droomde ervan om </a:t>
            </a:r>
            <a:r>
              <a:rPr lang="nl-NL" sz="1100" b="1" u="sng" dirty="0"/>
              <a:t>heel Europa </a:t>
            </a:r>
            <a:r>
              <a:rPr lang="nl-NL" sz="1100" dirty="0"/>
              <a:t>te bezitten, net als de keizers van het Romeinse Rijk of Napoleon. </a:t>
            </a:r>
          </a:p>
          <a:p>
            <a:r>
              <a:rPr lang="nl-NL" sz="1100" dirty="0"/>
              <a:t>Vóór het begin van de oorlog had Hitler eerst al zonder strijd enkele gebieden bij Duitsland gevoegd: </a:t>
            </a:r>
          </a:p>
          <a:p>
            <a:r>
              <a:rPr lang="nl-NL" sz="1100" b="1" dirty="0"/>
              <a:t>1938</a:t>
            </a:r>
            <a:r>
              <a:rPr lang="nl-NL" sz="1100" dirty="0"/>
              <a:t>: </a:t>
            </a:r>
            <a:r>
              <a:rPr lang="nl-NL" sz="1100" b="1" dirty="0"/>
              <a:t>Oostenrijk</a:t>
            </a:r>
            <a:endParaRPr lang="nl-NL" sz="1100" dirty="0"/>
          </a:p>
          <a:p>
            <a:r>
              <a:rPr lang="nl-NL" sz="1100" b="1" dirty="0"/>
              <a:t>1939</a:t>
            </a:r>
            <a:r>
              <a:rPr lang="nl-NL" sz="1100" dirty="0"/>
              <a:t>: </a:t>
            </a:r>
            <a:r>
              <a:rPr lang="nl-NL" sz="1100" b="1" dirty="0"/>
              <a:t>Tsjecho-Slowakije</a:t>
            </a:r>
            <a:r>
              <a:rPr lang="nl-NL" sz="1100" dirty="0"/>
              <a:t> en een deel van </a:t>
            </a:r>
            <a:r>
              <a:rPr lang="nl-NL" sz="1100" b="1" dirty="0"/>
              <a:t>Litouwen</a:t>
            </a:r>
            <a:r>
              <a:rPr lang="nl-NL" sz="1100" dirty="0"/>
              <a:t>.   </a:t>
            </a:r>
          </a:p>
          <a:p>
            <a:r>
              <a:rPr lang="nl-NL" sz="1100" dirty="0"/>
              <a:t>Toen hij met zijn leger op 1 september 1939 Polen binnenviel, was de maat vol: Engeland en Frankrijk verklaarden nazi-Duitsland de oorlog. Dit was het begin van de Tweede Wereldoorlog.</a:t>
            </a:r>
          </a:p>
          <a:p>
            <a:endParaRPr lang="nl-NL" dirty="0"/>
          </a:p>
        </p:txBody>
      </p:sp>
      <p:pic>
        <p:nvPicPr>
          <p:cNvPr id="29" name="Afbeelding 28">
            <a:extLst>
              <a:ext uri="{FF2B5EF4-FFF2-40B4-BE49-F238E27FC236}">
                <a16:creationId xmlns:a16="http://schemas.microsoft.com/office/drawing/2014/main" id="{8C456EA8-D4EB-4A72-A308-317D43A80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3" y="3287622"/>
            <a:ext cx="5760641" cy="2791910"/>
          </a:xfrm>
          <a:prstGeom prst="rect">
            <a:avLst/>
          </a:prstGeom>
        </p:spPr>
      </p:pic>
      <p:sp>
        <p:nvSpPr>
          <p:cNvPr id="30" name="Tekstvak 29">
            <a:extLst>
              <a:ext uri="{FF2B5EF4-FFF2-40B4-BE49-F238E27FC236}">
                <a16:creationId xmlns:a16="http://schemas.microsoft.com/office/drawing/2014/main" id="{F0012BAC-BFE2-4FB8-A325-EDCCA41A603C}"/>
              </a:ext>
            </a:extLst>
          </p:cNvPr>
          <p:cNvSpPr txBox="1"/>
          <p:nvPr/>
        </p:nvSpPr>
        <p:spPr>
          <a:xfrm>
            <a:off x="1043608" y="6112997"/>
            <a:ext cx="4824536" cy="230832"/>
          </a:xfrm>
          <a:prstGeom prst="rect">
            <a:avLst/>
          </a:prstGeom>
          <a:noFill/>
        </p:spPr>
        <p:txBody>
          <a:bodyPr wrap="square" rtlCol="0">
            <a:spAutoFit/>
          </a:bodyPr>
          <a:lstStyle/>
          <a:p>
            <a:r>
              <a:rPr lang="nl-NL" sz="900" b="1" i="1" dirty="0"/>
              <a:t>Duitsers breken een Poolse grenspost af, H. </a:t>
            </a:r>
            <a:r>
              <a:rPr lang="nl-NL" sz="900" b="1" i="1" dirty="0" err="1"/>
              <a:t>Sönnke</a:t>
            </a:r>
            <a:r>
              <a:rPr lang="nl-NL" sz="900" b="1" i="1" dirty="0"/>
              <a:t>, Wiki </a:t>
            </a:r>
            <a:r>
              <a:rPr lang="nl-NL" sz="900" b="1" i="1" dirty="0" err="1"/>
              <a:t>Commons</a:t>
            </a:r>
            <a:r>
              <a:rPr lang="nl-NL" sz="900" b="1" i="1" dirty="0"/>
              <a:t> – Begin WO II</a:t>
            </a:r>
          </a:p>
        </p:txBody>
      </p:sp>
      <p:sp>
        <p:nvSpPr>
          <p:cNvPr id="31" name="Tekstvak 30">
            <a:extLst>
              <a:ext uri="{FF2B5EF4-FFF2-40B4-BE49-F238E27FC236}">
                <a16:creationId xmlns:a16="http://schemas.microsoft.com/office/drawing/2014/main" id="{FD3E1B0A-C4FF-4F3C-AB80-AACB6BA1CDF2}"/>
              </a:ext>
            </a:extLst>
          </p:cNvPr>
          <p:cNvSpPr txBox="1"/>
          <p:nvPr/>
        </p:nvSpPr>
        <p:spPr>
          <a:xfrm>
            <a:off x="3211758" y="2351712"/>
            <a:ext cx="2772816" cy="1138773"/>
          </a:xfrm>
          <a:prstGeom prst="rect">
            <a:avLst/>
          </a:prstGeom>
          <a:noFill/>
        </p:spPr>
        <p:txBody>
          <a:bodyPr wrap="square" rtlCol="0">
            <a:spAutoFit/>
          </a:bodyPr>
          <a:lstStyle/>
          <a:p>
            <a:r>
              <a:rPr lang="nl-NL" sz="1000" dirty="0">
                <a:latin typeface="Verdana" panose="020B0604030504040204" pitchFamily="34" charset="0"/>
                <a:ea typeface="Verdana" panose="020B0604030504040204" pitchFamily="34" charset="0"/>
              </a:rPr>
              <a:t>Op </a:t>
            </a:r>
            <a:r>
              <a:rPr lang="nl-NL" sz="1000" b="1" u="sng" dirty="0">
                <a:latin typeface="Verdana" panose="020B0604030504040204" pitchFamily="34" charset="0"/>
                <a:ea typeface="Verdana" panose="020B0604030504040204" pitchFamily="34" charset="0"/>
              </a:rPr>
              <a:t>10 mei 1940</a:t>
            </a:r>
            <a:r>
              <a:rPr lang="nl-NL" sz="1000" u="sng" dirty="0">
                <a:latin typeface="Verdana" panose="020B0604030504040204" pitchFamily="34" charset="0"/>
                <a:ea typeface="Verdana" panose="020B0604030504040204" pitchFamily="34" charset="0"/>
              </a:rPr>
              <a:t> </a:t>
            </a:r>
            <a:r>
              <a:rPr lang="nl-NL" sz="1000" dirty="0">
                <a:latin typeface="Verdana" panose="020B0604030504040204" pitchFamily="34" charset="0"/>
                <a:ea typeface="Verdana" panose="020B0604030504040204" pitchFamily="34" charset="0"/>
              </a:rPr>
              <a:t>viel het Duitse leger </a:t>
            </a:r>
            <a:r>
              <a:rPr lang="nl-NL" sz="1000" b="1" u="sng" dirty="0">
                <a:latin typeface="Verdana" panose="020B0604030504040204" pitchFamily="34" charset="0"/>
                <a:ea typeface="Verdana" panose="020B0604030504040204" pitchFamily="34" charset="0"/>
              </a:rPr>
              <a:t>Nederland, België en Luxemburg</a:t>
            </a:r>
            <a:r>
              <a:rPr lang="nl-NL" sz="1000" u="sng" dirty="0">
                <a:latin typeface="Verdana" panose="020B0604030504040204" pitchFamily="34" charset="0"/>
                <a:ea typeface="Verdana" panose="020B0604030504040204" pitchFamily="34" charset="0"/>
              </a:rPr>
              <a:t> </a:t>
            </a:r>
            <a:r>
              <a:rPr lang="nl-NL" sz="1000" dirty="0">
                <a:latin typeface="Verdana" panose="020B0604030504040204" pitchFamily="34" charset="0"/>
                <a:ea typeface="Verdana" panose="020B0604030504040204" pitchFamily="34" charset="0"/>
              </a:rPr>
              <a:t>binnen.</a:t>
            </a:r>
          </a:p>
          <a:p>
            <a:r>
              <a:rPr lang="nl-NL" sz="1000" dirty="0">
                <a:latin typeface="Verdana" panose="020B0604030504040204" pitchFamily="34" charset="0"/>
                <a:ea typeface="Verdana" panose="020B0604030504040204" pitchFamily="34" charset="0"/>
              </a:rPr>
              <a:t>De bezetting van Nederland was een feit: </a:t>
            </a:r>
          </a:p>
          <a:p>
            <a:endParaRPr lang="nl-NL" dirty="0"/>
          </a:p>
        </p:txBody>
      </p:sp>
      <p:sp>
        <p:nvSpPr>
          <p:cNvPr id="32" name="Tekstvak 31">
            <a:extLst>
              <a:ext uri="{FF2B5EF4-FFF2-40B4-BE49-F238E27FC236}">
                <a16:creationId xmlns:a16="http://schemas.microsoft.com/office/drawing/2014/main" id="{6DFE4F5B-8FCF-4EEB-AE5B-0B9410BC672E}"/>
              </a:ext>
            </a:extLst>
          </p:cNvPr>
          <p:cNvSpPr txBox="1"/>
          <p:nvPr/>
        </p:nvSpPr>
        <p:spPr>
          <a:xfrm>
            <a:off x="5868144" y="3068960"/>
            <a:ext cx="3168352" cy="938719"/>
          </a:xfrm>
          <a:prstGeom prst="rect">
            <a:avLst/>
          </a:prstGeom>
          <a:noFill/>
        </p:spPr>
        <p:txBody>
          <a:bodyPr wrap="square" rtlCol="0">
            <a:spAutoFit/>
          </a:bodyPr>
          <a:lstStyle/>
          <a:p>
            <a:r>
              <a:rPr lang="nl-NL" sz="1100" dirty="0">
                <a:latin typeface="Verdana" panose="020B0604030504040204" pitchFamily="34" charset="0"/>
                <a:ea typeface="Verdana" panose="020B0604030504040204" pitchFamily="34" charset="0"/>
              </a:rPr>
              <a:t>De koningin week met haar regering  uit naar Engeland. In ons land waren nu de nazi-Duitsers de baas: Duits bestuur, Duitse ambtenaren en Duitse politie om het verzet onder de duim te houden. </a:t>
            </a:r>
            <a:endParaRPr lang="nl-NL" dirty="0"/>
          </a:p>
        </p:txBody>
      </p:sp>
      <p:pic>
        <p:nvPicPr>
          <p:cNvPr id="9" name="Afbeelding 8">
            <a:extLst>
              <a:ext uri="{FF2B5EF4-FFF2-40B4-BE49-F238E27FC236}">
                <a16:creationId xmlns:a16="http://schemas.microsoft.com/office/drawing/2014/main" id="{34B09D98-F623-4DDB-A9CE-0DB6B7F18F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9261" y="739906"/>
            <a:ext cx="2332859" cy="1549436"/>
          </a:xfrm>
          <a:prstGeom prst="rect">
            <a:avLst/>
          </a:prstGeom>
        </p:spPr>
      </p:pic>
      <p:pic>
        <p:nvPicPr>
          <p:cNvPr id="12" name="Afbeelding 11">
            <a:extLst>
              <a:ext uri="{FF2B5EF4-FFF2-40B4-BE49-F238E27FC236}">
                <a16:creationId xmlns:a16="http://schemas.microsoft.com/office/drawing/2014/main" id="{CFD86DA5-4905-4BB2-8E38-F31D800F9A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4574" y="739906"/>
            <a:ext cx="1873401" cy="1248934"/>
          </a:xfrm>
          <a:prstGeom prst="rect">
            <a:avLst/>
          </a:prstGeom>
        </p:spPr>
      </p:pic>
      <p:pic>
        <p:nvPicPr>
          <p:cNvPr id="14" name="Afbeelding 13">
            <a:extLst>
              <a:ext uri="{FF2B5EF4-FFF2-40B4-BE49-F238E27FC236}">
                <a16:creationId xmlns:a16="http://schemas.microsoft.com/office/drawing/2014/main" id="{F8919EAF-F4A5-4E59-B1BA-7D5FC13A8E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312" y="2024742"/>
            <a:ext cx="1656184" cy="1104123"/>
          </a:xfrm>
          <a:prstGeom prst="rect">
            <a:avLst/>
          </a:prstGeom>
        </p:spPr>
      </p:pic>
      <p:sp>
        <p:nvSpPr>
          <p:cNvPr id="15" name="Tekstvak 14">
            <a:extLst>
              <a:ext uri="{FF2B5EF4-FFF2-40B4-BE49-F238E27FC236}">
                <a16:creationId xmlns:a16="http://schemas.microsoft.com/office/drawing/2014/main" id="{19D9029B-2A69-44C3-950C-8A4A1C2D3F70}"/>
              </a:ext>
            </a:extLst>
          </p:cNvPr>
          <p:cNvSpPr txBox="1"/>
          <p:nvPr/>
        </p:nvSpPr>
        <p:spPr>
          <a:xfrm>
            <a:off x="7857974" y="1606260"/>
            <a:ext cx="1178521" cy="369332"/>
          </a:xfrm>
          <a:prstGeom prst="rect">
            <a:avLst/>
          </a:prstGeom>
          <a:noFill/>
        </p:spPr>
        <p:txBody>
          <a:bodyPr wrap="square" rtlCol="0">
            <a:spAutoFit/>
          </a:bodyPr>
          <a:lstStyle/>
          <a:p>
            <a:r>
              <a:rPr lang="nl-NL" sz="900" b="1" i="1" dirty="0"/>
              <a:t>Koningin Wilhelmina vanuit Engeland</a:t>
            </a:r>
          </a:p>
        </p:txBody>
      </p:sp>
      <p:sp>
        <p:nvSpPr>
          <p:cNvPr id="16" name="Tekstvak 15">
            <a:extLst>
              <a:ext uri="{FF2B5EF4-FFF2-40B4-BE49-F238E27FC236}">
                <a16:creationId xmlns:a16="http://schemas.microsoft.com/office/drawing/2014/main" id="{BDC06B2D-4499-46AC-A5EA-95AF5225C95F}"/>
              </a:ext>
            </a:extLst>
          </p:cNvPr>
          <p:cNvSpPr txBox="1"/>
          <p:nvPr/>
        </p:nvSpPr>
        <p:spPr>
          <a:xfrm>
            <a:off x="5984574" y="2763510"/>
            <a:ext cx="1395737" cy="369332"/>
          </a:xfrm>
          <a:prstGeom prst="rect">
            <a:avLst/>
          </a:prstGeom>
          <a:noFill/>
        </p:spPr>
        <p:txBody>
          <a:bodyPr wrap="square" rtlCol="0">
            <a:spAutoFit/>
          </a:bodyPr>
          <a:lstStyle/>
          <a:p>
            <a:r>
              <a:rPr lang="nl-NL" sz="900" b="1" i="1" dirty="0"/>
              <a:t>Controle door Duitsers bij een grensovergang</a:t>
            </a:r>
          </a:p>
        </p:txBody>
      </p:sp>
      <p:sp>
        <p:nvSpPr>
          <p:cNvPr id="17" name="Tekstvak 16">
            <a:extLst>
              <a:ext uri="{FF2B5EF4-FFF2-40B4-BE49-F238E27FC236}">
                <a16:creationId xmlns:a16="http://schemas.microsoft.com/office/drawing/2014/main" id="{D01EB7BC-0946-4A7F-8559-CF81E57E83A2}"/>
              </a:ext>
            </a:extLst>
          </p:cNvPr>
          <p:cNvSpPr txBox="1"/>
          <p:nvPr/>
        </p:nvSpPr>
        <p:spPr>
          <a:xfrm>
            <a:off x="3285182" y="2044516"/>
            <a:ext cx="1620690" cy="230832"/>
          </a:xfrm>
          <a:prstGeom prst="rect">
            <a:avLst/>
          </a:prstGeom>
          <a:noFill/>
        </p:spPr>
        <p:txBody>
          <a:bodyPr wrap="square" rtlCol="0">
            <a:spAutoFit/>
          </a:bodyPr>
          <a:lstStyle/>
          <a:p>
            <a:r>
              <a:rPr lang="nl-NL" sz="900" b="1" i="1" dirty="0">
                <a:solidFill>
                  <a:schemeClr val="bg1"/>
                </a:solidFill>
              </a:rPr>
              <a:t>Belevingstocht, Neeritter 2014</a:t>
            </a:r>
          </a:p>
        </p:txBody>
      </p:sp>
      <p:pic>
        <p:nvPicPr>
          <p:cNvPr id="23" name="Afbeelding 22">
            <a:extLst>
              <a:ext uri="{FF2B5EF4-FFF2-40B4-BE49-F238E27FC236}">
                <a16:creationId xmlns:a16="http://schemas.microsoft.com/office/drawing/2014/main" id="{59E6E436-A402-4654-B837-E4B56F7927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4328" y="3949854"/>
            <a:ext cx="1512167" cy="1102043"/>
          </a:xfrm>
          <a:prstGeom prst="rect">
            <a:avLst/>
          </a:prstGeom>
        </p:spPr>
      </p:pic>
      <p:pic>
        <p:nvPicPr>
          <p:cNvPr id="34" name="Afbeelding 33">
            <a:extLst>
              <a:ext uri="{FF2B5EF4-FFF2-40B4-BE49-F238E27FC236}">
                <a16:creationId xmlns:a16="http://schemas.microsoft.com/office/drawing/2014/main" id="{1DE29C06-FD3E-4AF2-AE37-7610E6B160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960703" y="4007679"/>
            <a:ext cx="1030001" cy="2431605"/>
          </a:xfrm>
          <a:prstGeom prst="rect">
            <a:avLst/>
          </a:prstGeom>
        </p:spPr>
      </p:pic>
      <p:sp>
        <p:nvSpPr>
          <p:cNvPr id="35" name="Tekstvak 34">
            <a:extLst>
              <a:ext uri="{FF2B5EF4-FFF2-40B4-BE49-F238E27FC236}">
                <a16:creationId xmlns:a16="http://schemas.microsoft.com/office/drawing/2014/main" id="{3711A2CD-9BE6-429D-8032-682F365631B6}"/>
              </a:ext>
            </a:extLst>
          </p:cNvPr>
          <p:cNvSpPr txBox="1"/>
          <p:nvPr/>
        </p:nvSpPr>
        <p:spPr>
          <a:xfrm>
            <a:off x="6732240" y="4007679"/>
            <a:ext cx="684583" cy="369332"/>
          </a:xfrm>
          <a:prstGeom prst="rect">
            <a:avLst/>
          </a:prstGeom>
          <a:noFill/>
        </p:spPr>
        <p:txBody>
          <a:bodyPr wrap="square" rtlCol="0">
            <a:spAutoFit/>
          </a:bodyPr>
          <a:lstStyle/>
          <a:p>
            <a:r>
              <a:rPr lang="nl-NL" sz="900" b="1" i="1" dirty="0" err="1"/>
              <a:t>Grüne</a:t>
            </a:r>
            <a:r>
              <a:rPr lang="nl-NL" sz="900" b="1" i="1" dirty="0"/>
              <a:t> </a:t>
            </a:r>
            <a:r>
              <a:rPr lang="nl-NL" sz="900" b="1" i="1" dirty="0" err="1"/>
              <a:t>polizei</a:t>
            </a:r>
            <a:endParaRPr lang="nl-NL" sz="900" b="1" i="1" dirty="0"/>
          </a:p>
        </p:txBody>
      </p:sp>
      <p:pic>
        <p:nvPicPr>
          <p:cNvPr id="10" name="Afbeelding 9">
            <a:extLst>
              <a:ext uri="{FF2B5EF4-FFF2-40B4-BE49-F238E27FC236}">
                <a16:creationId xmlns:a16="http://schemas.microsoft.com/office/drawing/2014/main" id="{DEB03FAE-CF4E-427E-AB54-BE316842C975}"/>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8462" y="5090498"/>
            <a:ext cx="1512166" cy="1253331"/>
          </a:xfrm>
          <a:prstGeom prst="rect">
            <a:avLst/>
          </a:prstGeom>
        </p:spPr>
      </p:pic>
      <p:pic>
        <p:nvPicPr>
          <p:cNvPr id="18" name="Afbeelding 17">
            <a:extLst>
              <a:ext uri="{FF2B5EF4-FFF2-40B4-BE49-F238E27FC236}">
                <a16:creationId xmlns:a16="http://schemas.microsoft.com/office/drawing/2014/main" id="{C2611ADF-8A59-4A2D-B1D1-F34C6E9C342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22833" y="195918"/>
            <a:ext cx="1007795" cy="561507"/>
          </a:xfrm>
          <a:prstGeom prst="rect">
            <a:avLst/>
          </a:prstGeom>
        </p:spPr>
      </p:pic>
    </p:spTree>
    <p:extLst>
      <p:ext uri="{BB962C8B-B14F-4D97-AF65-F5344CB8AC3E}">
        <p14:creationId xmlns:p14="http://schemas.microsoft.com/office/powerpoint/2010/main" val="2768807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5F8C3F0-5810-4006-8867-2B970E6087C6}"/>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B2E031E5-0398-499E-979C-2DB4F7811B9B}"/>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AD94FE6-6160-4DC2-B68E-46F28D75E368}"/>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HET 1000-JARIG RIJK                                           21</a:t>
            </a:r>
          </a:p>
        </p:txBody>
      </p:sp>
      <p:pic>
        <p:nvPicPr>
          <p:cNvPr id="5" name="Afbeelding 4">
            <a:extLst>
              <a:ext uri="{FF2B5EF4-FFF2-40B4-BE49-F238E27FC236}">
                <a16:creationId xmlns:a16="http://schemas.microsoft.com/office/drawing/2014/main" id="{6E1F86A9-646B-464D-BA1D-A087B46F10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AD194DB1-A3BA-4094-8B27-B7E3C686F51D}"/>
              </a:ext>
            </a:extLst>
          </p:cNvPr>
          <p:cNvSpPr/>
          <p:nvPr/>
        </p:nvSpPr>
        <p:spPr>
          <a:xfrm>
            <a:off x="107504" y="6391039"/>
            <a:ext cx="8928992"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D0307FEF-36B1-420C-A832-66BC8970D55D}"/>
              </a:ext>
            </a:extLst>
          </p:cNvPr>
          <p:cNvSpPr/>
          <p:nvPr/>
        </p:nvSpPr>
        <p:spPr>
          <a:xfrm>
            <a:off x="107504" y="6705364"/>
            <a:ext cx="8928992" cy="54006"/>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54D4498D-AAA2-48AC-A4DB-4836BC65ECE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9" name="Tekstvak 8">
            <a:extLst>
              <a:ext uri="{FF2B5EF4-FFF2-40B4-BE49-F238E27FC236}">
                <a16:creationId xmlns:a16="http://schemas.microsoft.com/office/drawing/2014/main" id="{22E5EB39-6EDB-499D-ADEE-7678456F37FC}"/>
              </a:ext>
            </a:extLst>
          </p:cNvPr>
          <p:cNvSpPr txBox="1"/>
          <p:nvPr/>
        </p:nvSpPr>
        <p:spPr>
          <a:xfrm>
            <a:off x="1" y="920551"/>
            <a:ext cx="3211758" cy="3308598"/>
          </a:xfrm>
          <a:prstGeom prst="rect">
            <a:avLst/>
          </a:prstGeom>
          <a:noFill/>
        </p:spPr>
        <p:txBody>
          <a:bodyPr wrap="square" rtlCol="0">
            <a:spAutoFit/>
          </a:bodyPr>
          <a:lstStyle/>
          <a:p>
            <a:r>
              <a:rPr lang="nl-NL" sz="1100" dirty="0"/>
              <a:t>Duitsland had in 1918 de Eerste Wereldoorlog, ook wel de Grote Oorlog genoemd, verloren. In het </a:t>
            </a:r>
            <a:r>
              <a:rPr lang="nl-NL" sz="1100" b="1" u="sng" dirty="0"/>
              <a:t>vredesverdrag van Versailles</a:t>
            </a:r>
            <a:r>
              <a:rPr lang="nl-NL" sz="1100" u="sng" dirty="0"/>
              <a:t> </a:t>
            </a:r>
            <a:r>
              <a:rPr lang="nl-NL" sz="1100" dirty="0"/>
              <a:t>werd voorgeschreven aan welke eisen Duitsland moest voldoen. Een greep uit de strafmaatregelen:</a:t>
            </a:r>
          </a:p>
          <a:p>
            <a:pPr marL="171450" lvl="0" indent="-171450">
              <a:buFont typeface="Arial" panose="020B0604020202020204" pitchFamily="34" charset="0"/>
              <a:buChar char="•"/>
            </a:pPr>
            <a:r>
              <a:rPr lang="nl-NL" sz="1100" dirty="0"/>
              <a:t>De Duitse keizer moest aftreden. Hij vluchtte naar</a:t>
            </a:r>
          </a:p>
          <a:p>
            <a:pPr lvl="0"/>
            <a:r>
              <a:rPr lang="nl-NL" sz="1100" dirty="0"/>
              <a:t>      Nederland. Er kwam een gekozen president én</a:t>
            </a:r>
          </a:p>
          <a:p>
            <a:pPr lvl="0"/>
            <a:r>
              <a:rPr lang="nl-NL" sz="1100" dirty="0"/>
              <a:t>      een parlement (Rijksdag genoemd).</a:t>
            </a:r>
          </a:p>
          <a:p>
            <a:pPr marL="171450" lvl="0" indent="-171450">
              <a:buFont typeface="Arial" panose="020B0604020202020204" pitchFamily="34" charset="0"/>
              <a:buChar char="•"/>
            </a:pPr>
            <a:r>
              <a:rPr lang="nl-NL" sz="1100" dirty="0"/>
              <a:t>Duitsland moest grote stukken grondgebied</a:t>
            </a:r>
          </a:p>
          <a:p>
            <a:pPr lvl="0"/>
            <a:r>
              <a:rPr lang="nl-NL" sz="1100" dirty="0"/>
              <a:t>      afgeven o.a. aan Polen, Frankrijk en Rusland.</a:t>
            </a:r>
          </a:p>
          <a:p>
            <a:pPr marL="171450" lvl="0" indent="-171450">
              <a:buFont typeface="Arial" panose="020B0604020202020204" pitchFamily="34" charset="0"/>
              <a:buChar char="•"/>
            </a:pPr>
            <a:r>
              <a:rPr lang="nl-NL" sz="1100" dirty="0"/>
              <a:t>Duitsland verloor alle koloniën.</a:t>
            </a:r>
          </a:p>
          <a:p>
            <a:pPr marL="171450" lvl="0" indent="-171450">
              <a:buFont typeface="Arial" panose="020B0604020202020204" pitchFamily="34" charset="0"/>
              <a:buChar char="•"/>
            </a:pPr>
            <a:r>
              <a:rPr lang="nl-NL" sz="1100" dirty="0"/>
              <a:t>Duitsland moest enorme geldbedragen betalen</a:t>
            </a:r>
          </a:p>
          <a:p>
            <a:pPr lvl="0"/>
            <a:r>
              <a:rPr lang="nl-NL" sz="1100" dirty="0"/>
              <a:t>     (herstelbetalingen) aan de geallieerden.</a:t>
            </a:r>
          </a:p>
          <a:p>
            <a:pPr marL="171450" lvl="0" indent="-171450">
              <a:buFont typeface="Arial" panose="020B0604020202020204" pitchFamily="34" charset="0"/>
              <a:buChar char="•"/>
            </a:pPr>
            <a:r>
              <a:rPr lang="nl-NL" sz="1100" dirty="0"/>
              <a:t>Duitsland mocht geen zware wapens meer maken, zoals tanks en onderzeeboten. </a:t>
            </a:r>
          </a:p>
          <a:p>
            <a:pPr lvl="0"/>
            <a:r>
              <a:rPr lang="nl-NL" sz="1100" dirty="0"/>
              <a:t>     Het leger mocht niet groter zijn dan 100.000</a:t>
            </a:r>
          </a:p>
          <a:p>
            <a:pPr lvl="0"/>
            <a:r>
              <a:rPr lang="nl-NL" sz="1100" dirty="0"/>
              <a:t>     militairen.</a:t>
            </a:r>
          </a:p>
          <a:p>
            <a:r>
              <a:rPr lang="nl-NL" sz="1100" dirty="0"/>
              <a:t>Voor de mensen brak een nieuwe tijd aan van honger, armoede en ellende.</a:t>
            </a:r>
            <a:endParaRPr lang="nl-NL" dirty="0"/>
          </a:p>
        </p:txBody>
      </p:sp>
      <p:pic>
        <p:nvPicPr>
          <p:cNvPr id="10" name="Afbeelding 9">
            <a:extLst>
              <a:ext uri="{FF2B5EF4-FFF2-40B4-BE49-F238E27FC236}">
                <a16:creationId xmlns:a16="http://schemas.microsoft.com/office/drawing/2014/main" id="{E96DB830-CB22-4AAF-8188-F9B2976EDB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153" y="4202140"/>
            <a:ext cx="2106489" cy="2307865"/>
          </a:xfrm>
          <a:prstGeom prst="rect">
            <a:avLst/>
          </a:prstGeom>
        </p:spPr>
      </p:pic>
      <p:sp>
        <p:nvSpPr>
          <p:cNvPr id="11" name="Tekstvak 10">
            <a:extLst>
              <a:ext uri="{FF2B5EF4-FFF2-40B4-BE49-F238E27FC236}">
                <a16:creationId xmlns:a16="http://schemas.microsoft.com/office/drawing/2014/main" id="{84D13D70-1D10-4924-96D0-63D41C464D79}"/>
              </a:ext>
            </a:extLst>
          </p:cNvPr>
          <p:cNvSpPr txBox="1"/>
          <p:nvPr/>
        </p:nvSpPr>
        <p:spPr>
          <a:xfrm>
            <a:off x="1" y="5229200"/>
            <a:ext cx="998152" cy="646331"/>
          </a:xfrm>
          <a:prstGeom prst="rect">
            <a:avLst/>
          </a:prstGeom>
          <a:noFill/>
        </p:spPr>
        <p:txBody>
          <a:bodyPr wrap="square" rtlCol="0">
            <a:spAutoFit/>
          </a:bodyPr>
          <a:lstStyle/>
          <a:p>
            <a:r>
              <a:rPr lang="nl-NL" sz="900" b="1" i="1" dirty="0"/>
              <a:t>Ondertekening</a:t>
            </a:r>
          </a:p>
          <a:p>
            <a:r>
              <a:rPr lang="nl-NL" sz="900" b="1" i="1" dirty="0"/>
              <a:t>Vredesverdrag van Versailles,</a:t>
            </a:r>
          </a:p>
          <a:p>
            <a:r>
              <a:rPr lang="nl-NL" sz="900" b="1" i="1" dirty="0"/>
              <a:t>Wiki </a:t>
            </a:r>
            <a:r>
              <a:rPr lang="nl-NL" sz="900" b="1" i="1" dirty="0" err="1"/>
              <a:t>Commons</a:t>
            </a:r>
            <a:endParaRPr lang="nl-NL" sz="900" b="1" i="1" dirty="0"/>
          </a:p>
        </p:txBody>
      </p:sp>
      <p:sp>
        <p:nvSpPr>
          <p:cNvPr id="12" name="Tekstvak 11">
            <a:extLst>
              <a:ext uri="{FF2B5EF4-FFF2-40B4-BE49-F238E27FC236}">
                <a16:creationId xmlns:a16="http://schemas.microsoft.com/office/drawing/2014/main" id="{8228644C-99B3-4924-9E50-1F1B481366FF}"/>
              </a:ext>
            </a:extLst>
          </p:cNvPr>
          <p:cNvSpPr txBox="1"/>
          <p:nvPr/>
        </p:nvSpPr>
        <p:spPr>
          <a:xfrm>
            <a:off x="3275856" y="692696"/>
            <a:ext cx="2736304" cy="5170646"/>
          </a:xfrm>
          <a:prstGeom prst="rect">
            <a:avLst/>
          </a:prstGeom>
          <a:noFill/>
        </p:spPr>
        <p:txBody>
          <a:bodyPr wrap="square" rtlCol="0">
            <a:spAutoFit/>
          </a:bodyPr>
          <a:lstStyle/>
          <a:p>
            <a:r>
              <a:rPr lang="nl-NL" sz="1100" dirty="0"/>
              <a:t>In 1933 werd </a:t>
            </a:r>
            <a:r>
              <a:rPr lang="nl-NL" sz="1100" b="1" dirty="0"/>
              <a:t>Adolf Hitler </a:t>
            </a:r>
            <a:r>
              <a:rPr lang="nl-NL" sz="1100" dirty="0"/>
              <a:t>van de </a:t>
            </a:r>
            <a:r>
              <a:rPr lang="nl-NL" sz="1100" b="1" u="sng" dirty="0"/>
              <a:t>Nationaalsocialistische Duitse Arbeiderspartij</a:t>
            </a:r>
            <a:r>
              <a:rPr lang="nl-NL" sz="1100" b="1" dirty="0"/>
              <a:t> </a:t>
            </a:r>
            <a:r>
              <a:rPr lang="nl-NL" sz="1100" dirty="0"/>
              <a:t>(NSDAP) gekozen als regeringsleider. Hij verzamelde alle macht en noemde zich </a:t>
            </a:r>
            <a:r>
              <a:rPr lang="nl-NL" sz="1100" i="1" dirty="0"/>
              <a:t>Führer</a:t>
            </a:r>
            <a:r>
              <a:rPr lang="nl-NL" sz="1100" dirty="0"/>
              <a:t>. Zijn aanhangers werden </a:t>
            </a:r>
            <a:r>
              <a:rPr lang="nl-NL" sz="1100" b="1" u="sng" dirty="0"/>
              <a:t>nazi’s</a:t>
            </a:r>
            <a:r>
              <a:rPr lang="nl-NL" sz="1100" dirty="0"/>
              <a:t> genoemd.</a:t>
            </a:r>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endParaRPr lang="nl-NL" sz="1100" dirty="0"/>
          </a:p>
          <a:p>
            <a:r>
              <a:rPr lang="nl-NL" sz="1100" dirty="0"/>
              <a:t>Zijn droom was een 1000-jarig rijk voor alle Arische mensen: blonde Germanen met blauwe ogen, het ras dat volgens Hitler ver boven alle andere was verheven: de </a:t>
            </a:r>
            <a:r>
              <a:rPr lang="nl-NL" sz="1100" b="1" u="sng" dirty="0"/>
              <a:t>Übermenschen</a:t>
            </a:r>
            <a:r>
              <a:rPr lang="nl-NL" sz="1100" i="1" dirty="0"/>
              <a:t>.</a:t>
            </a:r>
            <a:endParaRPr lang="nl-NL" sz="1100" dirty="0"/>
          </a:p>
          <a:p>
            <a:r>
              <a:rPr lang="nl-NL" sz="1100" dirty="0"/>
              <a:t>Behalve in Duitsland leefden zij ook in Nederland, België en Scandinavië.  </a:t>
            </a:r>
            <a:endParaRPr lang="nl-NL" dirty="0"/>
          </a:p>
        </p:txBody>
      </p:sp>
      <p:pic>
        <p:nvPicPr>
          <p:cNvPr id="13" name="Afbeelding 12">
            <a:extLst>
              <a:ext uri="{FF2B5EF4-FFF2-40B4-BE49-F238E27FC236}">
                <a16:creationId xmlns:a16="http://schemas.microsoft.com/office/drawing/2014/main" id="{A634E752-B203-4BC9-AB0C-7A8CE9777B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5896" y="1772816"/>
            <a:ext cx="1944216" cy="2562147"/>
          </a:xfrm>
          <a:prstGeom prst="rect">
            <a:avLst/>
          </a:prstGeom>
        </p:spPr>
      </p:pic>
      <p:sp>
        <p:nvSpPr>
          <p:cNvPr id="14" name="Tekstvak 13">
            <a:extLst>
              <a:ext uri="{FF2B5EF4-FFF2-40B4-BE49-F238E27FC236}">
                <a16:creationId xmlns:a16="http://schemas.microsoft.com/office/drawing/2014/main" id="{4AA31B6A-BFF5-4688-B297-4B9CA132957A}"/>
              </a:ext>
            </a:extLst>
          </p:cNvPr>
          <p:cNvSpPr txBox="1"/>
          <p:nvPr/>
        </p:nvSpPr>
        <p:spPr>
          <a:xfrm>
            <a:off x="3597228" y="4153282"/>
            <a:ext cx="1944216" cy="230832"/>
          </a:xfrm>
          <a:prstGeom prst="rect">
            <a:avLst/>
          </a:prstGeom>
          <a:noFill/>
        </p:spPr>
        <p:txBody>
          <a:bodyPr wrap="square" rtlCol="0">
            <a:spAutoFit/>
          </a:bodyPr>
          <a:lstStyle/>
          <a:p>
            <a:pPr algn="ctr"/>
            <a:r>
              <a:rPr lang="nl-NL" sz="900" b="1" i="1" dirty="0"/>
              <a:t>Adolf Hitler, Creative </a:t>
            </a:r>
            <a:r>
              <a:rPr lang="nl-NL" sz="900" b="1" i="1" dirty="0" err="1"/>
              <a:t>Commons</a:t>
            </a:r>
            <a:endParaRPr lang="nl-NL" sz="900" b="1" i="1" dirty="0"/>
          </a:p>
        </p:txBody>
      </p:sp>
      <p:sp>
        <p:nvSpPr>
          <p:cNvPr id="15" name="Tekstvak 14">
            <a:extLst>
              <a:ext uri="{FF2B5EF4-FFF2-40B4-BE49-F238E27FC236}">
                <a16:creationId xmlns:a16="http://schemas.microsoft.com/office/drawing/2014/main" id="{C4CC414E-899A-470F-BEDE-C226D4A4682D}"/>
              </a:ext>
            </a:extLst>
          </p:cNvPr>
          <p:cNvSpPr txBox="1"/>
          <p:nvPr/>
        </p:nvSpPr>
        <p:spPr>
          <a:xfrm>
            <a:off x="6029151" y="2830691"/>
            <a:ext cx="3024336" cy="1446550"/>
          </a:xfrm>
          <a:prstGeom prst="rect">
            <a:avLst/>
          </a:prstGeom>
          <a:noFill/>
        </p:spPr>
        <p:txBody>
          <a:bodyPr wrap="square" rtlCol="0">
            <a:spAutoFit/>
          </a:bodyPr>
          <a:lstStyle/>
          <a:p>
            <a:r>
              <a:rPr lang="nl-NL" sz="1100" dirty="0"/>
              <a:t>Als minderwaardigen, </a:t>
            </a:r>
            <a:r>
              <a:rPr lang="nl-NL" sz="1100" b="1" u="sng" dirty="0" err="1"/>
              <a:t>Untermenschen</a:t>
            </a:r>
            <a:r>
              <a:rPr lang="nl-NL" sz="1100" dirty="0"/>
              <a:t>, werden Joden en zigeuners, alle kleurlingen en Aziaten, homo’s en mensen met een aangeboren handicap beschouwd. Deze ideeën leidden tot de grootste </a:t>
            </a:r>
            <a:r>
              <a:rPr lang="nl-NL" sz="1100" b="1" u="sng" dirty="0"/>
              <a:t>volkerenmoord</a:t>
            </a:r>
            <a:r>
              <a:rPr lang="nl-NL" sz="1100" dirty="0"/>
              <a:t> in de twintigste eeuw waar 6 miljoen Joden en een half miljoen zigeuners werden vermoord in kampen en door massa-executies.  </a:t>
            </a:r>
            <a:endParaRPr lang="nl-NL" dirty="0"/>
          </a:p>
        </p:txBody>
      </p:sp>
      <p:sp>
        <p:nvSpPr>
          <p:cNvPr id="17" name="Tekstvak 16">
            <a:extLst>
              <a:ext uri="{FF2B5EF4-FFF2-40B4-BE49-F238E27FC236}">
                <a16:creationId xmlns:a16="http://schemas.microsoft.com/office/drawing/2014/main" id="{328CB079-E6B7-4E8D-B568-40A6F6259F62}"/>
              </a:ext>
            </a:extLst>
          </p:cNvPr>
          <p:cNvSpPr txBox="1"/>
          <p:nvPr/>
        </p:nvSpPr>
        <p:spPr>
          <a:xfrm>
            <a:off x="8091915" y="1919012"/>
            <a:ext cx="1152128" cy="784830"/>
          </a:xfrm>
          <a:prstGeom prst="rect">
            <a:avLst/>
          </a:prstGeom>
          <a:noFill/>
        </p:spPr>
        <p:txBody>
          <a:bodyPr wrap="square" rtlCol="0">
            <a:spAutoFit/>
          </a:bodyPr>
          <a:lstStyle/>
          <a:p>
            <a:pPr algn="ctr"/>
            <a:r>
              <a:rPr lang="nl-NL" sz="900" b="1" i="1" dirty="0"/>
              <a:t>Swastika of hakenkruis,</a:t>
            </a:r>
          </a:p>
          <a:p>
            <a:pPr algn="ctr"/>
            <a:r>
              <a:rPr lang="nl-NL" sz="900" b="1" i="1" dirty="0"/>
              <a:t>Romeins-</a:t>
            </a:r>
          </a:p>
          <a:p>
            <a:pPr algn="ctr"/>
            <a:r>
              <a:rPr lang="nl-NL" sz="900" b="1" i="1" dirty="0"/>
              <a:t>Germaans </a:t>
            </a:r>
          </a:p>
          <a:p>
            <a:pPr algn="ctr"/>
            <a:r>
              <a:rPr lang="nl-NL" sz="900" b="1" i="1" dirty="0"/>
              <a:t>museum, Keulen</a:t>
            </a:r>
          </a:p>
        </p:txBody>
      </p:sp>
      <p:sp>
        <p:nvSpPr>
          <p:cNvPr id="21" name="Tekstvak 20">
            <a:extLst>
              <a:ext uri="{FF2B5EF4-FFF2-40B4-BE49-F238E27FC236}">
                <a16:creationId xmlns:a16="http://schemas.microsoft.com/office/drawing/2014/main" id="{50D0F026-2B5D-4AA0-AA77-C6B1BD57EC5A}"/>
              </a:ext>
            </a:extLst>
          </p:cNvPr>
          <p:cNvSpPr txBox="1"/>
          <p:nvPr/>
        </p:nvSpPr>
        <p:spPr>
          <a:xfrm>
            <a:off x="3269063" y="5642867"/>
            <a:ext cx="2760087" cy="938719"/>
          </a:xfrm>
          <a:prstGeom prst="rect">
            <a:avLst/>
          </a:prstGeom>
          <a:solidFill>
            <a:schemeClr val="accent1">
              <a:lumMod val="40000"/>
              <a:lumOff val="60000"/>
            </a:schemeClr>
          </a:solidFill>
        </p:spPr>
        <p:txBody>
          <a:bodyPr wrap="square" rtlCol="0">
            <a:spAutoFit/>
          </a:bodyPr>
          <a:lstStyle/>
          <a:p>
            <a:r>
              <a:rPr lang="nl-NL" sz="1100" dirty="0"/>
              <a:t>WEETJE:</a:t>
            </a:r>
          </a:p>
          <a:p>
            <a:r>
              <a:rPr lang="nl-NL" sz="1100" dirty="0"/>
              <a:t>Het hakenkruis (swastika) is niet </a:t>
            </a:r>
          </a:p>
          <a:p>
            <a:r>
              <a:rPr lang="nl-NL" sz="1100" dirty="0"/>
              <a:t>ontworpen door de nazi’s, maar werd duizenden jaren geleden  al gebruikt in India, Als symbool van </a:t>
            </a:r>
            <a:r>
              <a:rPr lang="nl-NL" sz="1100" u="sng" dirty="0"/>
              <a:t>voorspoed</a:t>
            </a:r>
            <a:r>
              <a:rPr lang="nl-NL" sz="1100" dirty="0"/>
              <a:t> en geluk.</a:t>
            </a:r>
          </a:p>
        </p:txBody>
      </p:sp>
      <p:pic>
        <p:nvPicPr>
          <p:cNvPr id="22" name="Afbeelding 21">
            <a:extLst>
              <a:ext uri="{FF2B5EF4-FFF2-40B4-BE49-F238E27FC236}">
                <a16:creationId xmlns:a16="http://schemas.microsoft.com/office/drawing/2014/main" id="{36CAB1CC-C4B2-4A8E-B4DD-0C905B4C41E1}"/>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0006" y="5626814"/>
            <a:ext cx="688947" cy="473056"/>
          </a:xfrm>
          <a:prstGeom prst="rect">
            <a:avLst/>
          </a:prstGeom>
        </p:spPr>
      </p:pic>
      <p:sp>
        <p:nvSpPr>
          <p:cNvPr id="16" name="Tekstvak 15">
            <a:extLst>
              <a:ext uri="{FF2B5EF4-FFF2-40B4-BE49-F238E27FC236}">
                <a16:creationId xmlns:a16="http://schemas.microsoft.com/office/drawing/2014/main" id="{E29688A2-FF34-4E4F-A906-382A5F14D248}"/>
              </a:ext>
            </a:extLst>
          </p:cNvPr>
          <p:cNvSpPr txBox="1"/>
          <p:nvPr/>
        </p:nvSpPr>
        <p:spPr>
          <a:xfrm>
            <a:off x="6039360" y="689904"/>
            <a:ext cx="3024336" cy="600164"/>
          </a:xfrm>
          <a:prstGeom prst="rect">
            <a:avLst/>
          </a:prstGeom>
          <a:solidFill>
            <a:schemeClr val="accent1">
              <a:lumMod val="40000"/>
              <a:lumOff val="60000"/>
            </a:schemeClr>
          </a:solidFill>
        </p:spPr>
        <p:txBody>
          <a:bodyPr wrap="square" rtlCol="0">
            <a:spAutoFit/>
          </a:bodyPr>
          <a:lstStyle/>
          <a:p>
            <a:r>
              <a:rPr lang="nl-NL" sz="1100" dirty="0"/>
              <a:t>Op de foto zie je een mozaïekvloer uit de tijd van de Romeinen, waar ook de swastika werd gebruikt.</a:t>
            </a:r>
          </a:p>
        </p:txBody>
      </p:sp>
      <p:pic>
        <p:nvPicPr>
          <p:cNvPr id="24" name="Afbeelding 23">
            <a:extLst>
              <a:ext uri="{FF2B5EF4-FFF2-40B4-BE49-F238E27FC236}">
                <a16:creationId xmlns:a16="http://schemas.microsoft.com/office/drawing/2014/main" id="{BA613EC0-0E63-44B0-92A1-D9FA446AD5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62338" y="80054"/>
            <a:ext cx="669036" cy="641604"/>
          </a:xfrm>
          <a:prstGeom prst="rect">
            <a:avLst/>
          </a:prstGeom>
        </p:spPr>
      </p:pic>
      <p:pic>
        <p:nvPicPr>
          <p:cNvPr id="25" name="Afbeelding 24">
            <a:extLst>
              <a:ext uri="{FF2B5EF4-FFF2-40B4-BE49-F238E27FC236}">
                <a16:creationId xmlns:a16="http://schemas.microsoft.com/office/drawing/2014/main" id="{D4D488DC-2642-46EF-8FBD-771BEE1210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1111" y="1128717"/>
            <a:ext cx="762376" cy="762376"/>
          </a:xfrm>
          <a:prstGeom prst="rect">
            <a:avLst/>
          </a:prstGeom>
        </p:spPr>
      </p:pic>
      <p:pic>
        <p:nvPicPr>
          <p:cNvPr id="27" name="Afbeelding 26">
            <a:extLst>
              <a:ext uri="{FF2B5EF4-FFF2-40B4-BE49-F238E27FC236}">
                <a16:creationId xmlns:a16="http://schemas.microsoft.com/office/drawing/2014/main" id="{3FAD7654-0363-443B-84CB-4DCAACB779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39359" y="1537526"/>
            <a:ext cx="2205049" cy="1254344"/>
          </a:xfrm>
          <a:prstGeom prst="rect">
            <a:avLst/>
          </a:prstGeom>
        </p:spPr>
      </p:pic>
      <p:pic>
        <p:nvPicPr>
          <p:cNvPr id="29" name="Afbeelding 28">
            <a:extLst>
              <a:ext uri="{FF2B5EF4-FFF2-40B4-BE49-F238E27FC236}">
                <a16:creationId xmlns:a16="http://schemas.microsoft.com/office/drawing/2014/main" id="{3C0157EF-1734-4058-AB23-96E0A49329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93868" y="4252672"/>
            <a:ext cx="2437506" cy="1828130"/>
          </a:xfrm>
          <a:prstGeom prst="rect">
            <a:avLst/>
          </a:prstGeom>
        </p:spPr>
      </p:pic>
      <p:sp>
        <p:nvSpPr>
          <p:cNvPr id="30" name="Tekstvak 29">
            <a:extLst>
              <a:ext uri="{FF2B5EF4-FFF2-40B4-BE49-F238E27FC236}">
                <a16:creationId xmlns:a16="http://schemas.microsoft.com/office/drawing/2014/main" id="{8930CA15-D901-4277-A578-6C00D019253C}"/>
              </a:ext>
            </a:extLst>
          </p:cNvPr>
          <p:cNvSpPr txBox="1"/>
          <p:nvPr/>
        </p:nvSpPr>
        <p:spPr>
          <a:xfrm>
            <a:off x="6476877" y="6080802"/>
            <a:ext cx="2454497" cy="261610"/>
          </a:xfrm>
          <a:prstGeom prst="rect">
            <a:avLst/>
          </a:prstGeom>
          <a:noFill/>
        </p:spPr>
        <p:txBody>
          <a:bodyPr wrap="square" rtlCol="0">
            <a:spAutoFit/>
          </a:bodyPr>
          <a:lstStyle/>
          <a:p>
            <a:pPr algn="r"/>
            <a:r>
              <a:rPr lang="nl-NL" sz="1100" b="1" i="1" dirty="0"/>
              <a:t>Swastika in hekwerk, Athene</a:t>
            </a:r>
          </a:p>
        </p:txBody>
      </p:sp>
    </p:spTree>
    <p:extLst>
      <p:ext uri="{BB962C8B-B14F-4D97-AF65-F5344CB8AC3E}">
        <p14:creationId xmlns:p14="http://schemas.microsoft.com/office/powerpoint/2010/main" val="2360925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5261BAD-0B91-4C8C-8788-C97B8299DC21}"/>
              </a:ext>
            </a:extLst>
          </p:cNvPr>
          <p:cNvSpPr/>
          <p:nvPr/>
        </p:nvSpPr>
        <p:spPr>
          <a:xfrm>
            <a:off x="-72008" y="0"/>
            <a:ext cx="9216007"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16D44959-959A-4DED-BD07-7350DA7FD75A}"/>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F732B17E-A8E6-4D3B-8DE2-E4F05E82BCB9}"/>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NIETS MAG ER MEER …                                        22</a:t>
            </a:r>
          </a:p>
        </p:txBody>
      </p:sp>
      <p:pic>
        <p:nvPicPr>
          <p:cNvPr id="5" name="Afbeelding 4">
            <a:extLst>
              <a:ext uri="{FF2B5EF4-FFF2-40B4-BE49-F238E27FC236}">
                <a16:creationId xmlns:a16="http://schemas.microsoft.com/office/drawing/2014/main" id="{7C9CE02C-A8C2-4800-A161-BDC9511DA2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229FB456-7B64-4C32-80F1-A653B7E9F432}"/>
              </a:ext>
            </a:extLst>
          </p:cNvPr>
          <p:cNvSpPr/>
          <p:nvPr/>
        </p:nvSpPr>
        <p:spPr>
          <a:xfrm>
            <a:off x="107504" y="6391039"/>
            <a:ext cx="8928992" cy="2160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8CD0B587-C376-4295-AC6C-EF811CA09E32}"/>
              </a:ext>
            </a:extLst>
          </p:cNvPr>
          <p:cNvSpPr/>
          <p:nvPr/>
        </p:nvSpPr>
        <p:spPr>
          <a:xfrm>
            <a:off x="107504" y="6705364"/>
            <a:ext cx="8928992" cy="54006"/>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8" name="Afbeelding 7">
            <a:hlinkClick r:id="rId3" action="ppaction://hlinksldjump"/>
            <a:extLst>
              <a:ext uri="{FF2B5EF4-FFF2-40B4-BE49-F238E27FC236}">
                <a16:creationId xmlns:a16="http://schemas.microsoft.com/office/drawing/2014/main" id="{D2BD51B9-DC50-42BB-923D-250AFEFF941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9" name="Tekstvak 8">
            <a:extLst>
              <a:ext uri="{FF2B5EF4-FFF2-40B4-BE49-F238E27FC236}">
                <a16:creationId xmlns:a16="http://schemas.microsoft.com/office/drawing/2014/main" id="{698F9DE7-5D96-4EC5-94AA-4EEB317F000B}"/>
              </a:ext>
            </a:extLst>
          </p:cNvPr>
          <p:cNvSpPr txBox="1"/>
          <p:nvPr/>
        </p:nvSpPr>
        <p:spPr>
          <a:xfrm>
            <a:off x="9533" y="1464375"/>
            <a:ext cx="4571999" cy="4154984"/>
          </a:xfrm>
          <a:prstGeom prst="rect">
            <a:avLst/>
          </a:prstGeom>
          <a:solidFill>
            <a:schemeClr val="accent1">
              <a:lumMod val="40000"/>
              <a:lumOff val="60000"/>
            </a:schemeClr>
          </a:solidFill>
        </p:spPr>
        <p:txBody>
          <a:bodyPr wrap="square" rtlCol="0">
            <a:spAutoFit/>
          </a:bodyPr>
          <a:lstStyle/>
          <a:p>
            <a:pPr marL="171450" lvl="0" indent="-171450">
              <a:buFont typeface="Arial" panose="020B0604020202020204" pitchFamily="34" charset="0"/>
              <a:buChar char="•"/>
            </a:pPr>
            <a:r>
              <a:rPr lang="nl-NL" sz="1200" dirty="0"/>
              <a:t>In de winkel kon je alleen maar boodschappen doen als je ook</a:t>
            </a:r>
          </a:p>
          <a:p>
            <a:pPr lvl="0"/>
            <a:r>
              <a:rPr lang="nl-NL" sz="1200" dirty="0"/>
              <a:t>     </a:t>
            </a:r>
            <a:r>
              <a:rPr lang="nl-NL" sz="1200" b="1" dirty="0"/>
              <a:t>distributiebonnen</a:t>
            </a:r>
            <a:r>
              <a:rPr lang="nl-NL" sz="1200" dirty="0"/>
              <a:t> had.</a:t>
            </a:r>
          </a:p>
          <a:p>
            <a:pPr marL="171450" lvl="0" indent="-171450">
              <a:buFont typeface="Arial" panose="020B0604020202020204" pitchFamily="34" charset="0"/>
              <a:buChar char="•"/>
            </a:pPr>
            <a:r>
              <a:rPr lang="nl-NL" sz="1200" dirty="0"/>
              <a:t>Parken, zwembaden, de bioscoop, scholen, alles </a:t>
            </a:r>
            <a:r>
              <a:rPr lang="nl-NL" sz="1200" b="1" dirty="0"/>
              <a:t>verboden voor</a:t>
            </a:r>
          </a:p>
          <a:p>
            <a:pPr lvl="0"/>
            <a:r>
              <a:rPr lang="nl-NL" sz="1200" b="1" dirty="0"/>
              <a:t>     Joden</a:t>
            </a:r>
            <a:r>
              <a:rPr lang="nl-NL" sz="1200" dirty="0"/>
              <a:t>.</a:t>
            </a:r>
          </a:p>
          <a:p>
            <a:pPr marL="171450" lvl="0" indent="-171450">
              <a:buFont typeface="Arial" panose="020B0604020202020204" pitchFamily="34" charset="0"/>
              <a:buChar char="•"/>
            </a:pPr>
            <a:r>
              <a:rPr lang="nl-NL" sz="1200" dirty="0"/>
              <a:t>Journalisten mochten alleen nog schrijven wat de nazi’s beviel: dit</a:t>
            </a:r>
          </a:p>
          <a:p>
            <a:pPr lvl="0"/>
            <a:r>
              <a:rPr lang="nl-NL" sz="1200" dirty="0"/>
              <a:t>     noemen we </a:t>
            </a:r>
            <a:r>
              <a:rPr lang="nl-NL" sz="1200" b="1" dirty="0"/>
              <a:t>censuur</a:t>
            </a:r>
            <a:r>
              <a:rPr lang="nl-NL" sz="1200" dirty="0"/>
              <a:t>. </a:t>
            </a:r>
          </a:p>
          <a:p>
            <a:pPr marL="171450" lvl="0" indent="-171450">
              <a:buFont typeface="Arial" panose="020B0604020202020204" pitchFamily="34" charset="0"/>
              <a:buChar char="•"/>
            </a:pPr>
            <a:r>
              <a:rPr lang="nl-NL" sz="1200" dirty="0"/>
              <a:t>Goede doelen mocht je niet zelf uitkiezen: geven kon alleen aan het</a:t>
            </a:r>
          </a:p>
          <a:p>
            <a:pPr lvl="0"/>
            <a:r>
              <a:rPr lang="nl-NL" sz="1200" dirty="0"/>
              <a:t>     door de Duitsers ingestelde </a:t>
            </a:r>
            <a:r>
              <a:rPr lang="nl-NL" sz="1200" b="1" dirty="0"/>
              <a:t>Winterhulp</a:t>
            </a:r>
            <a:r>
              <a:rPr lang="nl-NL" sz="1200" dirty="0"/>
              <a:t>. </a:t>
            </a:r>
          </a:p>
          <a:p>
            <a:pPr marL="171450" lvl="0" indent="-171450">
              <a:buFont typeface="Arial" panose="020B0604020202020204" pitchFamily="34" charset="0"/>
              <a:buChar char="•"/>
            </a:pPr>
            <a:r>
              <a:rPr lang="nl-NL" sz="1200" dirty="0"/>
              <a:t>Alle huizen moesten </a:t>
            </a:r>
            <a:r>
              <a:rPr lang="nl-NL" sz="1200" b="1" dirty="0"/>
              <a:t>verduisterd</a:t>
            </a:r>
            <a:r>
              <a:rPr lang="nl-NL" sz="1200" dirty="0"/>
              <a:t> zijn in de nachtelijke uren.</a:t>
            </a:r>
          </a:p>
          <a:p>
            <a:pPr marL="171450" lvl="0" indent="-171450">
              <a:buFont typeface="Arial" panose="020B0604020202020204" pitchFamily="34" charset="0"/>
              <a:buChar char="•"/>
            </a:pPr>
            <a:r>
              <a:rPr lang="nl-NL" sz="1200" dirty="0"/>
              <a:t>Van ’s avonds 8 tot ’s ochtends 4 mocht niemand op straat: </a:t>
            </a:r>
            <a:r>
              <a:rPr lang="nl-NL" sz="1200" b="1" dirty="0"/>
              <a:t>spertijd</a:t>
            </a:r>
            <a:r>
              <a:rPr lang="nl-NL" sz="1200" dirty="0"/>
              <a:t>.</a:t>
            </a:r>
          </a:p>
          <a:p>
            <a:pPr marL="171450" lvl="0" indent="-171450">
              <a:buFont typeface="Arial" panose="020B0604020202020204" pitchFamily="34" charset="0"/>
              <a:buChar char="•"/>
            </a:pPr>
            <a:r>
              <a:rPr lang="nl-NL" sz="1200" dirty="0"/>
              <a:t>Iedere Nederlander was verplicht zijn </a:t>
            </a:r>
            <a:r>
              <a:rPr lang="nl-NL" sz="1200" b="1" dirty="0"/>
              <a:t>persoonsbewijs</a:t>
            </a:r>
            <a:r>
              <a:rPr lang="nl-NL" sz="1200" dirty="0"/>
              <a:t> altijd bij zich te dragen.</a:t>
            </a:r>
          </a:p>
          <a:p>
            <a:pPr marL="171450" lvl="0" indent="-171450">
              <a:buFont typeface="Arial" panose="020B0604020202020204" pitchFamily="34" charset="0"/>
              <a:buChar char="•"/>
            </a:pPr>
            <a:r>
              <a:rPr lang="nl-NL" sz="1200" dirty="0"/>
              <a:t>Het bezit van een </a:t>
            </a:r>
            <a:r>
              <a:rPr lang="nl-NL" sz="1200" b="1" dirty="0"/>
              <a:t>radio</a:t>
            </a:r>
            <a:r>
              <a:rPr lang="nl-NL" sz="1200" dirty="0"/>
              <a:t> werd verboden, alle toestellen moesten</a:t>
            </a:r>
          </a:p>
          <a:p>
            <a:pPr lvl="0"/>
            <a:r>
              <a:rPr lang="nl-NL" sz="1200" dirty="0"/>
              <a:t>     worden ingeleverd. Veel mensen verstopten hun radio en luisterden</a:t>
            </a:r>
          </a:p>
          <a:p>
            <a:pPr lvl="0"/>
            <a:r>
              <a:rPr lang="nl-NL" sz="1200" dirty="0"/>
              <a:t>     stiekem.</a:t>
            </a:r>
          </a:p>
          <a:p>
            <a:pPr marL="171450" lvl="0" indent="-171450">
              <a:buFont typeface="Arial" panose="020B0604020202020204" pitchFamily="34" charset="0"/>
              <a:buChar char="•"/>
            </a:pPr>
            <a:r>
              <a:rPr lang="nl-NL" sz="1200" dirty="0"/>
              <a:t>Het nieuws mocht alleen door de Duitsers worden uitgezonden: vaak </a:t>
            </a:r>
            <a:r>
              <a:rPr lang="nl-NL" sz="1200" b="1" dirty="0"/>
              <a:t>nepnieuws</a:t>
            </a:r>
            <a:r>
              <a:rPr lang="nl-NL" sz="1200" dirty="0"/>
              <a:t>. </a:t>
            </a:r>
          </a:p>
          <a:p>
            <a:pPr marL="171450" lvl="0" indent="-171450">
              <a:buFont typeface="Arial" panose="020B0604020202020204" pitchFamily="34" charset="0"/>
              <a:buChar char="•"/>
            </a:pPr>
            <a:r>
              <a:rPr lang="nl-NL" sz="1200" dirty="0"/>
              <a:t>Alle politieke partijen werden door de Duitsers afgeschaft op één na: de NSB. Hiermee was de </a:t>
            </a:r>
            <a:r>
              <a:rPr lang="nl-NL" sz="1200" b="1" dirty="0"/>
              <a:t>democratie</a:t>
            </a:r>
            <a:r>
              <a:rPr lang="nl-NL" sz="1200" dirty="0"/>
              <a:t> ook </a:t>
            </a:r>
            <a:r>
              <a:rPr lang="nl-NL" sz="1200" b="1" dirty="0"/>
              <a:t>afgeschaft</a:t>
            </a:r>
            <a:r>
              <a:rPr lang="nl-NL" sz="1200" dirty="0"/>
              <a:t>. </a:t>
            </a:r>
          </a:p>
          <a:p>
            <a:pPr marL="171450" lvl="0" indent="-171450">
              <a:buFont typeface="Arial" panose="020B0604020202020204" pitchFamily="34" charset="0"/>
              <a:buChar char="•"/>
            </a:pPr>
            <a:r>
              <a:rPr lang="nl-NL" sz="1200" dirty="0"/>
              <a:t>Protestante of katholieke </a:t>
            </a:r>
            <a:r>
              <a:rPr lang="nl-NL" sz="1200" b="1" dirty="0"/>
              <a:t>jeugdclubs</a:t>
            </a:r>
            <a:r>
              <a:rPr lang="nl-NL" sz="1200" dirty="0"/>
              <a:t> werden verboden. </a:t>
            </a:r>
          </a:p>
          <a:p>
            <a:pPr marL="171450" lvl="0" indent="-171450">
              <a:buFont typeface="Arial" panose="020B0604020202020204" pitchFamily="34" charset="0"/>
              <a:buChar char="•"/>
            </a:pPr>
            <a:r>
              <a:rPr lang="nl-NL" sz="1200" dirty="0"/>
              <a:t>Op </a:t>
            </a:r>
            <a:r>
              <a:rPr lang="nl-NL" sz="1200" b="1" dirty="0"/>
              <a:t>scholen</a:t>
            </a:r>
            <a:r>
              <a:rPr lang="nl-NL" sz="1200" dirty="0"/>
              <a:t> werd veel meer Duitse les gegeven, veel NSB’ers worden leraar.</a:t>
            </a:r>
          </a:p>
        </p:txBody>
      </p:sp>
      <p:sp>
        <p:nvSpPr>
          <p:cNvPr id="21" name="Tekstvak 20">
            <a:extLst>
              <a:ext uri="{FF2B5EF4-FFF2-40B4-BE49-F238E27FC236}">
                <a16:creationId xmlns:a16="http://schemas.microsoft.com/office/drawing/2014/main" id="{333CA8BE-526E-4A07-963A-CEC02DED7573}"/>
              </a:ext>
            </a:extLst>
          </p:cNvPr>
          <p:cNvSpPr txBox="1"/>
          <p:nvPr/>
        </p:nvSpPr>
        <p:spPr>
          <a:xfrm>
            <a:off x="4653136" y="1469051"/>
            <a:ext cx="4392488" cy="1200329"/>
          </a:xfrm>
          <a:prstGeom prst="rect">
            <a:avLst/>
          </a:prstGeom>
          <a:solidFill>
            <a:schemeClr val="accent1">
              <a:lumMod val="40000"/>
              <a:lumOff val="60000"/>
            </a:schemeClr>
          </a:solidFill>
        </p:spPr>
        <p:txBody>
          <a:bodyPr wrap="square" rtlCol="0">
            <a:spAutoFit/>
          </a:bodyPr>
          <a:lstStyle/>
          <a:p>
            <a:pPr marL="171450" lvl="0" indent="-171450">
              <a:buFont typeface="Arial" panose="020B0604020202020204" pitchFamily="34" charset="0"/>
              <a:buChar char="•"/>
            </a:pPr>
            <a:r>
              <a:rPr lang="nl-NL" sz="1200" dirty="0"/>
              <a:t>Kunstenaars moesten lid worden van de </a:t>
            </a:r>
            <a:r>
              <a:rPr lang="nl-NL" sz="1200" b="1" dirty="0"/>
              <a:t>Kultuurkamer</a:t>
            </a:r>
            <a:r>
              <a:rPr lang="nl-NL" sz="1200" dirty="0"/>
              <a:t>, die bepaalde welke kunst er gemaakt of vertoond mocht worden. </a:t>
            </a:r>
          </a:p>
          <a:p>
            <a:pPr marL="171450" lvl="0" indent="-171450">
              <a:buFont typeface="Arial" panose="020B0604020202020204" pitchFamily="34" charset="0"/>
              <a:buChar char="•"/>
            </a:pPr>
            <a:r>
              <a:rPr lang="nl-NL" sz="1200" b="1" dirty="0"/>
              <a:t>Studenten</a:t>
            </a:r>
            <a:r>
              <a:rPr lang="nl-NL" sz="1200" dirty="0"/>
              <a:t> moesten beloven dat ze niets zouden ondernemen tegen de Duitsers. Daar moesten ze een handtekening voor zetten. Veel studenten weigerden en doken onder. </a:t>
            </a:r>
          </a:p>
          <a:p>
            <a:pPr marL="171450" lvl="0" indent="-171450">
              <a:buFont typeface="Arial" panose="020B0604020202020204" pitchFamily="34" charset="0"/>
              <a:buChar char="•"/>
            </a:pPr>
            <a:r>
              <a:rPr lang="nl-NL" sz="1200" dirty="0"/>
              <a:t>Er kwam een lijst van</a:t>
            </a:r>
            <a:r>
              <a:rPr lang="nl-NL" sz="1200" b="1" dirty="0"/>
              <a:t> boeken die verboden werden. </a:t>
            </a:r>
            <a:r>
              <a:rPr lang="nl-NL" sz="1200" dirty="0"/>
              <a:t> </a:t>
            </a:r>
          </a:p>
        </p:txBody>
      </p:sp>
      <p:sp>
        <p:nvSpPr>
          <p:cNvPr id="22" name="Tekstvak 21">
            <a:extLst>
              <a:ext uri="{FF2B5EF4-FFF2-40B4-BE49-F238E27FC236}">
                <a16:creationId xmlns:a16="http://schemas.microsoft.com/office/drawing/2014/main" id="{F2601C3B-BA74-4046-9337-604A89C8605E}"/>
              </a:ext>
            </a:extLst>
          </p:cNvPr>
          <p:cNvSpPr txBox="1"/>
          <p:nvPr/>
        </p:nvSpPr>
        <p:spPr>
          <a:xfrm>
            <a:off x="4644008" y="3829580"/>
            <a:ext cx="4391954" cy="584775"/>
          </a:xfrm>
          <a:prstGeom prst="rect">
            <a:avLst/>
          </a:prstGeom>
          <a:solidFill>
            <a:srgbClr val="FFFF99"/>
          </a:solidFill>
          <a:ln w="3175">
            <a:solidFill>
              <a:schemeClr val="tx1"/>
            </a:solidFill>
          </a:ln>
        </p:spPr>
        <p:txBody>
          <a:bodyPr wrap="square" rtlCol="0">
            <a:spAutoFit/>
          </a:bodyPr>
          <a:lstStyle/>
          <a:p>
            <a:pPr algn="ctr"/>
            <a:r>
              <a:rPr lang="nl-NL" sz="1600" dirty="0"/>
              <a:t>De bezetting maakte het leven steeds moeilijker voor iedereen.</a:t>
            </a:r>
            <a:endParaRPr lang="nl-NL" dirty="0"/>
          </a:p>
        </p:txBody>
      </p:sp>
      <p:pic>
        <p:nvPicPr>
          <p:cNvPr id="24" name="Afbeelding 23">
            <a:extLst>
              <a:ext uri="{FF2B5EF4-FFF2-40B4-BE49-F238E27FC236}">
                <a16:creationId xmlns:a16="http://schemas.microsoft.com/office/drawing/2014/main" id="{63988F66-B531-4880-9288-2130E52CC0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6577" y="692695"/>
            <a:ext cx="761437" cy="771680"/>
          </a:xfrm>
          <a:prstGeom prst="rect">
            <a:avLst/>
          </a:prstGeom>
        </p:spPr>
      </p:pic>
      <p:pic>
        <p:nvPicPr>
          <p:cNvPr id="26" name="Afbeelding 25">
            <a:extLst>
              <a:ext uri="{FF2B5EF4-FFF2-40B4-BE49-F238E27FC236}">
                <a16:creationId xmlns:a16="http://schemas.microsoft.com/office/drawing/2014/main" id="{5AAF5DFC-DDA4-473C-8151-82C8C235E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556" y="692696"/>
            <a:ext cx="771680" cy="771680"/>
          </a:xfrm>
          <a:prstGeom prst="rect">
            <a:avLst/>
          </a:prstGeom>
        </p:spPr>
      </p:pic>
      <p:pic>
        <p:nvPicPr>
          <p:cNvPr id="28" name="Afbeelding 27">
            <a:extLst>
              <a:ext uri="{FF2B5EF4-FFF2-40B4-BE49-F238E27FC236}">
                <a16:creationId xmlns:a16="http://schemas.microsoft.com/office/drawing/2014/main" id="{05F5386C-7FED-42D2-B5FE-A1DFC6162E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2777" y="694442"/>
            <a:ext cx="781618" cy="774176"/>
          </a:xfrm>
          <a:prstGeom prst="rect">
            <a:avLst/>
          </a:prstGeom>
        </p:spPr>
      </p:pic>
      <p:pic>
        <p:nvPicPr>
          <p:cNvPr id="32" name="Afbeelding 31">
            <a:extLst>
              <a:ext uri="{FF2B5EF4-FFF2-40B4-BE49-F238E27FC236}">
                <a16:creationId xmlns:a16="http://schemas.microsoft.com/office/drawing/2014/main" id="{DFFD9A28-214D-470C-9B78-D794B0B5281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35999" y="680231"/>
            <a:ext cx="825044" cy="827714"/>
          </a:xfrm>
          <a:prstGeom prst="rect">
            <a:avLst/>
          </a:prstGeom>
        </p:spPr>
      </p:pic>
      <p:pic>
        <p:nvPicPr>
          <p:cNvPr id="36" name="Afbeelding 35">
            <a:extLst>
              <a:ext uri="{FF2B5EF4-FFF2-40B4-BE49-F238E27FC236}">
                <a16:creationId xmlns:a16="http://schemas.microsoft.com/office/drawing/2014/main" id="{773AD2FC-F6E4-4703-AA5B-61629FC612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6860" y="5513074"/>
            <a:ext cx="873551" cy="873551"/>
          </a:xfrm>
          <a:prstGeom prst="rect">
            <a:avLst/>
          </a:prstGeom>
        </p:spPr>
      </p:pic>
      <p:pic>
        <p:nvPicPr>
          <p:cNvPr id="38" name="Afbeelding 37">
            <a:extLst>
              <a:ext uri="{FF2B5EF4-FFF2-40B4-BE49-F238E27FC236}">
                <a16:creationId xmlns:a16="http://schemas.microsoft.com/office/drawing/2014/main" id="{BBFF1CD3-6809-425B-B3C3-45BC1D514E1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4973" y="5513074"/>
            <a:ext cx="892724" cy="881566"/>
          </a:xfrm>
          <a:prstGeom prst="rect">
            <a:avLst/>
          </a:prstGeom>
        </p:spPr>
      </p:pic>
      <p:pic>
        <p:nvPicPr>
          <p:cNvPr id="40" name="Afbeelding 39">
            <a:extLst>
              <a:ext uri="{FF2B5EF4-FFF2-40B4-BE49-F238E27FC236}">
                <a16:creationId xmlns:a16="http://schemas.microsoft.com/office/drawing/2014/main" id="{88BC51AE-45EB-4F1F-92CA-2A62D45B263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9492" y="5513074"/>
            <a:ext cx="881566" cy="881566"/>
          </a:xfrm>
          <a:prstGeom prst="rect">
            <a:avLst/>
          </a:prstGeom>
        </p:spPr>
      </p:pic>
      <p:pic>
        <p:nvPicPr>
          <p:cNvPr id="42" name="Afbeelding 41">
            <a:extLst>
              <a:ext uri="{FF2B5EF4-FFF2-40B4-BE49-F238E27FC236}">
                <a16:creationId xmlns:a16="http://schemas.microsoft.com/office/drawing/2014/main" id="{797D7097-7225-4065-A4BE-3930EC8420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36055" y="692695"/>
            <a:ext cx="2534556" cy="771680"/>
          </a:xfrm>
          <a:prstGeom prst="rect">
            <a:avLst/>
          </a:prstGeom>
        </p:spPr>
      </p:pic>
      <p:pic>
        <p:nvPicPr>
          <p:cNvPr id="44" name="Afbeelding 43">
            <a:extLst>
              <a:ext uri="{FF2B5EF4-FFF2-40B4-BE49-F238E27FC236}">
                <a16:creationId xmlns:a16="http://schemas.microsoft.com/office/drawing/2014/main" id="{C050E828-85AC-4977-AF8F-1225BFB9F8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53136" y="4445552"/>
            <a:ext cx="1327786" cy="1942994"/>
          </a:xfrm>
          <a:prstGeom prst="rect">
            <a:avLst/>
          </a:prstGeom>
        </p:spPr>
      </p:pic>
      <p:pic>
        <p:nvPicPr>
          <p:cNvPr id="48" name="Afbeelding 47">
            <a:extLst>
              <a:ext uri="{FF2B5EF4-FFF2-40B4-BE49-F238E27FC236}">
                <a16:creationId xmlns:a16="http://schemas.microsoft.com/office/drawing/2014/main" id="{6DAE95E6-BB42-43DF-8AC6-83EB7A06559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49483" y="4445552"/>
            <a:ext cx="1399794" cy="1949088"/>
          </a:xfrm>
          <a:prstGeom prst="rect">
            <a:avLst/>
          </a:prstGeom>
        </p:spPr>
      </p:pic>
      <p:pic>
        <p:nvPicPr>
          <p:cNvPr id="50" name="Afbeelding 49">
            <a:extLst>
              <a:ext uri="{FF2B5EF4-FFF2-40B4-BE49-F238E27FC236}">
                <a16:creationId xmlns:a16="http://schemas.microsoft.com/office/drawing/2014/main" id="{9A3E4063-9133-4179-980C-2084AE1AA5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95964" y="4445552"/>
            <a:ext cx="1339998" cy="1949088"/>
          </a:xfrm>
          <a:prstGeom prst="rect">
            <a:avLst/>
          </a:prstGeom>
        </p:spPr>
      </p:pic>
      <p:pic>
        <p:nvPicPr>
          <p:cNvPr id="52" name="Afbeelding 51">
            <a:extLst>
              <a:ext uri="{FF2B5EF4-FFF2-40B4-BE49-F238E27FC236}">
                <a16:creationId xmlns:a16="http://schemas.microsoft.com/office/drawing/2014/main" id="{7E542815-B127-4629-8103-413B6D34932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44008" y="2700577"/>
            <a:ext cx="1692656" cy="1116077"/>
          </a:xfrm>
          <a:prstGeom prst="rect">
            <a:avLst/>
          </a:prstGeom>
        </p:spPr>
      </p:pic>
      <p:pic>
        <p:nvPicPr>
          <p:cNvPr id="54" name="Afbeelding 53">
            <a:extLst>
              <a:ext uri="{FF2B5EF4-FFF2-40B4-BE49-F238E27FC236}">
                <a16:creationId xmlns:a16="http://schemas.microsoft.com/office/drawing/2014/main" id="{8E0D588C-3019-4EA6-8D2A-3B6B7F1187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43306" y="2682306"/>
            <a:ext cx="1692656" cy="1128437"/>
          </a:xfrm>
          <a:prstGeom prst="rect">
            <a:avLst/>
          </a:prstGeom>
        </p:spPr>
      </p:pic>
      <p:pic>
        <p:nvPicPr>
          <p:cNvPr id="11" name="Afbeelding 10">
            <a:extLst>
              <a:ext uri="{FF2B5EF4-FFF2-40B4-BE49-F238E27FC236}">
                <a16:creationId xmlns:a16="http://schemas.microsoft.com/office/drawing/2014/main" id="{D8385AF6-5946-4B1D-99D5-8F177F814ED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225631" y="73230"/>
            <a:ext cx="698885" cy="881256"/>
          </a:xfrm>
          <a:prstGeom prst="rect">
            <a:avLst/>
          </a:prstGeom>
        </p:spPr>
      </p:pic>
    </p:spTree>
    <p:extLst>
      <p:ext uri="{BB962C8B-B14F-4D97-AF65-F5344CB8AC3E}">
        <p14:creationId xmlns:p14="http://schemas.microsoft.com/office/powerpoint/2010/main" val="3537899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78AE468-3CC3-49A2-8DB0-43A3CEC1D83E}"/>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22FA8B4A-35DF-4235-9EF0-4E4B402F5808}"/>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A543291E-057E-4902-9DD9-2F403ACA06A2}"/>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DE BEVRIJDING                                                   23</a:t>
            </a:r>
          </a:p>
        </p:txBody>
      </p:sp>
      <p:pic>
        <p:nvPicPr>
          <p:cNvPr id="5" name="Afbeelding 4">
            <a:extLst>
              <a:ext uri="{FF2B5EF4-FFF2-40B4-BE49-F238E27FC236}">
                <a16:creationId xmlns:a16="http://schemas.microsoft.com/office/drawing/2014/main" id="{D41EF7A6-B4E9-404F-87EA-674D8C9CA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7D844941-CB10-4A6E-B039-991D171E8A12}"/>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CEC33FD1-B609-4BB9-8591-723B340710A5}"/>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hthoek 24">
            <a:extLst>
              <a:ext uri="{FF2B5EF4-FFF2-40B4-BE49-F238E27FC236}">
                <a16:creationId xmlns:a16="http://schemas.microsoft.com/office/drawing/2014/main" id="{227055F8-1A2D-4A62-B9B5-6F1902C62E80}"/>
              </a:ext>
            </a:extLst>
          </p:cNvPr>
          <p:cNvSpPr/>
          <p:nvPr/>
        </p:nvSpPr>
        <p:spPr>
          <a:xfrm>
            <a:off x="-3753" y="925352"/>
            <a:ext cx="3063585" cy="1446550"/>
          </a:xfrm>
          <a:prstGeom prst="rect">
            <a:avLst/>
          </a:prstGeom>
          <a:ln w="3175">
            <a:noFill/>
          </a:ln>
        </p:spPr>
        <p:txBody>
          <a:bodyPr wrap="square">
            <a:spAutoFit/>
          </a:bodyPr>
          <a:lstStyle/>
          <a:p>
            <a:r>
              <a:rPr lang="nl-NL" sz="1100" dirty="0"/>
              <a:t>Elk jaar vieren wij op 5 mei de nationale bevrijdingsdag. Maar dat betekent niet dat het hele land tegelijkertijd werd bevrijd. </a:t>
            </a:r>
            <a:r>
              <a:rPr lang="nl-NL" sz="1100" b="1" u="sng" dirty="0"/>
              <a:t>Wat gebeurde er in de gemeente Leudal</a:t>
            </a:r>
            <a:r>
              <a:rPr lang="nl-NL" sz="1100" dirty="0"/>
              <a:t>? </a:t>
            </a:r>
          </a:p>
          <a:p>
            <a:r>
              <a:rPr lang="nl-NL" sz="1100" dirty="0"/>
              <a:t> </a:t>
            </a:r>
          </a:p>
          <a:p>
            <a:r>
              <a:rPr lang="nl-NL" sz="1100" dirty="0"/>
              <a:t>Op 6 juni 1944 landden de eerste geallieerde militairen op de kust van Normandië. zij hadden de oorlog verklaard aan de as-mogendheden. </a:t>
            </a:r>
          </a:p>
        </p:txBody>
      </p:sp>
      <p:sp>
        <p:nvSpPr>
          <p:cNvPr id="28" name="Tekstvak 27">
            <a:extLst>
              <a:ext uri="{FF2B5EF4-FFF2-40B4-BE49-F238E27FC236}">
                <a16:creationId xmlns:a16="http://schemas.microsoft.com/office/drawing/2014/main" id="{05C0C80E-F699-4C1A-A043-099983D75270}"/>
              </a:ext>
            </a:extLst>
          </p:cNvPr>
          <p:cNvSpPr txBox="1"/>
          <p:nvPr/>
        </p:nvSpPr>
        <p:spPr>
          <a:xfrm>
            <a:off x="3128087" y="755412"/>
            <a:ext cx="2956083" cy="2970044"/>
          </a:xfrm>
          <a:prstGeom prst="rect">
            <a:avLst/>
          </a:prstGeom>
          <a:noFill/>
          <a:ln w="3175">
            <a:noFill/>
          </a:ln>
        </p:spPr>
        <p:txBody>
          <a:bodyPr wrap="square" rtlCol="0">
            <a:spAutoFit/>
          </a:bodyPr>
          <a:lstStyle/>
          <a:p>
            <a:r>
              <a:rPr lang="nl-NL" sz="1100" dirty="0"/>
              <a:t>Door de gemeente Leudal stroomt het </a:t>
            </a:r>
            <a:r>
              <a:rPr lang="nl-NL" sz="1100" b="1" u="sng" dirty="0"/>
              <a:t>kanaal</a:t>
            </a:r>
            <a:r>
              <a:rPr lang="nl-NL" sz="1100" dirty="0"/>
              <a:t> </a:t>
            </a:r>
            <a:r>
              <a:rPr lang="nl-NL" sz="1100" b="1" u="sng" dirty="0"/>
              <a:t>Wessem-Nederweert</a:t>
            </a:r>
            <a:r>
              <a:rPr lang="nl-NL" sz="1100" dirty="0"/>
              <a:t>, dat in 1929 werd geopend.(De autosnelweg A2 was pas klaar in 1968.) Op 25 september 1944 werden de eerste dorpen ten westen van het kanaal bevrijd.  </a:t>
            </a:r>
          </a:p>
          <a:p>
            <a:r>
              <a:rPr lang="nl-NL" sz="1100" dirty="0"/>
              <a:t>De Duitse tegenstand was </a:t>
            </a:r>
          </a:p>
          <a:p>
            <a:r>
              <a:rPr lang="nl-NL" sz="1100" dirty="0"/>
              <a:t>veel sterker dan gedacht. </a:t>
            </a:r>
          </a:p>
          <a:p>
            <a:r>
              <a:rPr lang="nl-NL" sz="1100" dirty="0" err="1"/>
              <a:t>Fallschirmjäger</a:t>
            </a:r>
            <a:r>
              <a:rPr lang="nl-NL" sz="1100" dirty="0"/>
              <a:t> en </a:t>
            </a:r>
            <a:r>
              <a:rPr lang="nl-NL" sz="1100" dirty="0" err="1"/>
              <a:t>Waffen</a:t>
            </a:r>
            <a:r>
              <a:rPr lang="nl-NL" sz="1100" dirty="0"/>
              <a:t>-SS </a:t>
            </a:r>
          </a:p>
          <a:p>
            <a:r>
              <a:rPr lang="nl-NL" sz="1100" dirty="0"/>
              <a:t>gaven niet op. Rond het kanaal </a:t>
            </a:r>
          </a:p>
          <a:p>
            <a:r>
              <a:rPr lang="nl-NL" sz="1100" dirty="0"/>
              <a:t>werd hevig gevochten. Pas op </a:t>
            </a:r>
          </a:p>
          <a:p>
            <a:r>
              <a:rPr lang="nl-NL" sz="1100" dirty="0"/>
              <a:t>14 november was de kanaal-</a:t>
            </a:r>
          </a:p>
          <a:p>
            <a:r>
              <a:rPr lang="nl-NL" sz="1100" dirty="0"/>
              <a:t>oversteek een feit. </a:t>
            </a:r>
          </a:p>
          <a:p>
            <a:r>
              <a:rPr lang="nl-NL" sz="1100" dirty="0"/>
              <a:t>Na de kanaaloversteek gingen </a:t>
            </a:r>
          </a:p>
          <a:p>
            <a:r>
              <a:rPr lang="nl-NL" sz="1100" dirty="0"/>
              <a:t>de geallieerden verder richting Maas, een volgende hindernis: </a:t>
            </a:r>
            <a:r>
              <a:rPr lang="nl-NL" sz="1100" b="1" u="sng" dirty="0"/>
              <a:t>de Maas</a:t>
            </a:r>
            <a:r>
              <a:rPr lang="nl-NL" sz="1100" dirty="0"/>
              <a:t>. </a:t>
            </a:r>
          </a:p>
          <a:p>
            <a:r>
              <a:rPr lang="nl-NL" sz="1100" dirty="0"/>
              <a:t>Het duurde nog tot maart </a:t>
            </a:r>
          </a:p>
          <a:p>
            <a:r>
              <a:rPr lang="nl-NL" sz="1100" dirty="0"/>
              <a:t>voordat ook Roermond bevrijd kon worden. </a:t>
            </a:r>
          </a:p>
        </p:txBody>
      </p:sp>
      <p:sp>
        <p:nvSpPr>
          <p:cNvPr id="29" name="Tekstvak 28">
            <a:extLst>
              <a:ext uri="{FF2B5EF4-FFF2-40B4-BE49-F238E27FC236}">
                <a16:creationId xmlns:a16="http://schemas.microsoft.com/office/drawing/2014/main" id="{8049B0E9-35F4-452B-8B62-9EDE54240F6E}"/>
              </a:ext>
            </a:extLst>
          </p:cNvPr>
          <p:cNvSpPr txBox="1"/>
          <p:nvPr/>
        </p:nvSpPr>
        <p:spPr>
          <a:xfrm>
            <a:off x="6156176" y="755412"/>
            <a:ext cx="2880320" cy="2462213"/>
          </a:xfrm>
          <a:prstGeom prst="rect">
            <a:avLst/>
          </a:prstGeom>
          <a:noFill/>
          <a:ln w="3175">
            <a:noFill/>
          </a:ln>
        </p:spPr>
        <p:txBody>
          <a:bodyPr wrap="square" rtlCol="0">
            <a:spAutoFit/>
          </a:bodyPr>
          <a:lstStyle/>
          <a:p>
            <a:pPr marL="171450" lvl="0" indent="-171450">
              <a:buFont typeface="Arial" panose="020B0604020202020204" pitchFamily="34" charset="0"/>
              <a:buChar char="•"/>
            </a:pPr>
            <a:r>
              <a:rPr lang="nl-NL" sz="1100" dirty="0"/>
              <a:t>Boerderijen langs het kanaal werden</a:t>
            </a:r>
          </a:p>
          <a:p>
            <a:pPr lvl="0"/>
            <a:r>
              <a:rPr lang="nl-NL" sz="1100" dirty="0"/>
              <a:t>      afgebrand.</a:t>
            </a:r>
          </a:p>
          <a:p>
            <a:pPr marL="171450" lvl="0" indent="-171450">
              <a:buFont typeface="Arial" panose="020B0604020202020204" pitchFamily="34" charset="0"/>
              <a:buChar char="•"/>
            </a:pPr>
            <a:r>
              <a:rPr lang="nl-NL" sz="1100" dirty="0"/>
              <a:t>Ze moesten de terreur van de Duitsers</a:t>
            </a:r>
          </a:p>
          <a:p>
            <a:pPr lvl="0"/>
            <a:r>
              <a:rPr lang="nl-NL" sz="1100" dirty="0"/>
              <a:t>      ondergaan.</a:t>
            </a:r>
          </a:p>
          <a:p>
            <a:pPr marL="171450" lvl="0" indent="-171450">
              <a:buFont typeface="Arial" panose="020B0604020202020204" pitchFamily="34" charset="0"/>
              <a:buChar char="•"/>
            </a:pPr>
            <a:r>
              <a:rPr lang="nl-NL" sz="1100" dirty="0"/>
              <a:t>Mannen werden opgepakt om te werken</a:t>
            </a:r>
          </a:p>
          <a:p>
            <a:pPr lvl="0"/>
            <a:r>
              <a:rPr lang="nl-NL" sz="1100" dirty="0"/>
              <a:t>      voor de Duitsers.</a:t>
            </a:r>
          </a:p>
          <a:p>
            <a:pPr marL="171450" lvl="0" indent="-171450">
              <a:buFont typeface="Arial" panose="020B0604020202020204" pitchFamily="34" charset="0"/>
              <a:buChar char="•"/>
            </a:pPr>
            <a:r>
              <a:rPr lang="nl-NL" sz="1100" dirty="0"/>
              <a:t>In boerderijen en huizen werden soldaten</a:t>
            </a:r>
          </a:p>
          <a:p>
            <a:pPr lvl="0"/>
            <a:r>
              <a:rPr lang="nl-NL" sz="1100" dirty="0"/>
              <a:t>      ingekwartierd. </a:t>
            </a:r>
          </a:p>
          <a:p>
            <a:pPr marL="171450" lvl="0" indent="-171450">
              <a:buFont typeface="Arial" panose="020B0604020202020204" pitchFamily="34" charset="0"/>
              <a:buChar char="•"/>
            </a:pPr>
            <a:r>
              <a:rPr lang="nl-NL" sz="1100" dirty="0"/>
              <a:t>Vervoermiddelen, paarden, etensgerei, de</a:t>
            </a:r>
          </a:p>
          <a:p>
            <a:pPr lvl="0"/>
            <a:r>
              <a:rPr lang="nl-NL" sz="1100" dirty="0"/>
              <a:t>     Duitsers haalden van alles weg.</a:t>
            </a:r>
          </a:p>
          <a:p>
            <a:pPr marL="171450" lvl="0" indent="-171450">
              <a:buFont typeface="Arial" panose="020B0604020202020204" pitchFamily="34" charset="0"/>
              <a:buChar char="•"/>
            </a:pPr>
            <a:r>
              <a:rPr lang="nl-NL" sz="1100" dirty="0"/>
              <a:t>De scholen waren dicht.</a:t>
            </a:r>
          </a:p>
          <a:p>
            <a:pPr marL="171450" lvl="0" indent="-171450">
              <a:buFont typeface="Arial" panose="020B0604020202020204" pitchFamily="34" charset="0"/>
              <a:buChar char="•"/>
            </a:pPr>
            <a:r>
              <a:rPr lang="nl-NL" sz="1100" dirty="0"/>
              <a:t>Overal lag oorlogstuig, gevaarlijk voor</a:t>
            </a:r>
          </a:p>
          <a:p>
            <a:pPr lvl="0"/>
            <a:r>
              <a:rPr lang="nl-NL" sz="1100" dirty="0"/>
              <a:t>     mensen die op het land werkten, maar ook</a:t>
            </a:r>
          </a:p>
          <a:p>
            <a:pPr lvl="0"/>
            <a:r>
              <a:rPr lang="nl-NL" sz="1100" dirty="0"/>
              <a:t>     voor spelende kinderen.  </a:t>
            </a:r>
          </a:p>
        </p:txBody>
      </p:sp>
      <p:sp>
        <p:nvSpPr>
          <p:cNvPr id="9" name="Tekstvak 8">
            <a:extLst>
              <a:ext uri="{FF2B5EF4-FFF2-40B4-BE49-F238E27FC236}">
                <a16:creationId xmlns:a16="http://schemas.microsoft.com/office/drawing/2014/main" id="{33CA6C1A-7A84-4259-BA3D-143825FE7A43}"/>
              </a:ext>
            </a:extLst>
          </p:cNvPr>
          <p:cNvSpPr txBox="1"/>
          <p:nvPr/>
        </p:nvSpPr>
        <p:spPr>
          <a:xfrm>
            <a:off x="3853" y="4492156"/>
            <a:ext cx="3059832" cy="1785104"/>
          </a:xfrm>
          <a:prstGeom prst="rect">
            <a:avLst/>
          </a:prstGeom>
          <a:solidFill>
            <a:schemeClr val="accent1">
              <a:lumMod val="40000"/>
              <a:lumOff val="60000"/>
            </a:schemeClr>
          </a:solidFill>
        </p:spPr>
        <p:txBody>
          <a:bodyPr wrap="square" rtlCol="0">
            <a:spAutoFit/>
          </a:bodyPr>
          <a:lstStyle/>
          <a:p>
            <a:r>
              <a:rPr lang="nl-NL" sz="1100" dirty="0"/>
              <a:t>WEETJE:</a:t>
            </a:r>
          </a:p>
          <a:p>
            <a:r>
              <a:rPr lang="nl-NL" sz="1100" b="1" u="sng" dirty="0"/>
              <a:t>Geallieerden</a:t>
            </a:r>
            <a:r>
              <a:rPr lang="nl-NL" sz="1100" dirty="0"/>
              <a:t>: Engeland, China, de Verenigde Staten, de Sovjet-Unie en Canada. Ook landen die door de Duitsers waren bezet sloten zich aan: zoals, Frankrijk, België, Nederland, Polen, en Noorwegen. Dan waren er nog landen die niet meevochten, maar wel aangaven hun kant te kiezen. </a:t>
            </a:r>
            <a:r>
              <a:rPr lang="nl-NL" sz="1100" b="1" u="sng" dirty="0"/>
              <a:t>As-mogendheden</a:t>
            </a:r>
            <a:r>
              <a:rPr lang="nl-NL" sz="1100" dirty="0"/>
              <a:t>: Duitsland, Italië en Japan. Ook Spanje stond achter deze groep landen. </a:t>
            </a:r>
            <a:endParaRPr lang="nl-NL" dirty="0"/>
          </a:p>
        </p:txBody>
      </p:sp>
      <p:pic>
        <p:nvPicPr>
          <p:cNvPr id="10" name="Afbeelding 9">
            <a:extLst>
              <a:ext uri="{FF2B5EF4-FFF2-40B4-BE49-F238E27FC236}">
                <a16:creationId xmlns:a16="http://schemas.microsoft.com/office/drawing/2014/main" id="{F815B6A3-2521-4DB8-A486-1F0BC8398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9629"/>
            <a:ext cx="3059832" cy="2039812"/>
          </a:xfrm>
          <a:prstGeom prst="rect">
            <a:avLst/>
          </a:prstGeom>
        </p:spPr>
      </p:pic>
      <p:pic>
        <p:nvPicPr>
          <p:cNvPr id="14" name="Afbeelding 13">
            <a:extLst>
              <a:ext uri="{FF2B5EF4-FFF2-40B4-BE49-F238E27FC236}">
                <a16:creationId xmlns:a16="http://schemas.microsoft.com/office/drawing/2014/main" id="{3729107C-AF64-40E0-959E-733489C7EB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1679" y="4203185"/>
            <a:ext cx="756475" cy="519423"/>
          </a:xfrm>
          <a:prstGeom prst="rect">
            <a:avLst/>
          </a:prstGeom>
        </p:spPr>
      </p:pic>
      <p:pic>
        <p:nvPicPr>
          <p:cNvPr id="12" name="Afbeelding 11">
            <a:extLst>
              <a:ext uri="{FF2B5EF4-FFF2-40B4-BE49-F238E27FC236}">
                <a16:creationId xmlns:a16="http://schemas.microsoft.com/office/drawing/2014/main" id="{06AF4917-8663-454A-A365-F8E30E35B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90377" y="1776680"/>
            <a:ext cx="1058296" cy="1556792"/>
          </a:xfrm>
          <a:prstGeom prst="rect">
            <a:avLst/>
          </a:prstGeom>
        </p:spPr>
      </p:pic>
      <p:pic>
        <p:nvPicPr>
          <p:cNvPr id="15" name="Afbeelding 14">
            <a:extLst>
              <a:ext uri="{FF2B5EF4-FFF2-40B4-BE49-F238E27FC236}">
                <a16:creationId xmlns:a16="http://schemas.microsoft.com/office/drawing/2014/main" id="{1CA6F7F3-22E0-43CC-84D4-927839221C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
          <a:stretch/>
        </p:blipFill>
        <p:spPr>
          <a:xfrm>
            <a:off x="3135690" y="3756288"/>
            <a:ext cx="2956083" cy="1844266"/>
          </a:xfrm>
          <a:prstGeom prst="rect">
            <a:avLst/>
          </a:prstGeom>
        </p:spPr>
      </p:pic>
      <p:sp>
        <p:nvSpPr>
          <p:cNvPr id="16" name="Tekstvak 15">
            <a:extLst>
              <a:ext uri="{FF2B5EF4-FFF2-40B4-BE49-F238E27FC236}">
                <a16:creationId xmlns:a16="http://schemas.microsoft.com/office/drawing/2014/main" id="{3B4BA13D-AB9D-4CB1-8B4F-DE02AE57D8BD}"/>
              </a:ext>
            </a:extLst>
          </p:cNvPr>
          <p:cNvSpPr txBox="1"/>
          <p:nvPr/>
        </p:nvSpPr>
        <p:spPr>
          <a:xfrm>
            <a:off x="3135690" y="5600554"/>
            <a:ext cx="2956083" cy="1046440"/>
          </a:xfrm>
          <a:prstGeom prst="rect">
            <a:avLst/>
          </a:prstGeom>
          <a:noFill/>
        </p:spPr>
        <p:txBody>
          <a:bodyPr wrap="square" rtlCol="0">
            <a:spAutoFit/>
          </a:bodyPr>
          <a:lstStyle/>
          <a:p>
            <a:endParaRPr lang="nl-NL" sz="1100" dirty="0"/>
          </a:p>
          <a:p>
            <a:r>
              <a:rPr lang="nl-NL" sz="1100" dirty="0"/>
              <a:t>Wat betekende de oorlog voor gewone mensen? </a:t>
            </a:r>
          </a:p>
          <a:p>
            <a:pPr marL="171450" lvl="0" indent="-171450">
              <a:buFont typeface="Arial" panose="020B0604020202020204" pitchFamily="34" charset="0"/>
              <a:buChar char="•"/>
            </a:pPr>
            <a:r>
              <a:rPr lang="nl-NL" sz="1100" dirty="0"/>
              <a:t>Mensen uit het frontgebied moesten weg:</a:t>
            </a:r>
          </a:p>
          <a:p>
            <a:pPr lvl="0"/>
            <a:r>
              <a:rPr lang="nl-NL" sz="1100" dirty="0"/>
              <a:t>     evacueren.</a:t>
            </a:r>
          </a:p>
          <a:p>
            <a:endParaRPr lang="nl-NL" dirty="0"/>
          </a:p>
        </p:txBody>
      </p:sp>
      <p:sp>
        <p:nvSpPr>
          <p:cNvPr id="17" name="Tekstvak 16">
            <a:extLst>
              <a:ext uri="{FF2B5EF4-FFF2-40B4-BE49-F238E27FC236}">
                <a16:creationId xmlns:a16="http://schemas.microsoft.com/office/drawing/2014/main" id="{24D9093E-BC80-4C3D-9C30-4B35FE9581B4}"/>
              </a:ext>
            </a:extLst>
          </p:cNvPr>
          <p:cNvSpPr txBox="1"/>
          <p:nvPr/>
        </p:nvSpPr>
        <p:spPr>
          <a:xfrm>
            <a:off x="6160028" y="3176411"/>
            <a:ext cx="2880320" cy="3477875"/>
          </a:xfrm>
          <a:prstGeom prst="rect">
            <a:avLst/>
          </a:prstGeom>
          <a:solidFill>
            <a:schemeClr val="accent1">
              <a:lumMod val="40000"/>
              <a:lumOff val="60000"/>
            </a:schemeClr>
          </a:solidFill>
        </p:spPr>
        <p:txBody>
          <a:bodyPr wrap="square" rtlCol="0">
            <a:spAutoFit/>
          </a:bodyPr>
          <a:lstStyle/>
          <a:p>
            <a:r>
              <a:rPr lang="nl-NL" sz="1100" dirty="0"/>
              <a:t>WEETJE: </a:t>
            </a:r>
          </a:p>
          <a:p>
            <a:r>
              <a:rPr lang="nl-NL" sz="1100" dirty="0"/>
              <a:t>Op 8 januari 1945 – een koude winterdag - gebeurde er in Neer een verschrikkelijk ongeluk. Op de Leudalweg lag een stapel </a:t>
            </a:r>
            <a:r>
              <a:rPr lang="nl-NL" sz="1100" b="1" dirty="0"/>
              <a:t>mijnen</a:t>
            </a:r>
            <a:r>
              <a:rPr lang="nl-NL" sz="1100" dirty="0"/>
              <a:t>, wapens die ontploffen als ze worden aangeraakt. Kinderen speelden er in de buurt. In de middaguren werd het dorp opgeschrikt door enorme knallen. Waarschijnlijk hebben de kinderen gespeeld met het </a:t>
            </a:r>
          </a:p>
          <a:p>
            <a:r>
              <a:rPr lang="nl-NL" sz="1100" dirty="0"/>
              <a:t>oorlogstuig, en zijn de </a:t>
            </a:r>
          </a:p>
          <a:p>
            <a:r>
              <a:rPr lang="nl-NL" sz="1100" dirty="0"/>
              <a:t>mijnen ontploft. Zeven </a:t>
            </a:r>
          </a:p>
          <a:p>
            <a:r>
              <a:rPr lang="nl-NL" sz="1100" dirty="0"/>
              <a:t>kinderen waren op slag </a:t>
            </a:r>
          </a:p>
          <a:p>
            <a:r>
              <a:rPr lang="nl-NL" sz="1100" dirty="0"/>
              <a:t>dood. Zij werden </a:t>
            </a:r>
            <a:r>
              <a:rPr lang="nl-NL" sz="1100" dirty="0" err="1"/>
              <a:t>be</a:t>
            </a:r>
            <a:r>
              <a:rPr lang="nl-NL" sz="1100" dirty="0"/>
              <a:t>-</a:t>
            </a:r>
          </a:p>
          <a:p>
            <a:r>
              <a:rPr lang="nl-NL" sz="1100" dirty="0"/>
              <a:t>graven bij de kapel op de </a:t>
            </a:r>
          </a:p>
          <a:p>
            <a:r>
              <a:rPr lang="nl-NL" sz="1100" dirty="0"/>
              <a:t>Leudalweg. De vier </a:t>
            </a:r>
          </a:p>
          <a:p>
            <a:r>
              <a:rPr lang="nl-NL" sz="1100" dirty="0"/>
              <a:t>kinderen die zwaar ge-</a:t>
            </a:r>
          </a:p>
          <a:p>
            <a:r>
              <a:rPr lang="nl-NL" sz="1100" dirty="0"/>
              <a:t>wond waren, werden </a:t>
            </a:r>
          </a:p>
          <a:p>
            <a:r>
              <a:rPr lang="nl-NL" sz="1100" dirty="0"/>
              <a:t>met Engelse vrachtauto’s </a:t>
            </a:r>
          </a:p>
          <a:p>
            <a:r>
              <a:rPr lang="nl-NL" sz="1100" dirty="0"/>
              <a:t>naar het ziekenhuis </a:t>
            </a:r>
          </a:p>
          <a:p>
            <a:r>
              <a:rPr lang="nl-NL" sz="1100" dirty="0"/>
              <a:t>gebracht. </a:t>
            </a:r>
          </a:p>
        </p:txBody>
      </p:sp>
      <p:pic>
        <p:nvPicPr>
          <p:cNvPr id="21" name="Afbeelding 20">
            <a:extLst>
              <a:ext uri="{FF2B5EF4-FFF2-40B4-BE49-F238E27FC236}">
                <a16:creationId xmlns:a16="http://schemas.microsoft.com/office/drawing/2014/main" id="{494E9A01-1048-4100-A14E-7DC05CDC26F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0947" y="2941049"/>
            <a:ext cx="685549" cy="470723"/>
          </a:xfrm>
          <a:prstGeom prst="rect">
            <a:avLst/>
          </a:prstGeom>
        </p:spPr>
      </p:pic>
      <p:pic>
        <p:nvPicPr>
          <p:cNvPr id="19" name="Afbeelding 18">
            <a:extLst>
              <a:ext uri="{FF2B5EF4-FFF2-40B4-BE49-F238E27FC236}">
                <a16:creationId xmlns:a16="http://schemas.microsoft.com/office/drawing/2014/main" id="{F05EBF57-F6AA-4471-8208-22DA61F15E4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7531311" y="4861587"/>
            <a:ext cx="1858343" cy="1296242"/>
          </a:xfrm>
          <a:prstGeom prst="rect">
            <a:avLst/>
          </a:prstGeom>
        </p:spPr>
      </p:pic>
      <p:sp>
        <p:nvSpPr>
          <p:cNvPr id="20" name="Tekstvak 19">
            <a:extLst>
              <a:ext uri="{FF2B5EF4-FFF2-40B4-BE49-F238E27FC236}">
                <a16:creationId xmlns:a16="http://schemas.microsoft.com/office/drawing/2014/main" id="{CC6A11A3-4535-472F-A709-9AB69EBED3CE}"/>
              </a:ext>
            </a:extLst>
          </p:cNvPr>
          <p:cNvSpPr txBox="1"/>
          <p:nvPr/>
        </p:nvSpPr>
        <p:spPr>
          <a:xfrm>
            <a:off x="2051720" y="2389629"/>
            <a:ext cx="1008112" cy="369332"/>
          </a:xfrm>
          <a:prstGeom prst="rect">
            <a:avLst/>
          </a:prstGeom>
          <a:noFill/>
        </p:spPr>
        <p:txBody>
          <a:bodyPr wrap="square" rtlCol="0">
            <a:spAutoFit/>
          </a:bodyPr>
          <a:lstStyle/>
          <a:p>
            <a:pPr algn="r"/>
            <a:r>
              <a:rPr lang="nl-NL" sz="900" b="1" i="1" dirty="0"/>
              <a:t>Landing Normandië</a:t>
            </a:r>
          </a:p>
        </p:txBody>
      </p:sp>
      <p:sp>
        <p:nvSpPr>
          <p:cNvPr id="22" name="Tekstvak 21">
            <a:extLst>
              <a:ext uri="{FF2B5EF4-FFF2-40B4-BE49-F238E27FC236}">
                <a16:creationId xmlns:a16="http://schemas.microsoft.com/office/drawing/2014/main" id="{649DAA73-AC14-4BBA-AF11-588EE21E4E9F}"/>
              </a:ext>
            </a:extLst>
          </p:cNvPr>
          <p:cNvSpPr txBox="1"/>
          <p:nvPr/>
        </p:nvSpPr>
        <p:spPr>
          <a:xfrm>
            <a:off x="4427984" y="5600554"/>
            <a:ext cx="1663788" cy="230832"/>
          </a:xfrm>
          <a:prstGeom prst="rect">
            <a:avLst/>
          </a:prstGeom>
          <a:noFill/>
        </p:spPr>
        <p:txBody>
          <a:bodyPr wrap="square" rtlCol="0">
            <a:spAutoFit/>
          </a:bodyPr>
          <a:lstStyle/>
          <a:p>
            <a:pPr algn="r"/>
            <a:r>
              <a:rPr lang="nl-NL" sz="900" b="1" i="1" dirty="0"/>
              <a:t>Kanaal - oversteek</a:t>
            </a:r>
          </a:p>
        </p:txBody>
      </p:sp>
      <p:sp>
        <p:nvSpPr>
          <p:cNvPr id="23" name="Tekstvak 22">
            <a:extLst>
              <a:ext uri="{FF2B5EF4-FFF2-40B4-BE49-F238E27FC236}">
                <a16:creationId xmlns:a16="http://schemas.microsoft.com/office/drawing/2014/main" id="{1B64A8CB-F4CF-40DC-83C6-A181E141563E}"/>
              </a:ext>
            </a:extLst>
          </p:cNvPr>
          <p:cNvSpPr txBox="1"/>
          <p:nvPr/>
        </p:nvSpPr>
        <p:spPr>
          <a:xfrm>
            <a:off x="7380312" y="6438880"/>
            <a:ext cx="1663888" cy="230832"/>
          </a:xfrm>
          <a:prstGeom prst="rect">
            <a:avLst/>
          </a:prstGeom>
          <a:noFill/>
        </p:spPr>
        <p:txBody>
          <a:bodyPr wrap="square" rtlCol="0">
            <a:spAutoFit/>
          </a:bodyPr>
          <a:lstStyle/>
          <a:p>
            <a:pPr algn="r"/>
            <a:r>
              <a:rPr lang="nl-NL" sz="900" b="1" i="1" dirty="0" err="1"/>
              <a:t>O.L.Vrouw</a:t>
            </a:r>
            <a:r>
              <a:rPr lang="nl-NL" sz="900" b="1" i="1" dirty="0"/>
              <a:t> – kapel, Neer</a:t>
            </a:r>
          </a:p>
        </p:txBody>
      </p:sp>
      <p:pic>
        <p:nvPicPr>
          <p:cNvPr id="8" name="Afbeelding 7">
            <a:hlinkClick r:id="rId9" action="ppaction://hlinksldjump"/>
            <a:extLst>
              <a:ext uri="{FF2B5EF4-FFF2-40B4-BE49-F238E27FC236}">
                <a16:creationId xmlns:a16="http://schemas.microsoft.com/office/drawing/2014/main" id="{E088DF64-BDD2-456D-954C-689F8EBA602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581" y="6095511"/>
            <a:ext cx="818641" cy="701906"/>
          </a:xfrm>
          <a:prstGeom prst="rect">
            <a:avLst/>
          </a:prstGeom>
        </p:spPr>
      </p:pic>
      <p:sp>
        <p:nvSpPr>
          <p:cNvPr id="11" name="Tekstvak 10">
            <a:extLst>
              <a:ext uri="{FF2B5EF4-FFF2-40B4-BE49-F238E27FC236}">
                <a16:creationId xmlns:a16="http://schemas.microsoft.com/office/drawing/2014/main" id="{DC1EA04A-4183-4B49-8B75-BAC1D91A108D}"/>
              </a:ext>
            </a:extLst>
          </p:cNvPr>
          <p:cNvSpPr txBox="1"/>
          <p:nvPr/>
        </p:nvSpPr>
        <p:spPr>
          <a:xfrm>
            <a:off x="4990377" y="3293408"/>
            <a:ext cx="1058296" cy="230832"/>
          </a:xfrm>
          <a:prstGeom prst="rect">
            <a:avLst/>
          </a:prstGeom>
          <a:noFill/>
        </p:spPr>
        <p:txBody>
          <a:bodyPr wrap="square" rtlCol="0">
            <a:spAutoFit/>
          </a:bodyPr>
          <a:lstStyle/>
          <a:p>
            <a:pPr algn="ctr"/>
            <a:r>
              <a:rPr lang="nl-NL" sz="900" b="1" i="1" dirty="0"/>
              <a:t>SS - militair</a:t>
            </a:r>
          </a:p>
        </p:txBody>
      </p:sp>
      <p:pic>
        <p:nvPicPr>
          <p:cNvPr id="18" name="Afbeelding 17">
            <a:extLst>
              <a:ext uri="{FF2B5EF4-FFF2-40B4-BE49-F238E27FC236}">
                <a16:creationId xmlns:a16="http://schemas.microsoft.com/office/drawing/2014/main" id="{387050A3-DCB1-4BEA-9AE5-FA67EF7E9F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4408" y="-65205"/>
            <a:ext cx="594969" cy="850750"/>
          </a:xfrm>
          <a:prstGeom prst="rect">
            <a:avLst/>
          </a:prstGeom>
        </p:spPr>
      </p:pic>
    </p:spTree>
    <p:extLst>
      <p:ext uri="{BB962C8B-B14F-4D97-AF65-F5344CB8AC3E}">
        <p14:creationId xmlns:p14="http://schemas.microsoft.com/office/powerpoint/2010/main" val="584252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6727CB2D-227B-4C6E-95C7-C614E4573143}"/>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4" name="Rechthoek 3">
            <a:extLst>
              <a:ext uri="{FF2B5EF4-FFF2-40B4-BE49-F238E27FC236}">
                <a16:creationId xmlns:a16="http://schemas.microsoft.com/office/drawing/2014/main" id="{5DDB4164-0969-4383-AEB9-3DFBF8A81ACB}"/>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A434EE70-165E-46E6-9002-B838FB8DD7A6}"/>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HET OORLOGSFRONT                                          24</a:t>
            </a:r>
          </a:p>
        </p:txBody>
      </p:sp>
      <p:pic>
        <p:nvPicPr>
          <p:cNvPr id="6" name="Afbeelding 5">
            <a:extLst>
              <a:ext uri="{FF2B5EF4-FFF2-40B4-BE49-F238E27FC236}">
                <a16:creationId xmlns:a16="http://schemas.microsoft.com/office/drawing/2014/main" id="{E0B88ABB-C1A4-4EE4-9F9B-008A2163A3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7" name="Rechthoek 6">
            <a:extLst>
              <a:ext uri="{FF2B5EF4-FFF2-40B4-BE49-F238E27FC236}">
                <a16:creationId xmlns:a16="http://schemas.microsoft.com/office/drawing/2014/main" id="{59594753-7B04-47F5-A224-55FB9195491E}"/>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72C17903-284B-475B-8437-CFE1973ED656}"/>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hlinkClick r:id="rId3" action="ppaction://hlinksldjump"/>
            <a:extLst>
              <a:ext uri="{FF2B5EF4-FFF2-40B4-BE49-F238E27FC236}">
                <a16:creationId xmlns:a16="http://schemas.microsoft.com/office/drawing/2014/main" id="{1BA71C6E-7D8A-467C-B17C-532CC7C4D70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10" name="Rechthoek 9">
            <a:extLst>
              <a:ext uri="{FF2B5EF4-FFF2-40B4-BE49-F238E27FC236}">
                <a16:creationId xmlns:a16="http://schemas.microsoft.com/office/drawing/2014/main" id="{1D576A40-87AF-45FC-AB41-C5607F6F24CB}"/>
              </a:ext>
            </a:extLst>
          </p:cNvPr>
          <p:cNvSpPr/>
          <p:nvPr/>
        </p:nvSpPr>
        <p:spPr>
          <a:xfrm>
            <a:off x="-3753" y="925352"/>
            <a:ext cx="3063585" cy="1446550"/>
          </a:xfrm>
          <a:prstGeom prst="rect">
            <a:avLst/>
          </a:prstGeom>
          <a:ln w="3175">
            <a:noFill/>
          </a:ln>
        </p:spPr>
        <p:txBody>
          <a:bodyPr wrap="square">
            <a:spAutoFit/>
          </a:bodyPr>
          <a:lstStyle/>
          <a:p>
            <a:r>
              <a:rPr lang="nl-NL" sz="1100" dirty="0"/>
              <a:t>Het </a:t>
            </a:r>
            <a:r>
              <a:rPr lang="nl-NL" sz="1100" b="1" u="sng" dirty="0"/>
              <a:t>oorlogsfront</a:t>
            </a:r>
            <a:r>
              <a:rPr lang="nl-NL" sz="1100" dirty="0"/>
              <a:t> was het gebied waar de vechtende partijen dicht bij elkaar in de buurt kwamen. Daar werd gevochten met tanks, mitrailleurs en vlammenwerpers, om een stukje van het gebied te veroveren. Kanonnen vuurden honderden granaten af om de vijand te verjagen. Hoe kwamen de gewone mensen uit de dorpen de tijd door in het frontgebied?</a:t>
            </a:r>
          </a:p>
        </p:txBody>
      </p:sp>
      <p:sp>
        <p:nvSpPr>
          <p:cNvPr id="11" name="Tekstvak 10">
            <a:extLst>
              <a:ext uri="{FF2B5EF4-FFF2-40B4-BE49-F238E27FC236}">
                <a16:creationId xmlns:a16="http://schemas.microsoft.com/office/drawing/2014/main" id="{4AFC18FE-5F97-4BC0-AED8-6832C02BD6E0}"/>
              </a:ext>
            </a:extLst>
          </p:cNvPr>
          <p:cNvSpPr txBox="1"/>
          <p:nvPr/>
        </p:nvSpPr>
        <p:spPr>
          <a:xfrm>
            <a:off x="3050878" y="755412"/>
            <a:ext cx="2956083" cy="1615827"/>
          </a:xfrm>
          <a:prstGeom prst="rect">
            <a:avLst/>
          </a:prstGeom>
          <a:noFill/>
          <a:ln w="3175">
            <a:noFill/>
          </a:ln>
        </p:spPr>
        <p:txBody>
          <a:bodyPr wrap="square" rtlCol="0">
            <a:spAutoFit/>
          </a:bodyPr>
          <a:lstStyle/>
          <a:p>
            <a:r>
              <a:rPr lang="nl-NL" sz="1100" dirty="0"/>
              <a:t>Maar vóór het kanaal kwam de bevrijding tot stilstand. De Duitsers boden zó heftig weerstand, dat de brigade samen met de Britten 2 maanden nodig hadden om het kanaal definitief te veroveren.  Daarna trokken de geallieerden verder naar de Maas, een volgende grote barrière. Daar werd nog maanden gevochten. Op 1 maart pas kon Roermond bevrijd worden.</a:t>
            </a:r>
          </a:p>
        </p:txBody>
      </p:sp>
      <p:pic>
        <p:nvPicPr>
          <p:cNvPr id="26" name="Afbeelding 25">
            <a:extLst>
              <a:ext uri="{FF2B5EF4-FFF2-40B4-BE49-F238E27FC236}">
                <a16:creationId xmlns:a16="http://schemas.microsoft.com/office/drawing/2014/main" id="{8D62727F-4A3B-4983-BB46-A15CF410F4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83" y="2391580"/>
            <a:ext cx="2956083" cy="2586573"/>
          </a:xfrm>
          <a:prstGeom prst="rect">
            <a:avLst/>
          </a:prstGeom>
        </p:spPr>
      </p:pic>
      <p:sp>
        <p:nvSpPr>
          <p:cNvPr id="27" name="Tekstvak 26">
            <a:extLst>
              <a:ext uri="{FF2B5EF4-FFF2-40B4-BE49-F238E27FC236}">
                <a16:creationId xmlns:a16="http://schemas.microsoft.com/office/drawing/2014/main" id="{52E52EE4-B0F1-43AE-8A9F-BDD32008F274}"/>
              </a:ext>
            </a:extLst>
          </p:cNvPr>
          <p:cNvSpPr txBox="1"/>
          <p:nvPr/>
        </p:nvSpPr>
        <p:spPr>
          <a:xfrm>
            <a:off x="1" y="4964240"/>
            <a:ext cx="3043866" cy="1107996"/>
          </a:xfrm>
          <a:prstGeom prst="rect">
            <a:avLst/>
          </a:prstGeom>
          <a:noFill/>
        </p:spPr>
        <p:txBody>
          <a:bodyPr wrap="square" rtlCol="0">
            <a:spAutoFit/>
          </a:bodyPr>
          <a:lstStyle/>
          <a:p>
            <a:r>
              <a:rPr lang="nl-NL" sz="1100" dirty="0"/>
              <a:t>Aan de westkant van het kanaal Wessem-Nederweert werd tijdens de bevrijding in de meeste dorpen niet veel geweld gebruikt. Daar bevrijdde de Belgisch-Luxemburgse brigade Piron, met hulp van de Britten, op 25 september 1944 de dorpen. </a:t>
            </a:r>
            <a:endParaRPr lang="nl-NL" dirty="0"/>
          </a:p>
        </p:txBody>
      </p:sp>
      <p:sp>
        <p:nvSpPr>
          <p:cNvPr id="28" name="Tekstvak 27">
            <a:extLst>
              <a:ext uri="{FF2B5EF4-FFF2-40B4-BE49-F238E27FC236}">
                <a16:creationId xmlns:a16="http://schemas.microsoft.com/office/drawing/2014/main" id="{D36F12FF-B2C5-45B3-9506-C30F23DF5884}"/>
              </a:ext>
            </a:extLst>
          </p:cNvPr>
          <p:cNvSpPr txBox="1"/>
          <p:nvPr/>
        </p:nvSpPr>
        <p:spPr>
          <a:xfrm>
            <a:off x="1782957" y="2419111"/>
            <a:ext cx="1280178" cy="230832"/>
          </a:xfrm>
          <a:prstGeom prst="rect">
            <a:avLst/>
          </a:prstGeom>
          <a:noFill/>
        </p:spPr>
        <p:txBody>
          <a:bodyPr wrap="square" rtlCol="0">
            <a:spAutoFit/>
          </a:bodyPr>
          <a:lstStyle/>
          <a:p>
            <a:pPr algn="r"/>
            <a:r>
              <a:rPr lang="nl-NL" sz="900" b="1" i="1" dirty="0"/>
              <a:t>Prinses Irene Brigade</a:t>
            </a:r>
          </a:p>
        </p:txBody>
      </p:sp>
      <p:sp>
        <p:nvSpPr>
          <p:cNvPr id="13" name="Tekstvak 12">
            <a:extLst>
              <a:ext uri="{FF2B5EF4-FFF2-40B4-BE49-F238E27FC236}">
                <a16:creationId xmlns:a16="http://schemas.microsoft.com/office/drawing/2014/main" id="{F0AEA369-8EBD-466D-9947-168A2611A8FB}"/>
              </a:ext>
            </a:extLst>
          </p:cNvPr>
          <p:cNvSpPr txBox="1"/>
          <p:nvPr/>
        </p:nvSpPr>
        <p:spPr>
          <a:xfrm>
            <a:off x="3158004" y="4245187"/>
            <a:ext cx="2782148" cy="230832"/>
          </a:xfrm>
          <a:prstGeom prst="rect">
            <a:avLst/>
          </a:prstGeom>
          <a:noFill/>
        </p:spPr>
        <p:txBody>
          <a:bodyPr wrap="square" rtlCol="0">
            <a:spAutoFit/>
          </a:bodyPr>
          <a:lstStyle/>
          <a:p>
            <a:pPr algn="r"/>
            <a:r>
              <a:rPr lang="nl-NL" sz="900" b="1" i="1" dirty="0"/>
              <a:t>Britse Shermantank in Nederweert</a:t>
            </a:r>
          </a:p>
        </p:txBody>
      </p:sp>
      <p:sp>
        <p:nvSpPr>
          <p:cNvPr id="14" name="Tekstvak 13">
            <a:extLst>
              <a:ext uri="{FF2B5EF4-FFF2-40B4-BE49-F238E27FC236}">
                <a16:creationId xmlns:a16="http://schemas.microsoft.com/office/drawing/2014/main" id="{3664BCB6-086A-40AD-9BAC-735441B2720D}"/>
              </a:ext>
            </a:extLst>
          </p:cNvPr>
          <p:cNvSpPr txBox="1"/>
          <p:nvPr/>
        </p:nvSpPr>
        <p:spPr>
          <a:xfrm>
            <a:off x="3043867" y="4476019"/>
            <a:ext cx="2896286" cy="1615827"/>
          </a:xfrm>
          <a:prstGeom prst="rect">
            <a:avLst/>
          </a:prstGeom>
          <a:noFill/>
        </p:spPr>
        <p:txBody>
          <a:bodyPr wrap="square" rtlCol="0">
            <a:spAutoFit/>
          </a:bodyPr>
          <a:lstStyle/>
          <a:p>
            <a:r>
              <a:rPr lang="nl-NL" sz="1100" dirty="0"/>
              <a:t>De dorpen langs het kanaal belandden midden in het oorlogsgeweld. Voor de dorpsbewoners van de oostkant van het kanaal kwam het gevaar van alle kanten. Duitse </a:t>
            </a:r>
            <a:r>
              <a:rPr lang="nl-NL" sz="1100" b="1" u="sng" dirty="0"/>
              <a:t>militairen</a:t>
            </a:r>
            <a:r>
              <a:rPr lang="nl-NL" sz="1100" u="sng" dirty="0"/>
              <a:t> </a:t>
            </a:r>
            <a:r>
              <a:rPr lang="nl-NL" sz="1100" dirty="0"/>
              <a:t> terroriseerden het hele gebied. Vaak moesten de bewoners </a:t>
            </a:r>
            <a:r>
              <a:rPr lang="nl-NL" sz="1100" b="1" u="sng" dirty="0"/>
              <a:t>schuilen</a:t>
            </a:r>
            <a:r>
              <a:rPr lang="nl-NL" sz="1100" dirty="0"/>
              <a:t> in de kelder vanwege de zware beschietingen. Veel mensen moesten </a:t>
            </a:r>
            <a:r>
              <a:rPr lang="nl-NL" sz="1100" b="1" u="sng" dirty="0"/>
              <a:t>evacueren</a:t>
            </a:r>
            <a:r>
              <a:rPr lang="nl-NL" sz="1100" dirty="0"/>
              <a:t>:  ze kregen opdracht hun huizen te verlaten en elders onderdak te zoeken. </a:t>
            </a:r>
          </a:p>
        </p:txBody>
      </p:sp>
      <p:sp>
        <p:nvSpPr>
          <p:cNvPr id="15" name="Tekstvak 14">
            <a:extLst>
              <a:ext uri="{FF2B5EF4-FFF2-40B4-BE49-F238E27FC236}">
                <a16:creationId xmlns:a16="http://schemas.microsoft.com/office/drawing/2014/main" id="{667435AF-E912-4961-9ADD-DA3228F0DA07}"/>
              </a:ext>
            </a:extLst>
          </p:cNvPr>
          <p:cNvSpPr txBox="1"/>
          <p:nvPr/>
        </p:nvSpPr>
        <p:spPr>
          <a:xfrm>
            <a:off x="6111191" y="755412"/>
            <a:ext cx="3008469" cy="1107996"/>
          </a:xfrm>
          <a:prstGeom prst="rect">
            <a:avLst/>
          </a:prstGeom>
          <a:noFill/>
        </p:spPr>
        <p:txBody>
          <a:bodyPr wrap="square" rtlCol="0">
            <a:spAutoFit/>
          </a:bodyPr>
          <a:lstStyle/>
          <a:p>
            <a:r>
              <a:rPr lang="nl-NL" sz="1100" dirty="0"/>
              <a:t>Uitkijkposten zoals molens en kerktorens werden </a:t>
            </a:r>
            <a:r>
              <a:rPr lang="nl-NL" sz="1100" b="1" u="sng" dirty="0"/>
              <a:t>opgeblazen</a:t>
            </a:r>
            <a:r>
              <a:rPr lang="nl-NL" sz="1100" dirty="0"/>
              <a:t>, tot groot verdriet van de mensen. Voordat de Duitsers de aftocht bliezen, plaatsten ze op strategische plekken </a:t>
            </a:r>
            <a:r>
              <a:rPr lang="nl-NL" sz="1100" b="1" u="sng" dirty="0"/>
              <a:t>mijnen</a:t>
            </a:r>
            <a:r>
              <a:rPr lang="nl-NL" sz="1100" dirty="0"/>
              <a:t>, zoals rond Baexem, Neer en Horn. Ook de sluizen van Heel en het spoor bij Buggenum kregen hun aandeel.</a:t>
            </a:r>
          </a:p>
        </p:txBody>
      </p:sp>
      <p:pic>
        <p:nvPicPr>
          <p:cNvPr id="17" name="Afbeelding 16">
            <a:extLst>
              <a:ext uri="{FF2B5EF4-FFF2-40B4-BE49-F238E27FC236}">
                <a16:creationId xmlns:a16="http://schemas.microsoft.com/office/drawing/2014/main" id="{CAB2BF7A-712C-4B93-8380-2A5D60F568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3619" y="2322197"/>
            <a:ext cx="2756533" cy="1882358"/>
          </a:xfrm>
          <a:prstGeom prst="rect">
            <a:avLst/>
          </a:prstGeom>
        </p:spPr>
      </p:pic>
      <p:pic>
        <p:nvPicPr>
          <p:cNvPr id="19" name="Afbeelding 18">
            <a:extLst>
              <a:ext uri="{FF2B5EF4-FFF2-40B4-BE49-F238E27FC236}">
                <a16:creationId xmlns:a16="http://schemas.microsoft.com/office/drawing/2014/main" id="{1AD1DF57-9BDF-431E-AB46-BD19E5561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4805" y="1863371"/>
            <a:ext cx="2123906" cy="2060848"/>
          </a:xfrm>
          <a:prstGeom prst="rect">
            <a:avLst/>
          </a:prstGeom>
        </p:spPr>
      </p:pic>
      <p:sp>
        <p:nvSpPr>
          <p:cNvPr id="20" name="Tekstvak 19">
            <a:extLst>
              <a:ext uri="{FF2B5EF4-FFF2-40B4-BE49-F238E27FC236}">
                <a16:creationId xmlns:a16="http://schemas.microsoft.com/office/drawing/2014/main" id="{243E6DE5-F775-4A4B-8DF5-B579AA9DD702}"/>
              </a:ext>
            </a:extLst>
          </p:cNvPr>
          <p:cNvSpPr txBox="1"/>
          <p:nvPr/>
        </p:nvSpPr>
        <p:spPr>
          <a:xfrm>
            <a:off x="6118189" y="3924219"/>
            <a:ext cx="2379643" cy="369332"/>
          </a:xfrm>
          <a:prstGeom prst="rect">
            <a:avLst/>
          </a:prstGeom>
          <a:noFill/>
        </p:spPr>
        <p:txBody>
          <a:bodyPr wrap="square" rtlCol="0">
            <a:spAutoFit/>
          </a:bodyPr>
          <a:lstStyle/>
          <a:p>
            <a:r>
              <a:rPr lang="nl-NL" sz="900" b="1" i="1" dirty="0"/>
              <a:t>Door de zware gevechten moesten duizenden                          burgers geëvacueerd worden</a:t>
            </a:r>
          </a:p>
        </p:txBody>
      </p:sp>
      <p:sp>
        <p:nvSpPr>
          <p:cNvPr id="21" name="Tekstvak 20">
            <a:extLst>
              <a:ext uri="{FF2B5EF4-FFF2-40B4-BE49-F238E27FC236}">
                <a16:creationId xmlns:a16="http://schemas.microsoft.com/office/drawing/2014/main" id="{EC8AF7CD-BE6A-4D45-8CEC-0F94B834C117}"/>
              </a:ext>
            </a:extLst>
          </p:cNvPr>
          <p:cNvSpPr txBox="1"/>
          <p:nvPr/>
        </p:nvSpPr>
        <p:spPr>
          <a:xfrm>
            <a:off x="6118189" y="4397546"/>
            <a:ext cx="2990415" cy="1615827"/>
          </a:xfrm>
          <a:prstGeom prst="rect">
            <a:avLst/>
          </a:prstGeom>
          <a:noFill/>
        </p:spPr>
        <p:txBody>
          <a:bodyPr wrap="square" rtlCol="0">
            <a:spAutoFit/>
          </a:bodyPr>
          <a:lstStyle/>
          <a:p>
            <a:r>
              <a:rPr lang="nl-NL" sz="1100" dirty="0"/>
              <a:t>Toen deze nachtmerrie eindelijk voorbij was, en iedereen weer naar huis kon terugkeren, was er </a:t>
            </a:r>
            <a:r>
              <a:rPr lang="nl-NL" sz="1100" b="1" u="sng" dirty="0"/>
              <a:t>heel wat verdriet te verwerken</a:t>
            </a:r>
            <a:r>
              <a:rPr lang="nl-NL" sz="1100" dirty="0"/>
              <a:t>: omgekomen burgers, vele jongens nog in Duitsland, kapotte bruggen, gebouwen zoals molens en kerktorens zwaar beschadigd. Het vee was geroofd, net als de voedselvoorraden. </a:t>
            </a:r>
          </a:p>
          <a:p>
            <a:r>
              <a:rPr lang="nl-NL" sz="1100" dirty="0"/>
              <a:t>Toch vonden de meeste mensen weer de moed om de draad van het leven op te pakken. </a:t>
            </a:r>
            <a:endParaRPr lang="nl-NL" dirty="0"/>
          </a:p>
        </p:txBody>
      </p:sp>
      <p:pic>
        <p:nvPicPr>
          <p:cNvPr id="12" name="Afbeelding 11">
            <a:extLst>
              <a:ext uri="{FF2B5EF4-FFF2-40B4-BE49-F238E27FC236}">
                <a16:creationId xmlns:a16="http://schemas.microsoft.com/office/drawing/2014/main" id="{A83CB9C7-E63E-4CA2-BDA9-0C5C68006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3638" y="-104728"/>
            <a:ext cx="450566" cy="874857"/>
          </a:xfrm>
          <a:prstGeom prst="rect">
            <a:avLst/>
          </a:prstGeom>
        </p:spPr>
      </p:pic>
    </p:spTree>
    <p:extLst>
      <p:ext uri="{BB962C8B-B14F-4D97-AF65-F5344CB8AC3E}">
        <p14:creationId xmlns:p14="http://schemas.microsoft.com/office/powerpoint/2010/main" val="13561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AAE6AD5-DFCB-41F3-8F2E-F909F6D5BE83}"/>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A188AAFE-0680-4DFF-8C94-D8A943173E41}"/>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77D1DDA6-7A9E-4884-8DE6-F6EDB45A52BF}"/>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LUCHTGEVECHTEN                                             25</a:t>
            </a:r>
          </a:p>
        </p:txBody>
      </p:sp>
      <p:pic>
        <p:nvPicPr>
          <p:cNvPr id="5" name="Afbeelding 4">
            <a:extLst>
              <a:ext uri="{FF2B5EF4-FFF2-40B4-BE49-F238E27FC236}">
                <a16:creationId xmlns:a16="http://schemas.microsoft.com/office/drawing/2014/main" id="{1A1CEF09-0097-428F-B616-94042EE630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F9E23213-9DFB-4B99-B263-4EA5D44C7D54}"/>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BEBA4320-E925-476A-A4DE-59D6650E524E}"/>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E1E44BFF-2100-4AFD-8EED-DDEFD1C8903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9" name="Rechthoek 8">
            <a:extLst>
              <a:ext uri="{FF2B5EF4-FFF2-40B4-BE49-F238E27FC236}">
                <a16:creationId xmlns:a16="http://schemas.microsoft.com/office/drawing/2014/main" id="{BE3D1339-F542-4C95-91CE-9EF8C2E3CDDF}"/>
              </a:ext>
            </a:extLst>
          </p:cNvPr>
          <p:cNvSpPr/>
          <p:nvPr/>
        </p:nvSpPr>
        <p:spPr>
          <a:xfrm>
            <a:off x="-3753" y="925352"/>
            <a:ext cx="3063585" cy="830997"/>
          </a:xfrm>
          <a:prstGeom prst="rect">
            <a:avLst/>
          </a:prstGeom>
          <a:solidFill>
            <a:schemeClr val="accent5">
              <a:lumMod val="60000"/>
              <a:lumOff val="40000"/>
            </a:schemeClr>
          </a:solidFill>
          <a:ln w="3175">
            <a:solidFill>
              <a:schemeClr val="tx1"/>
            </a:solidFill>
          </a:ln>
        </p:spPr>
        <p:txBody>
          <a:bodyPr wrap="square">
            <a:spAutoFit/>
          </a:bodyPr>
          <a:lstStyle/>
          <a:p>
            <a:r>
              <a:rPr lang="nl-NL" sz="1200" dirty="0"/>
              <a:t>Oorlogen worden gevoerd op het land, in het water en in de lucht. </a:t>
            </a:r>
          </a:p>
          <a:p>
            <a:r>
              <a:rPr lang="nl-NL" sz="1200" dirty="0"/>
              <a:t>Ook </a:t>
            </a:r>
            <a:r>
              <a:rPr lang="nl-NL" sz="1200" u="sng" dirty="0"/>
              <a:t>in de lucht </a:t>
            </a:r>
            <a:r>
              <a:rPr lang="nl-NL" sz="1200" dirty="0"/>
              <a:t>kan een land </a:t>
            </a:r>
            <a:r>
              <a:rPr lang="nl-NL" sz="1200" b="1" u="sng" dirty="0"/>
              <a:t>zich</a:t>
            </a:r>
            <a:r>
              <a:rPr lang="nl-NL" sz="1200" u="sng" dirty="0"/>
              <a:t> </a:t>
            </a:r>
            <a:r>
              <a:rPr lang="nl-NL" sz="1200" b="1" u="sng" dirty="0"/>
              <a:t>verdedigen</a:t>
            </a:r>
            <a:r>
              <a:rPr lang="nl-NL" sz="1200" u="sng" dirty="0"/>
              <a:t> </a:t>
            </a:r>
            <a:r>
              <a:rPr lang="nl-NL" sz="1200" dirty="0"/>
              <a:t>of </a:t>
            </a:r>
            <a:r>
              <a:rPr lang="nl-NL" sz="1200" b="1" u="sng" dirty="0"/>
              <a:t>aanvallen</a:t>
            </a:r>
            <a:r>
              <a:rPr lang="nl-NL" sz="1200" dirty="0"/>
              <a:t>. </a:t>
            </a:r>
          </a:p>
        </p:txBody>
      </p:sp>
      <p:sp>
        <p:nvSpPr>
          <p:cNvPr id="10" name="Tekstvak 9">
            <a:extLst>
              <a:ext uri="{FF2B5EF4-FFF2-40B4-BE49-F238E27FC236}">
                <a16:creationId xmlns:a16="http://schemas.microsoft.com/office/drawing/2014/main" id="{E62935C9-7FCD-4EA2-9299-34EC1FA6246B}"/>
              </a:ext>
            </a:extLst>
          </p:cNvPr>
          <p:cNvSpPr txBox="1"/>
          <p:nvPr/>
        </p:nvSpPr>
        <p:spPr>
          <a:xfrm>
            <a:off x="3050878" y="702213"/>
            <a:ext cx="2956083" cy="1277273"/>
          </a:xfrm>
          <a:prstGeom prst="rect">
            <a:avLst/>
          </a:prstGeom>
          <a:noFill/>
          <a:ln w="3175">
            <a:noFill/>
          </a:ln>
        </p:spPr>
        <p:txBody>
          <a:bodyPr wrap="square" rtlCol="0">
            <a:spAutoFit/>
          </a:bodyPr>
          <a:lstStyle/>
          <a:p>
            <a:r>
              <a:rPr lang="nl-NL" sz="1100" dirty="0"/>
              <a:t>In de Tweede Wereldoorlog werden aanvallen uitgevoerd met </a:t>
            </a:r>
            <a:r>
              <a:rPr lang="nl-NL" sz="1100" b="1" u="sng" dirty="0"/>
              <a:t>bommenwerpers</a:t>
            </a:r>
            <a:r>
              <a:rPr lang="nl-NL" sz="1100" dirty="0"/>
              <a:t>. De schade daarbij was heel groot: het kostte veel mensenlevens en veroorzaakte enorme schade. Met het bombardement van 14 mei 1940 op Rotterdam dwongen de Duitsers Nederland om zich over te geven, te capituleren.</a:t>
            </a:r>
          </a:p>
        </p:txBody>
      </p:sp>
      <p:sp>
        <p:nvSpPr>
          <p:cNvPr id="16" name="Tekstvak 15">
            <a:extLst>
              <a:ext uri="{FF2B5EF4-FFF2-40B4-BE49-F238E27FC236}">
                <a16:creationId xmlns:a16="http://schemas.microsoft.com/office/drawing/2014/main" id="{8EA747C6-662B-49C8-B81D-E4AC229236B0}"/>
              </a:ext>
            </a:extLst>
          </p:cNvPr>
          <p:cNvSpPr txBox="1"/>
          <p:nvPr/>
        </p:nvSpPr>
        <p:spPr>
          <a:xfrm>
            <a:off x="6006961" y="682971"/>
            <a:ext cx="3112699" cy="1785104"/>
          </a:xfrm>
          <a:prstGeom prst="rect">
            <a:avLst/>
          </a:prstGeom>
          <a:noFill/>
        </p:spPr>
        <p:txBody>
          <a:bodyPr wrap="square" rtlCol="0">
            <a:spAutoFit/>
          </a:bodyPr>
          <a:lstStyle/>
          <a:p>
            <a:r>
              <a:rPr lang="nl-NL" sz="1100" dirty="0"/>
              <a:t>Hiertegen wilden de Duitsers zich verdedigen. Op de vliegvelden in Venlo en Eindhoven stonden Duitse jagers klaar, die probeerden om de bommenwerpers uit de lucht te schieten. Het was </a:t>
            </a:r>
            <a:r>
              <a:rPr lang="nl-NL" sz="1100" b="1" u="sng" dirty="0"/>
              <a:t>angstaanjagend voor de mensen op de grond</a:t>
            </a:r>
            <a:r>
              <a:rPr lang="nl-NL" sz="1100" dirty="0"/>
              <a:t>. Hele nachten moesten ze doorbrengen in de kelder, hopend dat er geen </a:t>
            </a:r>
          </a:p>
          <a:p>
            <a:r>
              <a:rPr lang="nl-NL" sz="1100" dirty="0"/>
              <a:t>brandend vliegtuig </a:t>
            </a:r>
          </a:p>
          <a:p>
            <a:r>
              <a:rPr lang="nl-NL" sz="1100" dirty="0"/>
              <a:t>op hun huis zou </a:t>
            </a:r>
          </a:p>
          <a:p>
            <a:r>
              <a:rPr lang="nl-NL" sz="1100" dirty="0"/>
              <a:t>vallen. </a:t>
            </a:r>
          </a:p>
        </p:txBody>
      </p:sp>
      <p:pic>
        <p:nvPicPr>
          <p:cNvPr id="22" name="Afbeelding 21">
            <a:extLst>
              <a:ext uri="{FF2B5EF4-FFF2-40B4-BE49-F238E27FC236}">
                <a16:creationId xmlns:a16="http://schemas.microsoft.com/office/drawing/2014/main" id="{DC28C1A3-22AD-4A6D-80EB-BD82451A8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3" y="1792685"/>
            <a:ext cx="3063584" cy="1943086"/>
          </a:xfrm>
          <a:prstGeom prst="rect">
            <a:avLst/>
          </a:prstGeom>
        </p:spPr>
      </p:pic>
      <p:pic>
        <p:nvPicPr>
          <p:cNvPr id="24" name="Afbeelding 23">
            <a:extLst>
              <a:ext uri="{FF2B5EF4-FFF2-40B4-BE49-F238E27FC236}">
                <a16:creationId xmlns:a16="http://schemas.microsoft.com/office/drawing/2014/main" id="{37704A04-4290-49CB-9974-F1449D190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72978"/>
            <a:ext cx="3059831" cy="1651558"/>
          </a:xfrm>
          <a:prstGeom prst="rect">
            <a:avLst/>
          </a:prstGeom>
        </p:spPr>
      </p:pic>
      <p:pic>
        <p:nvPicPr>
          <p:cNvPr id="26" name="Afbeelding 25">
            <a:extLst>
              <a:ext uri="{FF2B5EF4-FFF2-40B4-BE49-F238E27FC236}">
                <a16:creationId xmlns:a16="http://schemas.microsoft.com/office/drawing/2014/main" id="{FC8D75E6-C4F6-41A5-9681-ED84350815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150" y="5237365"/>
            <a:ext cx="1950728" cy="1236559"/>
          </a:xfrm>
          <a:prstGeom prst="rect">
            <a:avLst/>
          </a:prstGeom>
        </p:spPr>
      </p:pic>
      <p:sp>
        <p:nvSpPr>
          <p:cNvPr id="27" name="Tekstvak 26">
            <a:extLst>
              <a:ext uri="{FF2B5EF4-FFF2-40B4-BE49-F238E27FC236}">
                <a16:creationId xmlns:a16="http://schemas.microsoft.com/office/drawing/2014/main" id="{99009505-CE05-42CE-81B9-A24AC359F8A9}"/>
              </a:ext>
            </a:extLst>
          </p:cNvPr>
          <p:cNvSpPr txBox="1"/>
          <p:nvPr/>
        </p:nvSpPr>
        <p:spPr>
          <a:xfrm>
            <a:off x="-3753" y="5589240"/>
            <a:ext cx="1103903" cy="507831"/>
          </a:xfrm>
          <a:prstGeom prst="rect">
            <a:avLst/>
          </a:prstGeom>
          <a:noFill/>
        </p:spPr>
        <p:txBody>
          <a:bodyPr wrap="square" rtlCol="0">
            <a:spAutoFit/>
          </a:bodyPr>
          <a:lstStyle/>
          <a:p>
            <a:pPr algn="r"/>
            <a:r>
              <a:rPr lang="nl-NL" sz="900" b="1" i="1" dirty="0"/>
              <a:t>Laden van een Lancaster,            463 Squadron</a:t>
            </a:r>
          </a:p>
        </p:txBody>
      </p:sp>
      <p:pic>
        <p:nvPicPr>
          <p:cNvPr id="29" name="Afbeelding 28">
            <a:extLst>
              <a:ext uri="{FF2B5EF4-FFF2-40B4-BE49-F238E27FC236}">
                <a16:creationId xmlns:a16="http://schemas.microsoft.com/office/drawing/2014/main" id="{DEC28A18-5E73-4575-A69B-7AE46FE114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7034" y="1989003"/>
            <a:ext cx="2540753" cy="1746768"/>
          </a:xfrm>
          <a:prstGeom prst="rect">
            <a:avLst/>
          </a:prstGeom>
        </p:spPr>
      </p:pic>
      <p:sp>
        <p:nvSpPr>
          <p:cNvPr id="30" name="Tekstvak 29">
            <a:extLst>
              <a:ext uri="{FF2B5EF4-FFF2-40B4-BE49-F238E27FC236}">
                <a16:creationId xmlns:a16="http://schemas.microsoft.com/office/drawing/2014/main" id="{F2961BAE-A9C6-40F0-AA62-D899911559CF}"/>
              </a:ext>
            </a:extLst>
          </p:cNvPr>
          <p:cNvSpPr txBox="1"/>
          <p:nvPr/>
        </p:nvSpPr>
        <p:spPr>
          <a:xfrm>
            <a:off x="3275856" y="3772978"/>
            <a:ext cx="2520280" cy="369332"/>
          </a:xfrm>
          <a:prstGeom prst="rect">
            <a:avLst/>
          </a:prstGeom>
          <a:noFill/>
        </p:spPr>
        <p:txBody>
          <a:bodyPr wrap="square" rtlCol="0">
            <a:spAutoFit/>
          </a:bodyPr>
          <a:lstStyle/>
          <a:p>
            <a:pPr algn="ctr"/>
            <a:r>
              <a:rPr lang="nl-NL" sz="900" b="1" i="1" dirty="0"/>
              <a:t>Verwoestingen na bombardement v Rotterdam,</a:t>
            </a:r>
          </a:p>
          <a:p>
            <a:pPr algn="ctr"/>
            <a:r>
              <a:rPr lang="nl-NL" sz="900" b="1" i="1" dirty="0"/>
              <a:t>Creative </a:t>
            </a:r>
            <a:r>
              <a:rPr lang="nl-NL" sz="900" b="1" i="1" dirty="0" err="1"/>
              <a:t>Commons</a:t>
            </a:r>
            <a:endParaRPr lang="nl-NL" sz="900" b="1" i="1" dirty="0"/>
          </a:p>
        </p:txBody>
      </p:sp>
      <p:sp>
        <p:nvSpPr>
          <p:cNvPr id="31" name="Tekstvak 30">
            <a:extLst>
              <a:ext uri="{FF2B5EF4-FFF2-40B4-BE49-F238E27FC236}">
                <a16:creationId xmlns:a16="http://schemas.microsoft.com/office/drawing/2014/main" id="{2B637D91-781C-42BC-947B-5203BD736DD0}"/>
              </a:ext>
            </a:extLst>
          </p:cNvPr>
          <p:cNvSpPr txBox="1"/>
          <p:nvPr/>
        </p:nvSpPr>
        <p:spPr>
          <a:xfrm>
            <a:off x="3059831" y="4149436"/>
            <a:ext cx="2767956" cy="2292935"/>
          </a:xfrm>
          <a:prstGeom prst="rect">
            <a:avLst/>
          </a:prstGeom>
          <a:noFill/>
        </p:spPr>
        <p:txBody>
          <a:bodyPr wrap="square" rtlCol="0">
            <a:spAutoFit/>
          </a:bodyPr>
          <a:lstStyle/>
          <a:p>
            <a:r>
              <a:rPr lang="nl-NL" sz="1100" dirty="0"/>
              <a:t>In Midden-Limburg hadden mensen veel last van </a:t>
            </a:r>
            <a:r>
              <a:rPr lang="nl-NL" sz="1100" b="1" u="sng" dirty="0"/>
              <a:t>luchtgevechten</a:t>
            </a:r>
            <a:r>
              <a:rPr lang="nl-NL" sz="1100" dirty="0"/>
              <a:t> die zich boven hun hoofd afspeelden. In Engeland stegen dagelijks bommenwerpers op. Zij </a:t>
            </a:r>
          </a:p>
          <a:p>
            <a:r>
              <a:rPr lang="nl-NL" sz="1100" dirty="0"/>
              <a:t>waren – zwaar beladen met </a:t>
            </a:r>
          </a:p>
          <a:p>
            <a:r>
              <a:rPr lang="nl-NL" sz="1100" dirty="0"/>
              <a:t>bommen -  onderweg om </a:t>
            </a:r>
          </a:p>
          <a:p>
            <a:r>
              <a:rPr lang="nl-NL" sz="1100" dirty="0"/>
              <a:t>Duitse doelen plat te gooien </a:t>
            </a:r>
          </a:p>
          <a:p>
            <a:r>
              <a:rPr lang="nl-NL" sz="1100" dirty="0"/>
              <a:t>en vlogen over Limburg heen.</a:t>
            </a:r>
          </a:p>
          <a:p>
            <a:r>
              <a:rPr lang="nl-NL" sz="1100" dirty="0"/>
              <a:t>Belangrijke spoorwegen, </a:t>
            </a:r>
          </a:p>
          <a:p>
            <a:r>
              <a:rPr lang="nl-NL" sz="1100" dirty="0"/>
              <a:t>havens en fabrieken, maar </a:t>
            </a:r>
          </a:p>
          <a:p>
            <a:r>
              <a:rPr lang="nl-NL" sz="1100" dirty="0"/>
              <a:t>ook woonwijken, scholen en </a:t>
            </a:r>
          </a:p>
          <a:p>
            <a:r>
              <a:rPr lang="nl-NL" sz="1100" dirty="0"/>
              <a:t>ziekenhuizen werden </a:t>
            </a:r>
          </a:p>
          <a:p>
            <a:r>
              <a:rPr lang="nl-NL" sz="1100" dirty="0"/>
              <a:t>getroffen. </a:t>
            </a:r>
          </a:p>
        </p:txBody>
      </p:sp>
      <p:pic>
        <p:nvPicPr>
          <p:cNvPr id="33" name="Afbeelding 32">
            <a:extLst>
              <a:ext uri="{FF2B5EF4-FFF2-40B4-BE49-F238E27FC236}">
                <a16:creationId xmlns:a16="http://schemas.microsoft.com/office/drawing/2014/main" id="{02EB7E6F-2727-4F12-B868-24DFF8507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86397" y="4861209"/>
            <a:ext cx="997973" cy="1512364"/>
          </a:xfrm>
          <a:prstGeom prst="rect">
            <a:avLst/>
          </a:prstGeom>
        </p:spPr>
      </p:pic>
      <p:sp>
        <p:nvSpPr>
          <p:cNvPr id="34" name="Tekstvak 33">
            <a:extLst>
              <a:ext uri="{FF2B5EF4-FFF2-40B4-BE49-F238E27FC236}">
                <a16:creationId xmlns:a16="http://schemas.microsoft.com/office/drawing/2014/main" id="{2B3F3DE9-C59C-45B5-AA4D-F048D973153B}"/>
              </a:ext>
            </a:extLst>
          </p:cNvPr>
          <p:cNvSpPr txBox="1"/>
          <p:nvPr/>
        </p:nvSpPr>
        <p:spPr>
          <a:xfrm>
            <a:off x="4839543" y="6155787"/>
            <a:ext cx="977283" cy="230832"/>
          </a:xfrm>
          <a:prstGeom prst="rect">
            <a:avLst/>
          </a:prstGeom>
          <a:noFill/>
        </p:spPr>
        <p:txBody>
          <a:bodyPr wrap="square" rtlCol="0">
            <a:spAutoFit/>
          </a:bodyPr>
          <a:lstStyle/>
          <a:p>
            <a:r>
              <a:rPr lang="nl-NL" sz="900" b="1" i="1" dirty="0">
                <a:solidFill>
                  <a:schemeClr val="bg1"/>
                </a:solidFill>
              </a:rPr>
              <a:t>Kerktoren Thorn</a:t>
            </a:r>
          </a:p>
        </p:txBody>
      </p:sp>
      <p:sp>
        <p:nvSpPr>
          <p:cNvPr id="35" name="Tekstvak 34">
            <a:extLst>
              <a:ext uri="{FF2B5EF4-FFF2-40B4-BE49-F238E27FC236}">
                <a16:creationId xmlns:a16="http://schemas.microsoft.com/office/drawing/2014/main" id="{94F999BD-EBAE-4253-B6F6-D6C4793040FC}"/>
              </a:ext>
            </a:extLst>
          </p:cNvPr>
          <p:cNvSpPr txBox="1"/>
          <p:nvPr/>
        </p:nvSpPr>
        <p:spPr>
          <a:xfrm>
            <a:off x="6006961" y="3429000"/>
            <a:ext cx="3059831" cy="1892826"/>
          </a:xfrm>
          <a:prstGeom prst="rect">
            <a:avLst/>
          </a:prstGeom>
          <a:noFill/>
        </p:spPr>
        <p:txBody>
          <a:bodyPr wrap="square" rtlCol="0">
            <a:spAutoFit/>
          </a:bodyPr>
          <a:lstStyle/>
          <a:p>
            <a:r>
              <a:rPr lang="nl-NL" sz="1100" dirty="0"/>
              <a:t>Werd een bommenwerper uit de lucht geschoten, dan probeerden de geallieerde vliegeniers zich met een </a:t>
            </a:r>
            <a:r>
              <a:rPr lang="nl-NL" sz="1100" b="1" u="sng" dirty="0"/>
              <a:t>parachute</a:t>
            </a:r>
            <a:r>
              <a:rPr lang="nl-NL" sz="1100" dirty="0"/>
              <a:t> te redden. Verzetsmensen gingen naar hen op zoek en hielpen de bemanningsleden om via de </a:t>
            </a:r>
            <a:r>
              <a:rPr lang="nl-NL" sz="1100" b="1" u="sng" dirty="0"/>
              <a:t>pilotenroute</a:t>
            </a:r>
            <a:r>
              <a:rPr lang="nl-NL" sz="1100" dirty="0"/>
              <a:t> hun weg naar Engeland te vinden. De </a:t>
            </a:r>
            <a:r>
              <a:rPr lang="nl-NL" sz="1100" dirty="0" err="1"/>
              <a:t>Spik</a:t>
            </a:r>
            <a:r>
              <a:rPr lang="nl-NL" sz="1100" dirty="0"/>
              <a:t> in Haelen en de Zonhoeve in Neeritter waren verzetsboerderijen, twee van de vele plekken waar de vliegeniers werden geholpen bij hun vlucht.  </a:t>
            </a:r>
          </a:p>
          <a:p>
            <a:endParaRPr lang="nl-NL" dirty="0"/>
          </a:p>
        </p:txBody>
      </p:sp>
      <p:pic>
        <p:nvPicPr>
          <p:cNvPr id="37" name="Afbeelding 36">
            <a:extLst>
              <a:ext uri="{FF2B5EF4-FFF2-40B4-BE49-F238E27FC236}">
                <a16:creationId xmlns:a16="http://schemas.microsoft.com/office/drawing/2014/main" id="{9C3EBA2C-1E2D-43C7-8F2A-A599ADBA9E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2902" y="1825704"/>
            <a:ext cx="1760040" cy="1539476"/>
          </a:xfrm>
          <a:prstGeom prst="rect">
            <a:avLst/>
          </a:prstGeom>
        </p:spPr>
      </p:pic>
      <p:pic>
        <p:nvPicPr>
          <p:cNvPr id="39" name="Afbeelding 38">
            <a:extLst>
              <a:ext uri="{FF2B5EF4-FFF2-40B4-BE49-F238E27FC236}">
                <a16:creationId xmlns:a16="http://schemas.microsoft.com/office/drawing/2014/main" id="{B8BD7790-092F-4535-A775-7F1415E4E2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6376" y="4829589"/>
            <a:ext cx="1146420" cy="1628717"/>
          </a:xfrm>
          <a:prstGeom prst="rect">
            <a:avLst/>
          </a:prstGeom>
        </p:spPr>
      </p:pic>
      <p:pic>
        <p:nvPicPr>
          <p:cNvPr id="41" name="Afbeelding 40">
            <a:extLst>
              <a:ext uri="{FF2B5EF4-FFF2-40B4-BE49-F238E27FC236}">
                <a16:creationId xmlns:a16="http://schemas.microsoft.com/office/drawing/2014/main" id="{A9AFF308-5765-464E-A79B-43D7711A8A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8005" y="5041532"/>
            <a:ext cx="1568152" cy="1045435"/>
          </a:xfrm>
          <a:prstGeom prst="rect">
            <a:avLst/>
          </a:prstGeom>
        </p:spPr>
      </p:pic>
      <p:sp>
        <p:nvSpPr>
          <p:cNvPr id="42" name="Tekstvak 41">
            <a:extLst>
              <a:ext uri="{FF2B5EF4-FFF2-40B4-BE49-F238E27FC236}">
                <a16:creationId xmlns:a16="http://schemas.microsoft.com/office/drawing/2014/main" id="{53B9A796-8335-4135-B3C4-826C17CCA5CA}"/>
              </a:ext>
            </a:extLst>
          </p:cNvPr>
          <p:cNvSpPr txBox="1"/>
          <p:nvPr/>
        </p:nvSpPr>
        <p:spPr>
          <a:xfrm>
            <a:off x="6108005" y="6112997"/>
            <a:ext cx="1568152" cy="230832"/>
          </a:xfrm>
          <a:prstGeom prst="rect">
            <a:avLst/>
          </a:prstGeom>
          <a:noFill/>
        </p:spPr>
        <p:txBody>
          <a:bodyPr wrap="square" rtlCol="0">
            <a:spAutoFit/>
          </a:bodyPr>
          <a:lstStyle/>
          <a:p>
            <a:pPr algn="ctr"/>
            <a:r>
              <a:rPr lang="nl-NL" sz="900" b="1" i="1" dirty="0"/>
              <a:t>Hoeve De </a:t>
            </a:r>
            <a:r>
              <a:rPr lang="nl-NL" sz="900" b="1" i="1" dirty="0" err="1"/>
              <a:t>Spik</a:t>
            </a:r>
            <a:r>
              <a:rPr lang="nl-NL" sz="900" b="1" i="1" dirty="0"/>
              <a:t>, Haelen</a:t>
            </a:r>
          </a:p>
        </p:txBody>
      </p:sp>
      <p:sp>
        <p:nvSpPr>
          <p:cNvPr id="43" name="Tekstvak 42">
            <a:extLst>
              <a:ext uri="{FF2B5EF4-FFF2-40B4-BE49-F238E27FC236}">
                <a16:creationId xmlns:a16="http://schemas.microsoft.com/office/drawing/2014/main" id="{ECDAD8A3-182D-4784-AF16-63223F9D2E00}"/>
              </a:ext>
            </a:extLst>
          </p:cNvPr>
          <p:cNvSpPr txBox="1"/>
          <p:nvPr/>
        </p:nvSpPr>
        <p:spPr>
          <a:xfrm>
            <a:off x="6091928" y="2838563"/>
            <a:ext cx="1138179" cy="507831"/>
          </a:xfrm>
          <a:prstGeom prst="rect">
            <a:avLst/>
          </a:prstGeom>
          <a:noFill/>
        </p:spPr>
        <p:txBody>
          <a:bodyPr wrap="square" rtlCol="0">
            <a:spAutoFit/>
          </a:bodyPr>
          <a:lstStyle/>
          <a:p>
            <a:pPr algn="r"/>
            <a:r>
              <a:rPr lang="nl-NL" sz="900" b="1" i="1" dirty="0"/>
              <a:t>In brand geschoten Lancaster ME858,</a:t>
            </a:r>
          </a:p>
          <a:p>
            <a:pPr algn="r"/>
            <a:r>
              <a:rPr lang="nl-NL" sz="900" b="1" i="1" dirty="0"/>
              <a:t>boven Hunsel</a:t>
            </a:r>
          </a:p>
        </p:txBody>
      </p:sp>
      <p:pic>
        <p:nvPicPr>
          <p:cNvPr id="12" name="Afbeelding 11">
            <a:extLst>
              <a:ext uri="{FF2B5EF4-FFF2-40B4-BE49-F238E27FC236}">
                <a16:creationId xmlns:a16="http://schemas.microsoft.com/office/drawing/2014/main" id="{D6D59E90-E5CF-4B3B-898A-EBF4860DB6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71142" y="-82170"/>
            <a:ext cx="663530" cy="774866"/>
          </a:xfrm>
          <a:prstGeom prst="rect">
            <a:avLst/>
          </a:prstGeom>
        </p:spPr>
      </p:pic>
    </p:spTree>
    <p:extLst>
      <p:ext uri="{BB962C8B-B14F-4D97-AF65-F5344CB8AC3E}">
        <p14:creationId xmlns:p14="http://schemas.microsoft.com/office/powerpoint/2010/main" val="2043760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84E15AD-626D-48C4-A048-0A6EB4A6045B}"/>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69507C1D-7D17-4C32-A2CA-B9BAA0FEB590}"/>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F4FEB65C-4EEA-4A89-A2D3-29959FA57C36}"/>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DE VIJAND                                                       26</a:t>
            </a:r>
          </a:p>
        </p:txBody>
      </p:sp>
      <p:pic>
        <p:nvPicPr>
          <p:cNvPr id="5" name="Afbeelding 4">
            <a:extLst>
              <a:ext uri="{FF2B5EF4-FFF2-40B4-BE49-F238E27FC236}">
                <a16:creationId xmlns:a16="http://schemas.microsoft.com/office/drawing/2014/main" id="{9C8DF088-A158-494A-B2E5-DA5107046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45FDCF66-2277-4EED-902D-2F835267F9ED}"/>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3B712CE8-22D8-4209-A00B-A1A927C49F77}"/>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4DD12984-2471-4769-88B2-016DF67FFDE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9" name="Rechthoek 8">
            <a:extLst>
              <a:ext uri="{FF2B5EF4-FFF2-40B4-BE49-F238E27FC236}">
                <a16:creationId xmlns:a16="http://schemas.microsoft.com/office/drawing/2014/main" id="{6550F3A0-EF28-452E-B71C-48BC2EA465B4}"/>
              </a:ext>
            </a:extLst>
          </p:cNvPr>
          <p:cNvSpPr/>
          <p:nvPr/>
        </p:nvSpPr>
        <p:spPr>
          <a:xfrm>
            <a:off x="-3753" y="925352"/>
            <a:ext cx="3063585" cy="646331"/>
          </a:xfrm>
          <a:prstGeom prst="rect">
            <a:avLst/>
          </a:prstGeom>
          <a:noFill/>
          <a:ln w="3175">
            <a:noFill/>
          </a:ln>
        </p:spPr>
        <p:txBody>
          <a:bodyPr wrap="square">
            <a:spAutoFit/>
          </a:bodyPr>
          <a:lstStyle/>
          <a:p>
            <a:r>
              <a:rPr lang="nl-NL" sz="1200" dirty="0"/>
              <a:t>Op 10 mei 1940 viel het leger van de Duitsers Nederland, België en Frankrijk binnen. Het was oorlog, maar wie was nu de vijand?</a:t>
            </a:r>
          </a:p>
        </p:txBody>
      </p:sp>
      <p:sp>
        <p:nvSpPr>
          <p:cNvPr id="10" name="Tekstvak 9">
            <a:extLst>
              <a:ext uri="{FF2B5EF4-FFF2-40B4-BE49-F238E27FC236}">
                <a16:creationId xmlns:a16="http://schemas.microsoft.com/office/drawing/2014/main" id="{F11A5578-237C-40F7-8E23-ABCEE4E1850D}"/>
              </a:ext>
            </a:extLst>
          </p:cNvPr>
          <p:cNvSpPr txBox="1"/>
          <p:nvPr/>
        </p:nvSpPr>
        <p:spPr>
          <a:xfrm>
            <a:off x="3050878" y="702213"/>
            <a:ext cx="2956083" cy="1569660"/>
          </a:xfrm>
          <a:prstGeom prst="rect">
            <a:avLst/>
          </a:prstGeom>
          <a:noFill/>
          <a:ln w="3175">
            <a:noFill/>
          </a:ln>
        </p:spPr>
        <p:txBody>
          <a:bodyPr wrap="square" rtlCol="0">
            <a:spAutoFit/>
          </a:bodyPr>
          <a:lstStyle/>
          <a:p>
            <a:r>
              <a:rPr lang="nl-NL" sz="1200" dirty="0"/>
              <a:t>In de Tweede Wereldoorlog werden aanvallen uitgevoerd met bommenwerpers. De schade daarbij was heel groot: het kostte veel mensenlevens en veroorzaakte enorme schade. Met het bombardement van 14 mei 1940 op Rotterdam dwongen de Duitsers Nederland om zich over te geven, te capituleren.</a:t>
            </a:r>
          </a:p>
        </p:txBody>
      </p:sp>
      <p:sp>
        <p:nvSpPr>
          <p:cNvPr id="11" name="Tekstvak 10">
            <a:extLst>
              <a:ext uri="{FF2B5EF4-FFF2-40B4-BE49-F238E27FC236}">
                <a16:creationId xmlns:a16="http://schemas.microsoft.com/office/drawing/2014/main" id="{C7FEBCB5-050B-4118-9DA9-AA60D100D1A2}"/>
              </a:ext>
            </a:extLst>
          </p:cNvPr>
          <p:cNvSpPr txBox="1"/>
          <p:nvPr/>
        </p:nvSpPr>
        <p:spPr>
          <a:xfrm>
            <a:off x="6006961" y="682971"/>
            <a:ext cx="3112699" cy="1754326"/>
          </a:xfrm>
          <a:prstGeom prst="rect">
            <a:avLst/>
          </a:prstGeom>
          <a:noFill/>
        </p:spPr>
        <p:txBody>
          <a:bodyPr wrap="square" rtlCol="0">
            <a:spAutoFit/>
          </a:bodyPr>
          <a:lstStyle/>
          <a:p>
            <a:r>
              <a:rPr lang="nl-NL" sz="1200" dirty="0"/>
              <a:t>In Nederland werd een </a:t>
            </a:r>
            <a:r>
              <a:rPr lang="nl-NL" sz="1200" b="1" u="sng" dirty="0"/>
              <a:t>Duits bestuur</a:t>
            </a:r>
            <a:r>
              <a:rPr lang="nl-NL" sz="1200" u="sng" dirty="0"/>
              <a:t> </a:t>
            </a:r>
            <a:r>
              <a:rPr lang="nl-NL" sz="1200" dirty="0"/>
              <a:t>ingesteld, met </a:t>
            </a:r>
            <a:r>
              <a:rPr lang="nl-NL" sz="1200" dirty="0" err="1"/>
              <a:t>Seyss</a:t>
            </a:r>
            <a:r>
              <a:rPr lang="nl-NL" sz="1200" dirty="0"/>
              <a:t> </a:t>
            </a:r>
            <a:r>
              <a:rPr lang="nl-NL" sz="1200" dirty="0" err="1"/>
              <a:t>Inquart</a:t>
            </a:r>
            <a:r>
              <a:rPr lang="nl-NL" sz="1200" dirty="0"/>
              <a:t> aan het hoofd. De Nederlands regering werd naar huis gestuurd, evenals in 1941 de provinciale staten en de gemeenteraden. </a:t>
            </a:r>
          </a:p>
          <a:p>
            <a:r>
              <a:rPr lang="nl-NL" sz="1200" dirty="0"/>
              <a:t>Hitler dacht Nederland langzaam “rijp” te maken voor zijn nazi-ideeën, om ooit – na een Duitse overwinning - onderdeel te worden van één “Groot-Duitsland”. </a:t>
            </a:r>
          </a:p>
        </p:txBody>
      </p:sp>
      <p:sp>
        <p:nvSpPr>
          <p:cNvPr id="27" name="Tekstvak 26">
            <a:extLst>
              <a:ext uri="{FF2B5EF4-FFF2-40B4-BE49-F238E27FC236}">
                <a16:creationId xmlns:a16="http://schemas.microsoft.com/office/drawing/2014/main" id="{6931B855-93D6-40BB-B2A9-B7D2F3D64AA8}"/>
              </a:ext>
            </a:extLst>
          </p:cNvPr>
          <p:cNvSpPr txBox="1"/>
          <p:nvPr/>
        </p:nvSpPr>
        <p:spPr>
          <a:xfrm>
            <a:off x="16632" y="1616827"/>
            <a:ext cx="3050878" cy="1615827"/>
          </a:xfrm>
          <a:prstGeom prst="rect">
            <a:avLst/>
          </a:prstGeom>
          <a:noFill/>
        </p:spPr>
        <p:txBody>
          <a:bodyPr wrap="square" rtlCol="0">
            <a:spAutoFit/>
          </a:bodyPr>
          <a:lstStyle/>
          <a:p>
            <a:r>
              <a:rPr lang="nl-NL" sz="1100" dirty="0"/>
              <a:t>Vanaf 1934 was Adolf Hitler de baas in Duitsland. Hij was een </a:t>
            </a:r>
            <a:r>
              <a:rPr lang="nl-NL" sz="1100" b="1" u="sng" dirty="0"/>
              <a:t>dictator</a:t>
            </a:r>
            <a:r>
              <a:rPr lang="nl-NL" sz="1100" dirty="0"/>
              <a:t>, iemand die alleen bepaalde wat er in zijn land moest gebeuren. Hij was de leider van de NSDAP, de  </a:t>
            </a:r>
            <a:r>
              <a:rPr lang="nl-NL" sz="1100" b="1" dirty="0"/>
              <a:t>N</a:t>
            </a:r>
            <a:r>
              <a:rPr lang="nl-NL" sz="1100" dirty="0"/>
              <a:t>ationaal</a:t>
            </a:r>
            <a:r>
              <a:rPr lang="nl-NL" sz="1100" b="1" dirty="0"/>
              <a:t>s</a:t>
            </a:r>
            <a:r>
              <a:rPr lang="nl-NL" sz="1100" dirty="0"/>
              <a:t>ocialistische </a:t>
            </a:r>
            <a:r>
              <a:rPr lang="nl-NL" sz="1100" b="1" dirty="0"/>
              <a:t>D</a:t>
            </a:r>
            <a:r>
              <a:rPr lang="nl-NL" sz="1100" dirty="0"/>
              <a:t>uitse </a:t>
            </a:r>
            <a:r>
              <a:rPr lang="nl-NL" sz="1100" b="1" dirty="0"/>
              <a:t>A</a:t>
            </a:r>
            <a:r>
              <a:rPr lang="nl-NL" sz="1100" dirty="0"/>
              <a:t>rbeiders</a:t>
            </a:r>
            <a:r>
              <a:rPr lang="nl-NL" sz="1100" b="1" dirty="0"/>
              <a:t>p</a:t>
            </a:r>
            <a:r>
              <a:rPr lang="nl-NL" sz="1100" dirty="0"/>
              <a:t>artij. De ideeën van deze partij waren </a:t>
            </a:r>
            <a:r>
              <a:rPr lang="nl-NL" sz="1100" b="1" u="sng" dirty="0"/>
              <a:t>extreem</a:t>
            </a:r>
            <a:r>
              <a:rPr lang="nl-NL" sz="1100" u="sng" dirty="0"/>
              <a:t> </a:t>
            </a:r>
            <a:r>
              <a:rPr lang="nl-NL" sz="1100" b="1" u="sng" dirty="0"/>
              <a:t>rechts</a:t>
            </a:r>
            <a:r>
              <a:rPr lang="nl-NL" sz="1100" u="sng" dirty="0"/>
              <a:t> </a:t>
            </a:r>
            <a:r>
              <a:rPr lang="nl-NL" sz="1100" dirty="0"/>
              <a:t>en </a:t>
            </a:r>
            <a:r>
              <a:rPr lang="nl-NL" sz="1100" b="1" u="sng" dirty="0"/>
              <a:t>racistisch</a:t>
            </a:r>
            <a:r>
              <a:rPr lang="nl-NL" sz="1100" dirty="0"/>
              <a:t>. Na zijn verkiezing zorgde Hitler dat iedereen die het niet met hem eens was werd opgesloten of vermoord. Hij verzamelde alle macht voor zich alleen. </a:t>
            </a:r>
            <a:endParaRPr lang="nl-NL" dirty="0"/>
          </a:p>
        </p:txBody>
      </p:sp>
      <p:pic>
        <p:nvPicPr>
          <p:cNvPr id="29" name="Afbeelding 28">
            <a:extLst>
              <a:ext uri="{FF2B5EF4-FFF2-40B4-BE49-F238E27FC236}">
                <a16:creationId xmlns:a16="http://schemas.microsoft.com/office/drawing/2014/main" id="{5A54F430-84E4-4B6A-B2DC-3162862400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055" y="3220843"/>
            <a:ext cx="2242848" cy="2270344"/>
          </a:xfrm>
          <a:prstGeom prst="rect">
            <a:avLst/>
          </a:prstGeom>
        </p:spPr>
      </p:pic>
      <p:sp>
        <p:nvSpPr>
          <p:cNvPr id="30" name="Tekstvak 29">
            <a:extLst>
              <a:ext uri="{FF2B5EF4-FFF2-40B4-BE49-F238E27FC236}">
                <a16:creationId xmlns:a16="http://schemas.microsoft.com/office/drawing/2014/main" id="{96013D07-B1F8-4CF3-8286-0BF5E71CD433}"/>
              </a:ext>
            </a:extLst>
          </p:cNvPr>
          <p:cNvSpPr txBox="1"/>
          <p:nvPr/>
        </p:nvSpPr>
        <p:spPr>
          <a:xfrm>
            <a:off x="243278" y="5478406"/>
            <a:ext cx="2242848" cy="369332"/>
          </a:xfrm>
          <a:prstGeom prst="rect">
            <a:avLst/>
          </a:prstGeom>
          <a:noFill/>
        </p:spPr>
        <p:txBody>
          <a:bodyPr wrap="square" rtlCol="0">
            <a:spAutoFit/>
          </a:bodyPr>
          <a:lstStyle/>
          <a:p>
            <a:r>
              <a:rPr lang="nl-NL" sz="900" b="1" i="1" dirty="0"/>
              <a:t>De adelaar met het hakenkruis, het symbool van de NSDAP</a:t>
            </a:r>
          </a:p>
        </p:txBody>
      </p:sp>
      <p:sp>
        <p:nvSpPr>
          <p:cNvPr id="31" name="Tekstvak 30">
            <a:extLst>
              <a:ext uri="{FF2B5EF4-FFF2-40B4-BE49-F238E27FC236}">
                <a16:creationId xmlns:a16="http://schemas.microsoft.com/office/drawing/2014/main" id="{390DC6CE-1F7B-431D-897A-3940E7D4B1AD}"/>
              </a:ext>
            </a:extLst>
          </p:cNvPr>
          <p:cNvSpPr txBox="1"/>
          <p:nvPr/>
        </p:nvSpPr>
        <p:spPr>
          <a:xfrm>
            <a:off x="3050878" y="2327049"/>
            <a:ext cx="2956083" cy="1107996"/>
          </a:xfrm>
          <a:prstGeom prst="rect">
            <a:avLst/>
          </a:prstGeom>
          <a:solidFill>
            <a:schemeClr val="accent1">
              <a:lumMod val="40000"/>
              <a:lumOff val="60000"/>
            </a:schemeClr>
          </a:solidFill>
        </p:spPr>
        <p:txBody>
          <a:bodyPr wrap="square" rtlCol="0">
            <a:spAutoFit/>
          </a:bodyPr>
          <a:lstStyle/>
          <a:p>
            <a:r>
              <a:rPr lang="nl-NL" sz="1100" dirty="0"/>
              <a:t>Wat wilde Hitler en zijn </a:t>
            </a:r>
            <a:r>
              <a:rPr lang="nl-NL" sz="1100" dirty="0" err="1"/>
              <a:t>nazi-partij</a:t>
            </a:r>
            <a:r>
              <a:rPr lang="nl-NL" sz="1100" dirty="0"/>
              <a:t>?</a:t>
            </a:r>
          </a:p>
          <a:p>
            <a:pPr marL="171450" lvl="0" indent="-171450">
              <a:buFont typeface="Arial" panose="020B0604020202020204" pitchFamily="34" charset="0"/>
              <a:buChar char="•"/>
            </a:pPr>
            <a:r>
              <a:rPr lang="nl-NL" sz="1100" dirty="0"/>
              <a:t>Andere landen veroveren om Duitsland </a:t>
            </a:r>
            <a:r>
              <a:rPr lang="nl-NL" sz="1100" b="1" u="sng" dirty="0"/>
              <a:t>groot</a:t>
            </a:r>
          </a:p>
          <a:p>
            <a:pPr lvl="0"/>
            <a:r>
              <a:rPr lang="nl-NL" sz="1100" b="1" dirty="0"/>
              <a:t>     </a:t>
            </a:r>
            <a:r>
              <a:rPr lang="nl-NL" sz="1100" dirty="0"/>
              <a:t>en</a:t>
            </a:r>
            <a:r>
              <a:rPr lang="nl-NL" sz="1100" b="1" dirty="0"/>
              <a:t> </a:t>
            </a:r>
            <a:r>
              <a:rPr lang="nl-NL" sz="1100" b="1" u="sng" dirty="0"/>
              <a:t>oppermachtig</a:t>
            </a:r>
            <a:r>
              <a:rPr lang="nl-NL" sz="1100" dirty="0"/>
              <a:t> te maken.</a:t>
            </a:r>
          </a:p>
          <a:p>
            <a:pPr marL="171450" lvl="0" indent="-171450">
              <a:buFont typeface="Arial" panose="020B0604020202020204" pitchFamily="34" charset="0"/>
              <a:buChar char="•"/>
            </a:pPr>
            <a:r>
              <a:rPr lang="nl-NL" sz="1100" dirty="0"/>
              <a:t>mensen die niet van het Arische ras waren</a:t>
            </a:r>
          </a:p>
          <a:p>
            <a:pPr lvl="0"/>
            <a:r>
              <a:rPr lang="nl-NL" sz="1100" dirty="0"/>
              <a:t>      </a:t>
            </a:r>
            <a:r>
              <a:rPr lang="nl-NL" sz="1100" b="1" u="sng" dirty="0"/>
              <a:t>vernietigen</a:t>
            </a:r>
            <a:r>
              <a:rPr lang="nl-NL" sz="1100" dirty="0"/>
              <a:t>. Joden, zigeuners, homo’s, of</a:t>
            </a:r>
          </a:p>
          <a:p>
            <a:pPr lvl="0"/>
            <a:r>
              <a:rPr lang="nl-NL" sz="1100" dirty="0"/>
              <a:t>     mensen met een beperking. </a:t>
            </a:r>
            <a:endParaRPr lang="nl-NL" dirty="0"/>
          </a:p>
        </p:txBody>
      </p:sp>
      <p:pic>
        <p:nvPicPr>
          <p:cNvPr id="33" name="Afbeelding 32">
            <a:extLst>
              <a:ext uri="{FF2B5EF4-FFF2-40B4-BE49-F238E27FC236}">
                <a16:creationId xmlns:a16="http://schemas.microsoft.com/office/drawing/2014/main" id="{48E6572A-BAD5-4834-A6E9-0B9CA154E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166" y="2614609"/>
            <a:ext cx="2592288" cy="3463297"/>
          </a:xfrm>
          <a:prstGeom prst="rect">
            <a:avLst/>
          </a:prstGeom>
        </p:spPr>
      </p:pic>
      <p:sp>
        <p:nvSpPr>
          <p:cNvPr id="34" name="Tekstvak 33">
            <a:extLst>
              <a:ext uri="{FF2B5EF4-FFF2-40B4-BE49-F238E27FC236}">
                <a16:creationId xmlns:a16="http://schemas.microsoft.com/office/drawing/2014/main" id="{D07F1EFB-3ECE-46CE-A32E-780147690E06}"/>
              </a:ext>
            </a:extLst>
          </p:cNvPr>
          <p:cNvSpPr txBox="1"/>
          <p:nvPr/>
        </p:nvSpPr>
        <p:spPr>
          <a:xfrm>
            <a:off x="6267166" y="6077906"/>
            <a:ext cx="2592288" cy="230832"/>
          </a:xfrm>
          <a:prstGeom prst="rect">
            <a:avLst/>
          </a:prstGeom>
          <a:noFill/>
        </p:spPr>
        <p:txBody>
          <a:bodyPr wrap="square" rtlCol="0">
            <a:spAutoFit/>
          </a:bodyPr>
          <a:lstStyle/>
          <a:p>
            <a:pPr algn="ctr"/>
            <a:r>
              <a:rPr lang="nl-NL" sz="900" b="1" i="1" dirty="0" err="1"/>
              <a:t>Seyss</a:t>
            </a:r>
            <a:r>
              <a:rPr lang="nl-NL" sz="900" b="1" i="1" dirty="0"/>
              <a:t> </a:t>
            </a:r>
            <a:r>
              <a:rPr lang="nl-NL" sz="900" b="1" i="1" dirty="0" err="1"/>
              <a:t>Inquart</a:t>
            </a:r>
            <a:endParaRPr lang="nl-NL" sz="900" b="1" i="1" dirty="0"/>
          </a:p>
        </p:txBody>
      </p:sp>
      <p:pic>
        <p:nvPicPr>
          <p:cNvPr id="36" name="Afbeelding 35">
            <a:extLst>
              <a:ext uri="{FF2B5EF4-FFF2-40B4-BE49-F238E27FC236}">
                <a16:creationId xmlns:a16="http://schemas.microsoft.com/office/drawing/2014/main" id="{767CCA43-9C4D-4FD6-842E-5C83F600B3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0085" y="3625346"/>
            <a:ext cx="3514642" cy="2452559"/>
          </a:xfrm>
          <a:prstGeom prst="rect">
            <a:avLst/>
          </a:prstGeom>
        </p:spPr>
      </p:pic>
      <p:sp>
        <p:nvSpPr>
          <p:cNvPr id="37" name="Tekstvak 36">
            <a:extLst>
              <a:ext uri="{FF2B5EF4-FFF2-40B4-BE49-F238E27FC236}">
                <a16:creationId xmlns:a16="http://schemas.microsoft.com/office/drawing/2014/main" id="{2B7F73D2-1253-4A94-9D07-E50F061BAC38}"/>
              </a:ext>
            </a:extLst>
          </p:cNvPr>
          <p:cNvSpPr txBox="1"/>
          <p:nvPr/>
        </p:nvSpPr>
        <p:spPr>
          <a:xfrm>
            <a:off x="3923928" y="3429000"/>
            <a:ext cx="2270799" cy="230832"/>
          </a:xfrm>
          <a:prstGeom prst="rect">
            <a:avLst/>
          </a:prstGeom>
          <a:noFill/>
        </p:spPr>
        <p:txBody>
          <a:bodyPr wrap="square" rtlCol="0">
            <a:spAutoFit/>
          </a:bodyPr>
          <a:lstStyle/>
          <a:p>
            <a:r>
              <a:rPr lang="nl-NL" sz="900" b="1" i="1" dirty="0"/>
              <a:t>Jodenvervolging</a:t>
            </a:r>
          </a:p>
        </p:txBody>
      </p:sp>
      <p:pic>
        <p:nvPicPr>
          <p:cNvPr id="20" name="Afbeelding 19">
            <a:extLst>
              <a:ext uri="{FF2B5EF4-FFF2-40B4-BE49-F238E27FC236}">
                <a16:creationId xmlns:a16="http://schemas.microsoft.com/office/drawing/2014/main" id="{3B567E24-5931-4ACB-B757-45D044146E2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61069" y="2068765"/>
            <a:ext cx="685549" cy="470723"/>
          </a:xfrm>
          <a:prstGeom prst="rect">
            <a:avLst/>
          </a:prstGeom>
        </p:spPr>
      </p:pic>
      <p:pic>
        <p:nvPicPr>
          <p:cNvPr id="13" name="Afbeelding 12">
            <a:extLst>
              <a:ext uri="{FF2B5EF4-FFF2-40B4-BE49-F238E27FC236}">
                <a16:creationId xmlns:a16="http://schemas.microsoft.com/office/drawing/2014/main" id="{834502CC-1320-4865-9926-5B842A0836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0903" y="-39992"/>
            <a:ext cx="806196" cy="696468"/>
          </a:xfrm>
          <a:prstGeom prst="rect">
            <a:avLst/>
          </a:prstGeom>
        </p:spPr>
      </p:pic>
    </p:spTree>
    <p:extLst>
      <p:ext uri="{BB962C8B-B14F-4D97-AF65-F5344CB8AC3E}">
        <p14:creationId xmlns:p14="http://schemas.microsoft.com/office/powerpoint/2010/main" val="1743705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9979BC3-1131-43FA-BF0F-8D7260D791E7}"/>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2A8C0235-29F0-4183-B13C-475EC68BD232}"/>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C4525FCF-4450-4007-8AD6-3C9D6B517801}"/>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VERDUISTEREN                                                  27</a:t>
            </a:r>
          </a:p>
        </p:txBody>
      </p:sp>
      <p:pic>
        <p:nvPicPr>
          <p:cNvPr id="5" name="Afbeelding 4">
            <a:extLst>
              <a:ext uri="{FF2B5EF4-FFF2-40B4-BE49-F238E27FC236}">
                <a16:creationId xmlns:a16="http://schemas.microsoft.com/office/drawing/2014/main" id="{06662B02-23A1-4442-8E40-364F0F14C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A5EE9520-A31F-4C54-91BA-9B6A5856CF17}"/>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7F20448F-6C8D-47FB-A393-D28C3199FD85}"/>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5C72B894-F93D-416B-AEBF-A7ABC4D21C3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9" name="Rechthoek 8">
            <a:extLst>
              <a:ext uri="{FF2B5EF4-FFF2-40B4-BE49-F238E27FC236}">
                <a16:creationId xmlns:a16="http://schemas.microsoft.com/office/drawing/2014/main" id="{667BFDF7-6CF5-4084-A18C-AF455B2E17DD}"/>
              </a:ext>
            </a:extLst>
          </p:cNvPr>
          <p:cNvSpPr/>
          <p:nvPr/>
        </p:nvSpPr>
        <p:spPr>
          <a:xfrm>
            <a:off x="103749" y="925352"/>
            <a:ext cx="2956083" cy="600164"/>
          </a:xfrm>
          <a:prstGeom prst="rect">
            <a:avLst/>
          </a:prstGeom>
          <a:solidFill>
            <a:schemeClr val="accent1">
              <a:lumMod val="40000"/>
              <a:lumOff val="60000"/>
            </a:schemeClr>
          </a:solidFill>
          <a:ln w="3175">
            <a:noFill/>
          </a:ln>
        </p:spPr>
        <p:txBody>
          <a:bodyPr wrap="square">
            <a:spAutoFit/>
          </a:bodyPr>
          <a:lstStyle/>
          <a:p>
            <a:r>
              <a:rPr lang="nl-NL" sz="1100" dirty="0"/>
              <a:t>Heb jij ooit gevlogen tijdens de nacht? Bij helder weer kon je vast de verlichte dorpen en steden zien op de grond. </a:t>
            </a:r>
          </a:p>
        </p:txBody>
      </p:sp>
      <p:sp>
        <p:nvSpPr>
          <p:cNvPr id="10" name="Tekstvak 9">
            <a:extLst>
              <a:ext uri="{FF2B5EF4-FFF2-40B4-BE49-F238E27FC236}">
                <a16:creationId xmlns:a16="http://schemas.microsoft.com/office/drawing/2014/main" id="{D6AEA0FD-C2A9-4964-958D-02D8EFE686A8}"/>
              </a:ext>
            </a:extLst>
          </p:cNvPr>
          <p:cNvSpPr txBox="1"/>
          <p:nvPr/>
        </p:nvSpPr>
        <p:spPr>
          <a:xfrm>
            <a:off x="3050878" y="702213"/>
            <a:ext cx="2956083" cy="3600986"/>
          </a:xfrm>
          <a:prstGeom prst="rect">
            <a:avLst/>
          </a:prstGeom>
          <a:noFill/>
          <a:ln w="3175">
            <a:noFill/>
          </a:ln>
        </p:spPr>
        <p:txBody>
          <a:bodyPr wrap="square" rtlCol="0">
            <a:spAutoFit/>
          </a:bodyPr>
          <a:lstStyle/>
          <a:p>
            <a:r>
              <a:rPr lang="nl-NL" sz="1200" dirty="0"/>
              <a:t>2. </a:t>
            </a:r>
            <a:r>
              <a:rPr lang="nl-NL" sz="1200" b="1" u="sng" dirty="0"/>
              <a:t>Anti-radarsneeuw</a:t>
            </a:r>
            <a:r>
              <a:rPr lang="nl-NL" sz="1200" dirty="0"/>
              <a:t>, ook “</a:t>
            </a:r>
            <a:r>
              <a:rPr lang="nl-NL" sz="1200" b="1" u="sng" dirty="0" err="1"/>
              <a:t>windows</a:t>
            </a:r>
            <a:r>
              <a:rPr lang="nl-NL" sz="1200" b="1" dirty="0"/>
              <a:t>”</a:t>
            </a:r>
            <a:r>
              <a:rPr lang="nl-NL" sz="1200" dirty="0"/>
              <a:t> genoemd, waarbij grote aantallen reepjes aluminiumfolie uit het vliegtuig werden geworpen. Hierdoor werd het radarsysteem van de vijand in de war gebracht.</a:t>
            </a:r>
          </a:p>
          <a:p>
            <a:endParaRPr lang="nl-NL" sz="1200" dirty="0"/>
          </a:p>
          <a:p>
            <a:endParaRPr lang="nl-NL" sz="1200" dirty="0"/>
          </a:p>
          <a:p>
            <a:endParaRPr lang="nl-NL" sz="1200" dirty="0"/>
          </a:p>
          <a:p>
            <a:endParaRPr lang="nl-NL" sz="1200" dirty="0"/>
          </a:p>
          <a:p>
            <a:endParaRPr lang="nl-NL" sz="1200" dirty="0"/>
          </a:p>
          <a:p>
            <a:endParaRPr lang="nl-NL" sz="1200" dirty="0"/>
          </a:p>
          <a:p>
            <a:endParaRPr lang="nl-NL" sz="1200" dirty="0"/>
          </a:p>
          <a:p>
            <a:endParaRPr lang="nl-NL" sz="1200" dirty="0"/>
          </a:p>
          <a:p>
            <a:endParaRPr lang="nl-NL" sz="1200" dirty="0"/>
          </a:p>
          <a:p>
            <a:endParaRPr lang="nl-NL" sz="1200" dirty="0"/>
          </a:p>
          <a:p>
            <a:endParaRPr lang="nl-NL" sz="1200" dirty="0"/>
          </a:p>
          <a:p>
            <a:r>
              <a:rPr lang="nl-NL" sz="1200" dirty="0"/>
              <a:t>3. </a:t>
            </a:r>
            <a:r>
              <a:rPr lang="nl-NL" sz="1200" b="1" u="sng" dirty="0"/>
              <a:t>Verduisteren</a:t>
            </a:r>
            <a:r>
              <a:rPr lang="nl-NL" sz="1200" dirty="0"/>
              <a:t> van steden en dorpen op de grond, waardoor de piloten moeilijker hun weg konden vinden. </a:t>
            </a:r>
          </a:p>
        </p:txBody>
      </p:sp>
      <p:sp>
        <p:nvSpPr>
          <p:cNvPr id="11" name="Tekstvak 10">
            <a:extLst>
              <a:ext uri="{FF2B5EF4-FFF2-40B4-BE49-F238E27FC236}">
                <a16:creationId xmlns:a16="http://schemas.microsoft.com/office/drawing/2014/main" id="{01F21EF9-91B7-456C-9A90-F1E6EBA4C4EA}"/>
              </a:ext>
            </a:extLst>
          </p:cNvPr>
          <p:cNvSpPr txBox="1"/>
          <p:nvPr/>
        </p:nvSpPr>
        <p:spPr>
          <a:xfrm>
            <a:off x="6006961" y="682971"/>
            <a:ext cx="3112699" cy="2123658"/>
          </a:xfrm>
          <a:prstGeom prst="rect">
            <a:avLst/>
          </a:prstGeom>
          <a:noFill/>
        </p:spPr>
        <p:txBody>
          <a:bodyPr wrap="square" rtlCol="0">
            <a:spAutoFit/>
          </a:bodyPr>
          <a:lstStyle/>
          <a:p>
            <a:r>
              <a:rPr lang="nl-NL" sz="1100" dirty="0"/>
              <a:t>Al in de eerste maanden van de oorlog moest iedereen ervoor zorgen dat er ’s avonds </a:t>
            </a:r>
            <a:r>
              <a:rPr lang="nl-NL" sz="1100" b="1" u="sng" dirty="0"/>
              <a:t>geen kiertje licht</a:t>
            </a:r>
            <a:r>
              <a:rPr lang="nl-NL" sz="1100" u="sng" dirty="0"/>
              <a:t> </a:t>
            </a:r>
            <a:r>
              <a:rPr lang="nl-NL" sz="1100" dirty="0"/>
              <a:t>naar buiten scheen. Er mocht geen straatverlichting branden. Fietsen en auto’s hadden een heel zwakke verlichting. In de steden was alle lichtreclame streng verboden. </a:t>
            </a:r>
          </a:p>
          <a:p>
            <a:r>
              <a:rPr lang="nl-NL" sz="1100" dirty="0"/>
              <a:t>In de donkere wintermaanden gebeurden er ongelukken, mensen konden de weg van hun werk naar huis niet meer vinden of mensen liepen per ongeluk het water in en verdronken.  </a:t>
            </a:r>
          </a:p>
          <a:p>
            <a:r>
              <a:rPr lang="nl-NL" sz="1100" dirty="0"/>
              <a:t>Wie zijn huis onvoldoende verduisterde, kreeg een </a:t>
            </a:r>
            <a:r>
              <a:rPr lang="nl-NL" sz="1100" b="1" u="sng" dirty="0"/>
              <a:t>boete</a:t>
            </a:r>
            <a:r>
              <a:rPr lang="nl-NL" sz="1100" dirty="0"/>
              <a:t> of zelfs enkele dagen gevangenisstraf. </a:t>
            </a:r>
          </a:p>
        </p:txBody>
      </p:sp>
      <p:sp>
        <p:nvSpPr>
          <p:cNvPr id="21" name="Tekstvak 20">
            <a:extLst>
              <a:ext uri="{FF2B5EF4-FFF2-40B4-BE49-F238E27FC236}">
                <a16:creationId xmlns:a16="http://schemas.microsoft.com/office/drawing/2014/main" id="{EE14B962-AFA1-4B73-8306-DE2168850EFF}"/>
              </a:ext>
            </a:extLst>
          </p:cNvPr>
          <p:cNvSpPr txBox="1"/>
          <p:nvPr/>
        </p:nvSpPr>
        <p:spPr>
          <a:xfrm>
            <a:off x="103749" y="1564668"/>
            <a:ext cx="2947129" cy="938719"/>
          </a:xfrm>
          <a:prstGeom prst="rect">
            <a:avLst/>
          </a:prstGeom>
          <a:noFill/>
        </p:spPr>
        <p:txBody>
          <a:bodyPr wrap="square" rtlCol="0">
            <a:spAutoFit/>
          </a:bodyPr>
          <a:lstStyle/>
          <a:p>
            <a:r>
              <a:rPr lang="nl-NL" sz="1100" dirty="0"/>
              <a:t>Je begrijpt dat de Duitse bezetter de geallieerde bommenwerpers niet de weg naar Duitsland wilde wijzen… Beide partijen hadden allerlei manieren om de bommenwerpers op tijd op te sporen, of te hinderen. </a:t>
            </a:r>
          </a:p>
        </p:txBody>
      </p:sp>
      <p:sp>
        <p:nvSpPr>
          <p:cNvPr id="22" name="Tekstvak 21">
            <a:extLst>
              <a:ext uri="{FF2B5EF4-FFF2-40B4-BE49-F238E27FC236}">
                <a16:creationId xmlns:a16="http://schemas.microsoft.com/office/drawing/2014/main" id="{43F518FC-4797-48F7-89E5-0693F15C2E74}"/>
              </a:ext>
            </a:extLst>
          </p:cNvPr>
          <p:cNvSpPr txBox="1"/>
          <p:nvPr/>
        </p:nvSpPr>
        <p:spPr>
          <a:xfrm>
            <a:off x="103749" y="2503387"/>
            <a:ext cx="2947129" cy="1554272"/>
          </a:xfrm>
          <a:prstGeom prst="rect">
            <a:avLst/>
          </a:prstGeom>
          <a:noFill/>
        </p:spPr>
        <p:txBody>
          <a:bodyPr wrap="square" rtlCol="0">
            <a:spAutoFit/>
          </a:bodyPr>
          <a:lstStyle/>
          <a:p>
            <a:r>
              <a:rPr lang="nl-NL" sz="1100" dirty="0"/>
              <a:t>1. </a:t>
            </a:r>
            <a:r>
              <a:rPr lang="nl-NL" sz="1100" b="1" u="sng" dirty="0"/>
              <a:t>Radar-techniek</a:t>
            </a:r>
            <a:r>
              <a:rPr lang="nl-NL" sz="1100" dirty="0"/>
              <a:t>, waarbij opgevangen radiogolven een vliegtuig op afstand kunnen “zien”.</a:t>
            </a:r>
          </a:p>
          <a:p>
            <a:r>
              <a:rPr lang="nl-NL" sz="1100" dirty="0"/>
              <a:t>De Duitsers, die radar pas in 1943 konden gebruiken, liepen hiermee ver achter bij de Britten die al in 1941 beschikten over radarapparatuur.  </a:t>
            </a:r>
          </a:p>
          <a:p>
            <a:endParaRPr lang="nl-NL" dirty="0"/>
          </a:p>
        </p:txBody>
      </p:sp>
      <p:pic>
        <p:nvPicPr>
          <p:cNvPr id="24" name="Afbeelding 23">
            <a:extLst>
              <a:ext uri="{FF2B5EF4-FFF2-40B4-BE49-F238E27FC236}">
                <a16:creationId xmlns:a16="http://schemas.microsoft.com/office/drawing/2014/main" id="{98C805FD-12CD-44A5-B119-CD5D64AA3E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768064"/>
            <a:ext cx="2113888" cy="2299789"/>
          </a:xfrm>
          <a:prstGeom prst="rect">
            <a:avLst/>
          </a:prstGeom>
        </p:spPr>
      </p:pic>
      <p:pic>
        <p:nvPicPr>
          <p:cNvPr id="26" name="Afbeelding 25">
            <a:extLst>
              <a:ext uri="{FF2B5EF4-FFF2-40B4-BE49-F238E27FC236}">
                <a16:creationId xmlns:a16="http://schemas.microsoft.com/office/drawing/2014/main" id="{EFE24F2E-8096-4700-8480-8639DF0D1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383" y="1712829"/>
            <a:ext cx="2443072" cy="1829038"/>
          </a:xfrm>
          <a:prstGeom prst="rect">
            <a:avLst/>
          </a:prstGeom>
        </p:spPr>
      </p:pic>
      <p:sp>
        <p:nvSpPr>
          <p:cNvPr id="30" name="Tekstvak 29">
            <a:extLst>
              <a:ext uri="{FF2B5EF4-FFF2-40B4-BE49-F238E27FC236}">
                <a16:creationId xmlns:a16="http://schemas.microsoft.com/office/drawing/2014/main" id="{5F69247A-C216-4EF1-B993-5237D3C0C68F}"/>
              </a:ext>
            </a:extLst>
          </p:cNvPr>
          <p:cNvSpPr txBox="1"/>
          <p:nvPr/>
        </p:nvSpPr>
        <p:spPr>
          <a:xfrm>
            <a:off x="6006961" y="2806629"/>
            <a:ext cx="3086882" cy="1785104"/>
          </a:xfrm>
          <a:prstGeom prst="rect">
            <a:avLst/>
          </a:prstGeom>
          <a:solidFill>
            <a:schemeClr val="accent1">
              <a:lumMod val="40000"/>
              <a:lumOff val="60000"/>
            </a:schemeClr>
          </a:solidFill>
        </p:spPr>
        <p:txBody>
          <a:bodyPr wrap="square" rtlCol="0">
            <a:spAutoFit/>
          </a:bodyPr>
          <a:lstStyle/>
          <a:p>
            <a:r>
              <a:rPr lang="nl-NL" sz="1100" dirty="0"/>
              <a:t>Er waren verschillende manieren om de </a:t>
            </a:r>
          </a:p>
          <a:p>
            <a:r>
              <a:rPr lang="nl-NL" sz="1100" dirty="0"/>
              <a:t>ramen te verduisteren: met </a:t>
            </a:r>
            <a:r>
              <a:rPr lang="nl-NL" sz="1100" dirty="0" err="1"/>
              <a:t>verduisterings-gordijnen</a:t>
            </a:r>
            <a:r>
              <a:rPr lang="nl-NL" sz="1100" dirty="0"/>
              <a:t> of met verduisteringspapier. Het was een precies werkje, elke avond weer opnieuw. De verduistering werd streng gecontroleerd door vrijwilligers van de Luchtbeschermingsdienst. Zij mochten ’s nachts wel de straat op, terwijl alle anderen tussen 8 uur ’s avonds en 4 uur </a:t>
            </a:r>
          </a:p>
          <a:p>
            <a:r>
              <a:rPr lang="nl-NL" sz="1100" dirty="0"/>
              <a:t>’s morgens niet meer de deur </a:t>
            </a:r>
          </a:p>
          <a:p>
            <a:r>
              <a:rPr lang="nl-NL" sz="1100" dirty="0"/>
              <a:t>uit mochten. </a:t>
            </a:r>
            <a:endParaRPr lang="nl-NL" dirty="0"/>
          </a:p>
        </p:txBody>
      </p:sp>
      <p:sp>
        <p:nvSpPr>
          <p:cNvPr id="31" name="Tekstvak 30">
            <a:extLst>
              <a:ext uri="{FF2B5EF4-FFF2-40B4-BE49-F238E27FC236}">
                <a16:creationId xmlns:a16="http://schemas.microsoft.com/office/drawing/2014/main" id="{69264BD3-775F-44B7-8D89-1A2147843F18}"/>
              </a:ext>
            </a:extLst>
          </p:cNvPr>
          <p:cNvSpPr txBox="1"/>
          <p:nvPr/>
        </p:nvSpPr>
        <p:spPr>
          <a:xfrm>
            <a:off x="6006961" y="5625837"/>
            <a:ext cx="3086882" cy="938719"/>
          </a:xfrm>
          <a:prstGeom prst="rect">
            <a:avLst/>
          </a:prstGeom>
          <a:solidFill>
            <a:srgbClr val="FFFFCC"/>
          </a:solidFill>
        </p:spPr>
        <p:txBody>
          <a:bodyPr wrap="square" rtlCol="0">
            <a:spAutoFit/>
          </a:bodyPr>
          <a:lstStyle/>
          <a:p>
            <a:r>
              <a:rPr lang="nl-NL" sz="1100" dirty="0"/>
              <a:t>Ondanks alle ellende werden er ook grapjes over gemaakt over de verduistering. </a:t>
            </a:r>
          </a:p>
          <a:p>
            <a:r>
              <a:rPr lang="nl-NL" sz="1100" dirty="0"/>
              <a:t>Op YouTube kun je luisteren naar het originele cabaretliedje: </a:t>
            </a:r>
            <a:r>
              <a:rPr lang="nl-NL" sz="1100" i="1" dirty="0"/>
              <a:t>Maak het donker in het donker</a:t>
            </a:r>
            <a:r>
              <a:rPr lang="nl-NL" sz="1100" dirty="0"/>
              <a:t>, door Johnny en Jones. </a:t>
            </a:r>
          </a:p>
        </p:txBody>
      </p:sp>
      <p:pic>
        <p:nvPicPr>
          <p:cNvPr id="33" name="Afbeelding 32" descr="https://upload.wikimedia.org/wikipedia/commons/thumb/e/e9/Maak_het_donker_in_het_donker.jpg/220px-Maak_het_donker_in_het_donker.jpg">
            <a:hlinkClick r:id="rId7"/>
            <a:extLst>
              <a:ext uri="{FF2B5EF4-FFF2-40B4-BE49-F238E27FC236}">
                <a16:creationId xmlns:a16="http://schemas.microsoft.com/office/drawing/2014/main" id="{060D4B3B-1275-4A1C-8C75-0EED1317CD6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7956376" y="4253005"/>
            <a:ext cx="990006" cy="1408243"/>
          </a:xfrm>
          <a:prstGeom prst="rect">
            <a:avLst/>
          </a:prstGeom>
          <a:noFill/>
          <a:ln>
            <a:noFill/>
          </a:ln>
        </p:spPr>
      </p:pic>
      <p:pic>
        <p:nvPicPr>
          <p:cNvPr id="34" name="Afbeelding 33">
            <a:extLst>
              <a:ext uri="{FF2B5EF4-FFF2-40B4-BE49-F238E27FC236}">
                <a16:creationId xmlns:a16="http://schemas.microsoft.com/office/drawing/2014/main" id="{BF248901-490E-4C87-8253-D36555A05F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0729" y="4661217"/>
            <a:ext cx="1807269" cy="895136"/>
          </a:xfrm>
          <a:prstGeom prst="rect">
            <a:avLst/>
          </a:prstGeom>
        </p:spPr>
      </p:pic>
      <p:pic>
        <p:nvPicPr>
          <p:cNvPr id="13" name="Afbeelding 12">
            <a:extLst>
              <a:ext uri="{FF2B5EF4-FFF2-40B4-BE49-F238E27FC236}">
                <a16:creationId xmlns:a16="http://schemas.microsoft.com/office/drawing/2014/main" id="{B439396C-5CA8-4739-8AA1-179B5A532C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43808" y="2619354"/>
            <a:ext cx="1338031" cy="923576"/>
          </a:xfrm>
          <a:prstGeom prst="rect">
            <a:avLst/>
          </a:prstGeom>
        </p:spPr>
      </p:pic>
      <p:pic>
        <p:nvPicPr>
          <p:cNvPr id="15" name="Afbeelding 14">
            <a:extLst>
              <a:ext uri="{FF2B5EF4-FFF2-40B4-BE49-F238E27FC236}">
                <a16:creationId xmlns:a16="http://schemas.microsoft.com/office/drawing/2014/main" id="{088FB51B-F775-4343-82CB-DBBE496C48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40557" y="4253016"/>
            <a:ext cx="1541282" cy="2080632"/>
          </a:xfrm>
          <a:prstGeom prst="rect">
            <a:avLst/>
          </a:prstGeom>
        </p:spPr>
      </p:pic>
      <p:pic>
        <p:nvPicPr>
          <p:cNvPr id="17" name="Afbeelding 16">
            <a:extLst>
              <a:ext uri="{FF2B5EF4-FFF2-40B4-BE49-F238E27FC236}">
                <a16:creationId xmlns:a16="http://schemas.microsoft.com/office/drawing/2014/main" id="{E8796BD6-415B-4ED3-B242-8585F997F1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88909" y="4253006"/>
            <a:ext cx="1361546" cy="1814848"/>
          </a:xfrm>
          <a:prstGeom prst="rect">
            <a:avLst/>
          </a:prstGeom>
        </p:spPr>
      </p:pic>
      <p:sp>
        <p:nvSpPr>
          <p:cNvPr id="18" name="Tekstvak 17">
            <a:extLst>
              <a:ext uri="{FF2B5EF4-FFF2-40B4-BE49-F238E27FC236}">
                <a16:creationId xmlns:a16="http://schemas.microsoft.com/office/drawing/2014/main" id="{38ED7955-3241-4456-8F08-26EF7A3D1737}"/>
              </a:ext>
            </a:extLst>
          </p:cNvPr>
          <p:cNvSpPr txBox="1"/>
          <p:nvPr/>
        </p:nvSpPr>
        <p:spPr>
          <a:xfrm>
            <a:off x="4388909" y="6112997"/>
            <a:ext cx="1361546" cy="230832"/>
          </a:xfrm>
          <a:prstGeom prst="rect">
            <a:avLst/>
          </a:prstGeom>
          <a:noFill/>
        </p:spPr>
        <p:txBody>
          <a:bodyPr wrap="square" rtlCol="0">
            <a:spAutoFit/>
          </a:bodyPr>
          <a:lstStyle/>
          <a:p>
            <a:pPr algn="ctr"/>
            <a:r>
              <a:rPr lang="nl-NL" sz="900" b="1" i="1" dirty="0"/>
              <a:t>Verduisteringspapier</a:t>
            </a:r>
          </a:p>
        </p:txBody>
      </p:sp>
      <p:sp>
        <p:nvSpPr>
          <p:cNvPr id="19" name="Tekstvak 18">
            <a:extLst>
              <a:ext uri="{FF2B5EF4-FFF2-40B4-BE49-F238E27FC236}">
                <a16:creationId xmlns:a16="http://schemas.microsoft.com/office/drawing/2014/main" id="{19DF95D4-76FE-436A-8D96-1014BA144D27}"/>
              </a:ext>
            </a:extLst>
          </p:cNvPr>
          <p:cNvSpPr txBox="1"/>
          <p:nvPr/>
        </p:nvSpPr>
        <p:spPr>
          <a:xfrm>
            <a:off x="1259632" y="6112997"/>
            <a:ext cx="1033768" cy="230832"/>
          </a:xfrm>
          <a:prstGeom prst="rect">
            <a:avLst/>
          </a:prstGeom>
          <a:noFill/>
        </p:spPr>
        <p:txBody>
          <a:bodyPr wrap="square" rtlCol="0">
            <a:spAutoFit/>
          </a:bodyPr>
          <a:lstStyle/>
          <a:p>
            <a:pPr algn="ctr"/>
            <a:r>
              <a:rPr lang="nl-NL" sz="900" b="1" i="1" dirty="0"/>
              <a:t>Moderne radar</a:t>
            </a:r>
          </a:p>
        </p:txBody>
      </p:sp>
      <p:pic>
        <p:nvPicPr>
          <p:cNvPr id="25" name="Afbeelding 24">
            <a:extLst>
              <a:ext uri="{FF2B5EF4-FFF2-40B4-BE49-F238E27FC236}">
                <a16:creationId xmlns:a16="http://schemas.microsoft.com/office/drawing/2014/main" id="{E5054E5E-C1D6-4168-8F22-3B89A83ED2CD}"/>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23055" y="2693164"/>
            <a:ext cx="685549" cy="470723"/>
          </a:xfrm>
          <a:prstGeom prst="rect">
            <a:avLst/>
          </a:prstGeom>
        </p:spPr>
      </p:pic>
      <p:pic>
        <p:nvPicPr>
          <p:cNvPr id="14" name="Afbeelding 13">
            <a:extLst>
              <a:ext uri="{FF2B5EF4-FFF2-40B4-BE49-F238E27FC236}">
                <a16:creationId xmlns:a16="http://schemas.microsoft.com/office/drawing/2014/main" id="{AF9CCF3F-ED54-425F-9DDF-A269BAFFFE8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28384" y="-108816"/>
            <a:ext cx="737445" cy="746644"/>
          </a:xfrm>
          <a:prstGeom prst="rect">
            <a:avLst/>
          </a:prstGeom>
        </p:spPr>
      </p:pic>
    </p:spTree>
    <p:extLst>
      <p:ext uri="{BB962C8B-B14F-4D97-AF65-F5344CB8AC3E}">
        <p14:creationId xmlns:p14="http://schemas.microsoft.com/office/powerpoint/2010/main" val="439821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A28E636-915B-43B1-B1AD-68FBD2644993}"/>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667B952F-C380-4B4B-9D2C-6866B50454D9}"/>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F9B2EC0E-BED4-476B-9BCF-0BFDC2D2E891}"/>
              </a:ext>
            </a:extLst>
          </p:cNvPr>
          <p:cNvSpPr/>
          <p:nvPr/>
        </p:nvSpPr>
        <p:spPr>
          <a:xfrm>
            <a:off x="1619672" y="260648"/>
            <a:ext cx="6624736"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RAZZIA’S                                                          28</a:t>
            </a:r>
          </a:p>
        </p:txBody>
      </p:sp>
      <p:pic>
        <p:nvPicPr>
          <p:cNvPr id="5" name="Afbeelding 4">
            <a:extLst>
              <a:ext uri="{FF2B5EF4-FFF2-40B4-BE49-F238E27FC236}">
                <a16:creationId xmlns:a16="http://schemas.microsoft.com/office/drawing/2014/main" id="{51B27BBE-98FE-4568-A14B-025EB5AEF9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0DD84C3B-C768-44E7-80A8-366B289D4FBF}"/>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49ECF28E-EE05-4A40-A5F8-16FF15CE4A38}"/>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D8E35E7A-6853-4FE4-8D89-DB08583560C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9" name="Rechthoek 8">
            <a:extLst>
              <a:ext uri="{FF2B5EF4-FFF2-40B4-BE49-F238E27FC236}">
                <a16:creationId xmlns:a16="http://schemas.microsoft.com/office/drawing/2014/main" id="{0D836FD9-BB1E-41CA-8401-B4391834068C}"/>
              </a:ext>
            </a:extLst>
          </p:cNvPr>
          <p:cNvSpPr/>
          <p:nvPr/>
        </p:nvSpPr>
        <p:spPr>
          <a:xfrm>
            <a:off x="103749" y="925352"/>
            <a:ext cx="2956083" cy="769441"/>
          </a:xfrm>
          <a:prstGeom prst="rect">
            <a:avLst/>
          </a:prstGeom>
          <a:solidFill>
            <a:schemeClr val="accent1">
              <a:lumMod val="40000"/>
              <a:lumOff val="60000"/>
            </a:schemeClr>
          </a:solidFill>
          <a:ln w="3175">
            <a:noFill/>
          </a:ln>
        </p:spPr>
        <p:txBody>
          <a:bodyPr wrap="square">
            <a:spAutoFit/>
          </a:bodyPr>
          <a:lstStyle/>
          <a:p>
            <a:r>
              <a:rPr lang="nl-NL" sz="1100" dirty="0"/>
              <a:t>WEETJE: </a:t>
            </a:r>
          </a:p>
          <a:p>
            <a:r>
              <a:rPr lang="nl-NL" sz="1100" dirty="0"/>
              <a:t>Je kunt spreken van een </a:t>
            </a:r>
            <a:r>
              <a:rPr lang="nl-NL" sz="1100" b="1" u="sng" dirty="0"/>
              <a:t>razzia</a:t>
            </a:r>
            <a:r>
              <a:rPr lang="nl-NL" sz="1100" dirty="0"/>
              <a:t> als de politie of het leger </a:t>
            </a:r>
            <a:r>
              <a:rPr lang="nl-NL" sz="1100" b="1" u="sng" dirty="0"/>
              <a:t>jacht maakt </a:t>
            </a:r>
            <a:r>
              <a:rPr lang="nl-NL" sz="1100" dirty="0"/>
              <a:t>op een bepaalde </a:t>
            </a:r>
            <a:r>
              <a:rPr lang="nl-NL" sz="1100" b="1" u="sng" dirty="0"/>
              <a:t>groep</a:t>
            </a:r>
            <a:r>
              <a:rPr lang="nl-NL" sz="1100" dirty="0"/>
              <a:t> </a:t>
            </a:r>
            <a:r>
              <a:rPr lang="nl-NL" sz="1100" b="1" u="sng" dirty="0"/>
              <a:t>mensen</a:t>
            </a:r>
            <a:r>
              <a:rPr lang="nl-NL" sz="1100" dirty="0"/>
              <a:t>. </a:t>
            </a:r>
          </a:p>
        </p:txBody>
      </p:sp>
      <p:sp>
        <p:nvSpPr>
          <p:cNvPr id="11" name="Tekstvak 10">
            <a:extLst>
              <a:ext uri="{FF2B5EF4-FFF2-40B4-BE49-F238E27FC236}">
                <a16:creationId xmlns:a16="http://schemas.microsoft.com/office/drawing/2014/main" id="{AC3B490D-7E0E-4F29-B2DF-8CDA14C8C15D}"/>
              </a:ext>
            </a:extLst>
          </p:cNvPr>
          <p:cNvSpPr txBox="1"/>
          <p:nvPr/>
        </p:nvSpPr>
        <p:spPr>
          <a:xfrm>
            <a:off x="6006961" y="682971"/>
            <a:ext cx="3112699" cy="1954381"/>
          </a:xfrm>
          <a:prstGeom prst="rect">
            <a:avLst/>
          </a:prstGeom>
          <a:noFill/>
        </p:spPr>
        <p:txBody>
          <a:bodyPr wrap="square" rtlCol="0">
            <a:spAutoFit/>
          </a:bodyPr>
          <a:lstStyle/>
          <a:p>
            <a:r>
              <a:rPr lang="nl-NL" sz="1100" dirty="0"/>
              <a:t>Daar wachtte hen een </a:t>
            </a:r>
            <a:r>
              <a:rPr lang="nl-NL" sz="1100" b="1" u="sng" dirty="0"/>
              <a:t>uitputtende tijd</a:t>
            </a:r>
            <a:r>
              <a:rPr lang="nl-NL" sz="1100" dirty="0"/>
              <a:t>: gevaarlijk werk (bijvoorbeeld puinruimen na een bombardement) met onmenselijk lange werkdagen, onvoldoende eten en geen verzorging. Pas in mei 1945, toen het zuiden al lang was bevrijd, keerden ze terug. Sommigen werden in hun dorp niet hartelijk ontvangen. Wie gewerkt had voor de Duitsers… daar moest een luchtje aan zitten. Dat was zeer onterecht. Ongeveer 120 mannen zijn nooit meer teruggekomen, zij hebben het niet overleefd.</a:t>
            </a:r>
          </a:p>
        </p:txBody>
      </p:sp>
      <p:pic>
        <p:nvPicPr>
          <p:cNvPr id="25" name="Afbeelding 24">
            <a:extLst>
              <a:ext uri="{FF2B5EF4-FFF2-40B4-BE49-F238E27FC236}">
                <a16:creationId xmlns:a16="http://schemas.microsoft.com/office/drawing/2014/main" id="{0067B6B3-18B5-4729-B7DF-B8D6072BE2CF}"/>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5084" y="571454"/>
            <a:ext cx="899325" cy="617509"/>
          </a:xfrm>
          <a:prstGeom prst="rect">
            <a:avLst/>
          </a:prstGeom>
        </p:spPr>
      </p:pic>
      <p:sp>
        <p:nvSpPr>
          <p:cNvPr id="26" name="Tekstvak 25">
            <a:extLst>
              <a:ext uri="{FF2B5EF4-FFF2-40B4-BE49-F238E27FC236}">
                <a16:creationId xmlns:a16="http://schemas.microsoft.com/office/drawing/2014/main" id="{D859EE1E-79B6-4CDE-AB2F-E26D56897DBB}"/>
              </a:ext>
            </a:extLst>
          </p:cNvPr>
          <p:cNvSpPr txBox="1"/>
          <p:nvPr/>
        </p:nvSpPr>
        <p:spPr>
          <a:xfrm>
            <a:off x="103749" y="1744800"/>
            <a:ext cx="2956083" cy="4262705"/>
          </a:xfrm>
          <a:prstGeom prst="rect">
            <a:avLst/>
          </a:prstGeom>
          <a:noFill/>
        </p:spPr>
        <p:txBody>
          <a:bodyPr wrap="square" rtlCol="0">
            <a:spAutoFit/>
          </a:bodyPr>
          <a:lstStyle/>
          <a:p>
            <a:r>
              <a:rPr lang="nl-NL" sz="1100" dirty="0"/>
              <a:t>Tijdens de oorlog hadden de Duitsers mensen nodig. Mensen om te gaan </a:t>
            </a:r>
            <a:r>
              <a:rPr lang="nl-NL" sz="1100" b="1" u="sng" dirty="0"/>
              <a:t>werken</a:t>
            </a:r>
            <a:r>
              <a:rPr lang="nl-NL" sz="1100" dirty="0"/>
              <a:t> in Duitsland, die maanden van huis waren, maar ook mensen om allerlei klussen op te knappen. Dat kon zijn om loopgraven en tankversperringen aan te leggen, maar bijvoorbeeld ook om aardappels te schillen voor de veldkeuken. </a:t>
            </a:r>
          </a:p>
          <a:p>
            <a:r>
              <a:rPr lang="nl-NL" sz="1100" dirty="0"/>
              <a:t>Hiervoor werden willekeurig – zó maar –  </a:t>
            </a:r>
          </a:p>
          <a:p>
            <a:r>
              <a:rPr lang="nl-NL" sz="1100" dirty="0"/>
              <a:t>                          mensen opgepakt. Was de klus</a:t>
            </a:r>
          </a:p>
          <a:p>
            <a:r>
              <a:rPr lang="nl-NL" sz="1100" dirty="0"/>
              <a:t>                           geklaard, dan konden ze weer</a:t>
            </a:r>
          </a:p>
          <a:p>
            <a:r>
              <a:rPr lang="nl-NL" sz="1100" dirty="0"/>
              <a:t>                          naar huis. </a:t>
            </a:r>
          </a:p>
          <a:p>
            <a:r>
              <a:rPr lang="nl-NL" sz="1100" dirty="0"/>
              <a:t>                                       De nazi’s maakten </a:t>
            </a:r>
            <a:r>
              <a:rPr lang="nl-NL" sz="1100" b="1" u="sng" dirty="0"/>
              <a:t>jacht op</a:t>
            </a:r>
          </a:p>
          <a:p>
            <a:r>
              <a:rPr lang="nl-NL" sz="1100" b="1" dirty="0"/>
              <a:t>                                      </a:t>
            </a:r>
            <a:r>
              <a:rPr lang="nl-NL" sz="1100" b="1" u="sng" dirty="0"/>
              <a:t>Joden</a:t>
            </a:r>
            <a:r>
              <a:rPr lang="nl-NL" sz="1100" dirty="0"/>
              <a:t>. Ze sloten enkele</a:t>
            </a:r>
          </a:p>
          <a:p>
            <a:r>
              <a:rPr lang="nl-NL" sz="1100" dirty="0"/>
              <a:t>                                     straten af, bonsden overal</a:t>
            </a:r>
          </a:p>
          <a:p>
            <a:r>
              <a:rPr lang="nl-NL" sz="1100" dirty="0"/>
              <a:t>                                 op deuren en namen elke</a:t>
            </a:r>
          </a:p>
          <a:p>
            <a:r>
              <a:rPr lang="nl-NL" sz="1100" dirty="0"/>
              <a:t>                                Joodse inwoner mee. </a:t>
            </a:r>
          </a:p>
          <a:p>
            <a:r>
              <a:rPr lang="nl-NL" sz="1100" dirty="0"/>
              <a:t>                                Als de Duitse politie</a:t>
            </a:r>
          </a:p>
          <a:p>
            <a:r>
              <a:rPr lang="nl-NL" sz="1100" dirty="0"/>
              <a:t>                               vermoedde dat er ergens</a:t>
            </a:r>
          </a:p>
          <a:p>
            <a:r>
              <a:rPr lang="nl-NL" sz="1100" dirty="0"/>
              <a:t>                                </a:t>
            </a:r>
            <a:r>
              <a:rPr lang="nl-NL" sz="1100" b="1" u="sng" dirty="0"/>
              <a:t>verzetsmensen</a:t>
            </a:r>
            <a:r>
              <a:rPr lang="nl-NL" sz="1100" dirty="0"/>
              <a:t> aanwezig</a:t>
            </a:r>
          </a:p>
          <a:p>
            <a:r>
              <a:rPr lang="nl-NL" sz="1100" dirty="0"/>
              <a:t>                                 waren werd het huis of de</a:t>
            </a:r>
          </a:p>
          <a:p>
            <a:r>
              <a:rPr lang="nl-NL" sz="1100" dirty="0"/>
              <a:t>                             boerderij omsingeld, de</a:t>
            </a:r>
          </a:p>
          <a:p>
            <a:r>
              <a:rPr lang="nl-NL" sz="1100" dirty="0"/>
              <a:t>                           bewoners tegen de muur gezet</a:t>
            </a:r>
          </a:p>
          <a:p>
            <a:r>
              <a:rPr lang="nl-NL" sz="1100" dirty="0"/>
              <a:t>                           en het hele gebouw doorzocht. </a:t>
            </a:r>
          </a:p>
          <a:p>
            <a:endParaRPr lang="nl-NL" dirty="0"/>
          </a:p>
        </p:txBody>
      </p:sp>
      <p:pic>
        <p:nvPicPr>
          <p:cNvPr id="28" name="Afbeelding 27">
            <a:extLst>
              <a:ext uri="{FF2B5EF4-FFF2-40B4-BE49-F238E27FC236}">
                <a16:creationId xmlns:a16="http://schemas.microsoft.com/office/drawing/2014/main" id="{AE349454-0ECC-4AAB-BC7B-2A5812559BDA}"/>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79511" y="3164744"/>
            <a:ext cx="1230591" cy="2905155"/>
          </a:xfrm>
          <a:prstGeom prst="rect">
            <a:avLst/>
          </a:prstGeom>
        </p:spPr>
      </p:pic>
      <p:sp>
        <p:nvSpPr>
          <p:cNvPr id="31" name="Tekstvak 30">
            <a:extLst>
              <a:ext uri="{FF2B5EF4-FFF2-40B4-BE49-F238E27FC236}">
                <a16:creationId xmlns:a16="http://schemas.microsoft.com/office/drawing/2014/main" id="{98067055-F235-4293-A746-B6C5E0A83170}"/>
              </a:ext>
            </a:extLst>
          </p:cNvPr>
          <p:cNvSpPr txBox="1"/>
          <p:nvPr/>
        </p:nvSpPr>
        <p:spPr>
          <a:xfrm>
            <a:off x="3051370" y="4702558"/>
            <a:ext cx="2982552" cy="1615827"/>
          </a:xfrm>
          <a:prstGeom prst="rect">
            <a:avLst/>
          </a:prstGeom>
          <a:noFill/>
        </p:spPr>
        <p:txBody>
          <a:bodyPr wrap="square" rtlCol="0">
            <a:spAutoFit/>
          </a:bodyPr>
          <a:lstStyle/>
          <a:p>
            <a:r>
              <a:rPr lang="nl-NL" sz="1100" dirty="0"/>
              <a:t>De 8</a:t>
            </a:r>
            <a:r>
              <a:rPr lang="nl-NL" sz="1100" baseline="30000" dirty="0"/>
              <a:t>e</a:t>
            </a:r>
            <a:r>
              <a:rPr lang="nl-NL" sz="1100" dirty="0"/>
              <a:t> oktober van het jaar 1944 werd een zwarte dag in de geschiedenis van Limburg. Meer dan 2000 mannen tussen 16 en  werden opgepakt in tientallen Limburgse dorpen. De meesten werden op deze zondagochtend </a:t>
            </a:r>
            <a:r>
              <a:rPr lang="nl-NL" sz="1100" b="1" u="sng" dirty="0"/>
              <a:t>verrast in de kerk</a:t>
            </a:r>
            <a:r>
              <a:rPr lang="nl-NL" sz="1100" dirty="0"/>
              <a:t>. Duitse gewapende soldaten en politiemannen vielen tijdens de mis binnen en de mannen konden geen kant meer op. Met treinen werden ze naar Duitsland gebracht.</a:t>
            </a:r>
            <a:endParaRPr lang="nl-NL" dirty="0"/>
          </a:p>
        </p:txBody>
      </p:sp>
      <p:pic>
        <p:nvPicPr>
          <p:cNvPr id="33" name="Afbeelding 32">
            <a:extLst>
              <a:ext uri="{FF2B5EF4-FFF2-40B4-BE49-F238E27FC236}">
                <a16:creationId xmlns:a16="http://schemas.microsoft.com/office/drawing/2014/main" id="{EFD6EABF-EF73-4A96-A4F5-27FC3CA09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237" y="2633461"/>
            <a:ext cx="2956084" cy="1929879"/>
          </a:xfrm>
          <a:prstGeom prst="rect">
            <a:avLst/>
          </a:prstGeom>
        </p:spPr>
      </p:pic>
      <p:sp>
        <p:nvSpPr>
          <p:cNvPr id="34" name="Tekstvak 33">
            <a:extLst>
              <a:ext uri="{FF2B5EF4-FFF2-40B4-BE49-F238E27FC236}">
                <a16:creationId xmlns:a16="http://schemas.microsoft.com/office/drawing/2014/main" id="{79DC4440-6038-430B-8186-029D747BAFE0}"/>
              </a:ext>
            </a:extLst>
          </p:cNvPr>
          <p:cNvSpPr txBox="1"/>
          <p:nvPr/>
        </p:nvSpPr>
        <p:spPr>
          <a:xfrm>
            <a:off x="6095237" y="4617321"/>
            <a:ext cx="2982552" cy="1446550"/>
          </a:xfrm>
          <a:prstGeom prst="rect">
            <a:avLst/>
          </a:prstGeom>
          <a:solidFill>
            <a:schemeClr val="accent1">
              <a:lumMod val="40000"/>
              <a:lumOff val="60000"/>
            </a:schemeClr>
          </a:solidFill>
        </p:spPr>
        <p:txBody>
          <a:bodyPr wrap="square" rtlCol="0">
            <a:spAutoFit/>
          </a:bodyPr>
          <a:lstStyle/>
          <a:p>
            <a:r>
              <a:rPr lang="nl-NL" sz="1100" dirty="0"/>
              <a:t>WEETJE: </a:t>
            </a:r>
          </a:p>
          <a:p>
            <a:r>
              <a:rPr lang="nl-NL" sz="1100" dirty="0"/>
              <a:t>Ook Harrie, Frits en </a:t>
            </a:r>
            <a:r>
              <a:rPr lang="nl-NL" sz="1100" dirty="0" err="1"/>
              <a:t>Tjeu</a:t>
            </a:r>
            <a:r>
              <a:rPr lang="nl-NL" sz="1100" dirty="0"/>
              <a:t> Vossen van de </a:t>
            </a:r>
            <a:r>
              <a:rPr lang="nl-NL" sz="1100" dirty="0" err="1"/>
              <a:t>Spik</a:t>
            </a:r>
            <a:r>
              <a:rPr lang="nl-NL" sz="1100" dirty="0"/>
              <a:t> zijn op 8 oktober opgepakt en naar Duitsland afgevoerd. Toen de Duitse </a:t>
            </a:r>
            <a:r>
              <a:rPr lang="nl-NL" sz="1100" dirty="0" err="1"/>
              <a:t>Grüne</a:t>
            </a:r>
            <a:r>
              <a:rPr lang="nl-NL" sz="1100" dirty="0"/>
              <a:t> </a:t>
            </a:r>
            <a:r>
              <a:rPr lang="nl-NL" sz="1100" dirty="0" err="1"/>
              <a:t>Polizei</a:t>
            </a:r>
            <a:r>
              <a:rPr lang="nl-NL" sz="1100" dirty="0"/>
              <a:t> de dag erna terugkeerde, vluchtten Drees, Piet en </a:t>
            </a:r>
            <a:r>
              <a:rPr lang="nl-NL" sz="1100" dirty="0" err="1"/>
              <a:t>Bèr</a:t>
            </a:r>
            <a:r>
              <a:rPr lang="nl-NL" sz="1100" dirty="0"/>
              <a:t> de beek over. Hierbij werd Piet in de rug geschoten en overleed even later. Drees en </a:t>
            </a:r>
            <a:r>
              <a:rPr lang="nl-NL" sz="1100" dirty="0" err="1"/>
              <a:t>Bèr</a:t>
            </a:r>
            <a:r>
              <a:rPr lang="nl-NL" sz="1100" dirty="0"/>
              <a:t> doken onder.</a:t>
            </a:r>
          </a:p>
        </p:txBody>
      </p:sp>
      <p:pic>
        <p:nvPicPr>
          <p:cNvPr id="35" name="Afbeelding 34">
            <a:extLst>
              <a:ext uri="{FF2B5EF4-FFF2-40B4-BE49-F238E27FC236}">
                <a16:creationId xmlns:a16="http://schemas.microsoft.com/office/drawing/2014/main" id="{2968F92C-46E3-41A3-AAE6-9A4F34CC823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9402" y="4240949"/>
            <a:ext cx="899325" cy="617509"/>
          </a:xfrm>
          <a:prstGeom prst="rect">
            <a:avLst/>
          </a:prstGeom>
        </p:spPr>
      </p:pic>
      <p:pic>
        <p:nvPicPr>
          <p:cNvPr id="13" name="Afbeelding 12">
            <a:extLst>
              <a:ext uri="{FF2B5EF4-FFF2-40B4-BE49-F238E27FC236}">
                <a16:creationId xmlns:a16="http://schemas.microsoft.com/office/drawing/2014/main" id="{F65EDEA6-2AFC-4997-BC77-FBAA6F095F7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7301" y="762080"/>
            <a:ext cx="2879660" cy="3719550"/>
          </a:xfrm>
          <a:prstGeom prst="rect">
            <a:avLst/>
          </a:prstGeom>
        </p:spPr>
      </p:pic>
      <p:sp>
        <p:nvSpPr>
          <p:cNvPr id="10" name="Tekstvak 9">
            <a:extLst>
              <a:ext uri="{FF2B5EF4-FFF2-40B4-BE49-F238E27FC236}">
                <a16:creationId xmlns:a16="http://schemas.microsoft.com/office/drawing/2014/main" id="{B8ADB8D7-B438-4339-8CE6-35A94E0A20F3}"/>
              </a:ext>
            </a:extLst>
          </p:cNvPr>
          <p:cNvSpPr txBox="1"/>
          <p:nvPr/>
        </p:nvSpPr>
        <p:spPr>
          <a:xfrm>
            <a:off x="3127301" y="4481630"/>
            <a:ext cx="2865722" cy="230832"/>
          </a:xfrm>
          <a:prstGeom prst="rect">
            <a:avLst/>
          </a:prstGeom>
          <a:noFill/>
        </p:spPr>
        <p:txBody>
          <a:bodyPr wrap="square" rtlCol="0">
            <a:spAutoFit/>
          </a:bodyPr>
          <a:lstStyle/>
          <a:p>
            <a:r>
              <a:rPr lang="nl-NL" sz="900" b="1" i="1" dirty="0"/>
              <a:t>Kerkrazzia’s</a:t>
            </a:r>
          </a:p>
        </p:txBody>
      </p:sp>
      <p:pic>
        <p:nvPicPr>
          <p:cNvPr id="14" name="Afbeelding 13">
            <a:extLst>
              <a:ext uri="{FF2B5EF4-FFF2-40B4-BE49-F238E27FC236}">
                <a16:creationId xmlns:a16="http://schemas.microsoft.com/office/drawing/2014/main" id="{A78B4D10-942B-46FA-B136-2EADB9219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6249" y="-23653"/>
            <a:ext cx="1143349" cy="617509"/>
          </a:xfrm>
          <a:prstGeom prst="rect">
            <a:avLst/>
          </a:prstGeom>
        </p:spPr>
      </p:pic>
    </p:spTree>
    <p:extLst>
      <p:ext uri="{BB962C8B-B14F-4D97-AF65-F5344CB8AC3E}">
        <p14:creationId xmlns:p14="http://schemas.microsoft.com/office/powerpoint/2010/main" val="222536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50F158A-9F25-4B32-83DB-BFEDF13C052C}"/>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DEB3155B-A885-49E5-9FDD-58D7A71AD933}"/>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393BBCD0-EBC3-49A7-82F4-6F1EAB34F48E}"/>
              </a:ext>
            </a:extLst>
          </p:cNvPr>
          <p:cNvSpPr/>
          <p:nvPr/>
        </p:nvSpPr>
        <p:spPr>
          <a:xfrm>
            <a:off x="1619672" y="260648"/>
            <a:ext cx="6624736"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NSB </a:t>
            </a:r>
            <a:r>
              <a:rPr lang="nl-NL" sz="1600" b="1" dirty="0">
                <a:solidFill>
                  <a:schemeClr val="bg1"/>
                </a:solidFill>
                <a:latin typeface="Verdana" panose="020B0604030504040204" pitchFamily="34" charset="0"/>
                <a:ea typeface="Verdana" panose="020B0604030504040204" pitchFamily="34" charset="0"/>
              </a:rPr>
              <a:t>(NATIONAAL SOCIALISTISCHE BEWEGING)    </a:t>
            </a:r>
            <a:r>
              <a:rPr lang="nl-NL" b="1" dirty="0">
                <a:solidFill>
                  <a:schemeClr val="bg1"/>
                </a:solidFill>
                <a:latin typeface="Verdana" panose="020B0604030504040204" pitchFamily="34" charset="0"/>
                <a:ea typeface="Verdana" panose="020B0604030504040204" pitchFamily="34" charset="0"/>
              </a:rPr>
              <a:t>29</a:t>
            </a:r>
          </a:p>
        </p:txBody>
      </p:sp>
      <p:pic>
        <p:nvPicPr>
          <p:cNvPr id="5" name="Afbeelding 4">
            <a:extLst>
              <a:ext uri="{FF2B5EF4-FFF2-40B4-BE49-F238E27FC236}">
                <a16:creationId xmlns:a16="http://schemas.microsoft.com/office/drawing/2014/main" id="{F0B59720-B460-4097-B584-23821DDA2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240426F5-E982-4BCF-8049-1A7D1F3CC396}"/>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6694349E-1FEF-4831-BFB7-BED2E2C34047}"/>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B8903C89-79F5-419C-815C-3B5E513D88D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10" name="Tekstvak 9">
            <a:extLst>
              <a:ext uri="{FF2B5EF4-FFF2-40B4-BE49-F238E27FC236}">
                <a16:creationId xmlns:a16="http://schemas.microsoft.com/office/drawing/2014/main" id="{6858A8FD-6162-4226-A3BF-2C882D6BE3A1}"/>
              </a:ext>
            </a:extLst>
          </p:cNvPr>
          <p:cNvSpPr txBox="1"/>
          <p:nvPr/>
        </p:nvSpPr>
        <p:spPr>
          <a:xfrm>
            <a:off x="5930977" y="3865005"/>
            <a:ext cx="3112699" cy="2462213"/>
          </a:xfrm>
          <a:prstGeom prst="rect">
            <a:avLst/>
          </a:prstGeom>
          <a:noFill/>
        </p:spPr>
        <p:txBody>
          <a:bodyPr wrap="square" rtlCol="0">
            <a:spAutoFit/>
          </a:bodyPr>
          <a:lstStyle/>
          <a:p>
            <a:r>
              <a:rPr lang="nl-NL" sz="1100" dirty="0"/>
              <a:t>De NSB had ook een </a:t>
            </a:r>
            <a:r>
              <a:rPr lang="nl-NL" sz="1100" b="1" u="sng" dirty="0"/>
              <a:t>jeugdafdeling</a:t>
            </a:r>
            <a:r>
              <a:rPr lang="nl-NL" sz="1100" dirty="0"/>
              <a:t>: de Jeugdstorm. Was je tussen 10 en 17 jaar, en had je geen Joodse ouders, dan kon je lid worden. Een mooi uniform, een militaristisch programma met veel sport en filmvoorstellingen over de “heldendaden” van Hitler. Voor jongens en meisjes waren aparte groepen. Op hun vlag stond een zeemeeuw afgebeeld.</a:t>
            </a:r>
          </a:p>
          <a:p>
            <a:r>
              <a:rPr lang="nl-NL" sz="1100" u="sng" dirty="0"/>
              <a:t>Tussen 10 en 13 jaar </a:t>
            </a:r>
            <a:r>
              <a:rPr lang="nl-NL" sz="1100" dirty="0"/>
              <a:t>mochten zij zich “meeuwen en </a:t>
            </a:r>
            <a:r>
              <a:rPr lang="nl-NL" sz="1100" dirty="0" err="1"/>
              <a:t>meeuwkes</a:t>
            </a:r>
            <a:r>
              <a:rPr lang="nl-NL" sz="1100" dirty="0"/>
              <a:t>” noemen, </a:t>
            </a:r>
            <a:r>
              <a:rPr lang="nl-NL" sz="1100" u="sng" dirty="0"/>
              <a:t>van 14 tot 17 jaar </a:t>
            </a:r>
            <a:r>
              <a:rPr lang="nl-NL" sz="1100" dirty="0" err="1"/>
              <a:t>Stormers</a:t>
            </a:r>
            <a:r>
              <a:rPr lang="nl-NL" sz="1100" dirty="0"/>
              <a:t> en </a:t>
            </a:r>
            <a:r>
              <a:rPr lang="nl-NL" sz="1100" dirty="0" err="1"/>
              <a:t>Stormsters</a:t>
            </a:r>
            <a:r>
              <a:rPr lang="nl-NL" sz="1100" dirty="0"/>
              <a:t>. </a:t>
            </a:r>
          </a:p>
          <a:p>
            <a:r>
              <a:rPr lang="nl-NL" sz="1100" dirty="0"/>
              <a:t>Werden </a:t>
            </a:r>
            <a:r>
              <a:rPr lang="nl-NL" sz="1100" u="sng" dirty="0"/>
              <a:t>de jongens 18</a:t>
            </a:r>
            <a:r>
              <a:rPr lang="nl-NL" sz="1100" dirty="0"/>
              <a:t>, dan waren ze verplicht om te werken of te vechten voor het Duitse leger. En dat was voorwaar geen kinderspel…</a:t>
            </a:r>
          </a:p>
        </p:txBody>
      </p:sp>
      <p:sp>
        <p:nvSpPr>
          <p:cNvPr id="20" name="Tekstvak 19">
            <a:extLst>
              <a:ext uri="{FF2B5EF4-FFF2-40B4-BE49-F238E27FC236}">
                <a16:creationId xmlns:a16="http://schemas.microsoft.com/office/drawing/2014/main" id="{1B67E66E-82F4-49F8-A189-2E4AD830EB7E}"/>
              </a:ext>
            </a:extLst>
          </p:cNvPr>
          <p:cNvSpPr txBox="1"/>
          <p:nvPr/>
        </p:nvSpPr>
        <p:spPr>
          <a:xfrm>
            <a:off x="107503" y="920551"/>
            <a:ext cx="3029537" cy="1554272"/>
          </a:xfrm>
          <a:prstGeom prst="rect">
            <a:avLst/>
          </a:prstGeom>
          <a:noFill/>
        </p:spPr>
        <p:txBody>
          <a:bodyPr wrap="square" rtlCol="0">
            <a:spAutoFit/>
          </a:bodyPr>
          <a:lstStyle/>
          <a:p>
            <a:r>
              <a:rPr lang="nl-NL" sz="1100" dirty="0"/>
              <a:t>Na 15 mei 1940 waren de Duitsers de baas in ons land. </a:t>
            </a:r>
          </a:p>
          <a:p>
            <a:r>
              <a:rPr lang="nl-NL" sz="1100" dirty="0"/>
              <a:t>De koningin vluchtte met haar regering naar Londen. </a:t>
            </a:r>
          </a:p>
          <a:p>
            <a:r>
              <a:rPr lang="nl-NL" sz="1100" dirty="0"/>
              <a:t>De gemeenteraad werd naar huis gestuurd, in veel gemeenten werden nazi-vriendjes als burgemeester aangesteld.</a:t>
            </a:r>
          </a:p>
          <a:p>
            <a:endParaRPr lang="nl-NL" dirty="0"/>
          </a:p>
        </p:txBody>
      </p:sp>
      <p:pic>
        <p:nvPicPr>
          <p:cNvPr id="22" name="Afbeelding 21">
            <a:extLst>
              <a:ext uri="{FF2B5EF4-FFF2-40B4-BE49-F238E27FC236}">
                <a16:creationId xmlns:a16="http://schemas.microsoft.com/office/drawing/2014/main" id="{F6E29EB1-CE3D-4F48-ACE7-2CB18747E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1" y="2204863"/>
            <a:ext cx="2788425" cy="3732585"/>
          </a:xfrm>
          <a:prstGeom prst="rect">
            <a:avLst/>
          </a:prstGeom>
        </p:spPr>
      </p:pic>
      <p:sp>
        <p:nvSpPr>
          <p:cNvPr id="23" name="Tekstvak 22">
            <a:extLst>
              <a:ext uri="{FF2B5EF4-FFF2-40B4-BE49-F238E27FC236}">
                <a16:creationId xmlns:a16="http://schemas.microsoft.com/office/drawing/2014/main" id="{8E1C76E8-C38E-4D10-8DA9-9BAA7B6A88F1}"/>
              </a:ext>
            </a:extLst>
          </p:cNvPr>
          <p:cNvSpPr txBox="1"/>
          <p:nvPr/>
        </p:nvSpPr>
        <p:spPr>
          <a:xfrm>
            <a:off x="2977424" y="692696"/>
            <a:ext cx="3029537" cy="2231380"/>
          </a:xfrm>
          <a:prstGeom prst="rect">
            <a:avLst/>
          </a:prstGeom>
          <a:noFill/>
        </p:spPr>
        <p:txBody>
          <a:bodyPr wrap="square" rtlCol="0">
            <a:spAutoFit/>
          </a:bodyPr>
          <a:lstStyle/>
          <a:p>
            <a:r>
              <a:rPr lang="nl-NL" sz="1100" dirty="0"/>
              <a:t>De meeste Nederlanders waren zéér verontwaardigd. Toch was er een kleine groep, die wel wat voelde voor de ideeën van Hitler en zijn nazi’s.</a:t>
            </a:r>
          </a:p>
          <a:p>
            <a:r>
              <a:rPr lang="nl-NL" sz="1100" dirty="0"/>
              <a:t>Hoopten die mensen misschien op werk? </a:t>
            </a:r>
          </a:p>
          <a:p>
            <a:r>
              <a:rPr lang="nl-NL" sz="1100" dirty="0"/>
              <a:t>Wilden ze misschien ook meedoen met een Duitsgezinde groep?</a:t>
            </a:r>
          </a:p>
          <a:p>
            <a:r>
              <a:rPr lang="nl-NL" sz="1100" dirty="0"/>
              <a:t>Dat kon door lid te worden van de </a:t>
            </a:r>
            <a:r>
              <a:rPr lang="nl-NL" sz="1100" b="1" u="sng" dirty="0"/>
              <a:t>NSB</a:t>
            </a:r>
            <a:r>
              <a:rPr lang="nl-NL" sz="1100" dirty="0"/>
              <a:t>, de </a:t>
            </a:r>
            <a:r>
              <a:rPr lang="nl-NL" sz="1100" b="1" u="sng" dirty="0" err="1"/>
              <a:t>Nationaal-Socialistische</a:t>
            </a:r>
            <a:r>
              <a:rPr lang="nl-NL" sz="1100" b="1" u="sng" dirty="0"/>
              <a:t> Beweging</a:t>
            </a:r>
            <a:r>
              <a:rPr lang="nl-NL" sz="1100" dirty="0"/>
              <a:t>. Dit was een </a:t>
            </a:r>
            <a:r>
              <a:rPr lang="nl-NL" sz="1100" i="1" dirty="0"/>
              <a:t>politieke partij</a:t>
            </a:r>
            <a:r>
              <a:rPr lang="nl-NL" sz="1100" dirty="0"/>
              <a:t>, maar omdat er geen democratie meer was, noemden zij zich liever een </a:t>
            </a:r>
            <a:r>
              <a:rPr lang="nl-NL" sz="1100" i="1" dirty="0"/>
              <a:t>beweging</a:t>
            </a:r>
            <a:r>
              <a:rPr lang="nl-NL" sz="1100" dirty="0"/>
              <a:t>. </a:t>
            </a:r>
          </a:p>
          <a:p>
            <a:endParaRPr lang="nl-NL" dirty="0"/>
          </a:p>
        </p:txBody>
      </p:sp>
      <p:pic>
        <p:nvPicPr>
          <p:cNvPr id="25" name="Afbeelding 24">
            <a:extLst>
              <a:ext uri="{FF2B5EF4-FFF2-40B4-BE49-F238E27FC236}">
                <a16:creationId xmlns:a16="http://schemas.microsoft.com/office/drawing/2014/main" id="{4BF468A3-CA5C-47D1-BB89-87407A143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1057" y="2608715"/>
            <a:ext cx="2776799" cy="1947013"/>
          </a:xfrm>
          <a:prstGeom prst="rect">
            <a:avLst/>
          </a:prstGeom>
        </p:spPr>
      </p:pic>
      <p:sp>
        <p:nvSpPr>
          <p:cNvPr id="26" name="Tekstvak 25">
            <a:extLst>
              <a:ext uri="{FF2B5EF4-FFF2-40B4-BE49-F238E27FC236}">
                <a16:creationId xmlns:a16="http://schemas.microsoft.com/office/drawing/2014/main" id="{A6962A48-EFDD-4A96-8864-1F54E9AABCA4}"/>
              </a:ext>
            </a:extLst>
          </p:cNvPr>
          <p:cNvSpPr txBox="1"/>
          <p:nvPr/>
        </p:nvSpPr>
        <p:spPr>
          <a:xfrm>
            <a:off x="3061057" y="4555728"/>
            <a:ext cx="1348963" cy="369332"/>
          </a:xfrm>
          <a:prstGeom prst="rect">
            <a:avLst/>
          </a:prstGeom>
          <a:noFill/>
        </p:spPr>
        <p:txBody>
          <a:bodyPr wrap="square" rtlCol="0">
            <a:spAutoFit/>
          </a:bodyPr>
          <a:lstStyle/>
          <a:p>
            <a:r>
              <a:rPr lang="nl-NL" sz="900" b="1" i="1" dirty="0"/>
              <a:t>NSB-</a:t>
            </a:r>
            <a:r>
              <a:rPr lang="nl-NL" sz="900" b="1" i="1" dirty="0" err="1"/>
              <a:t>ers</a:t>
            </a:r>
            <a:r>
              <a:rPr lang="nl-NL" sz="900" b="1" i="1" dirty="0"/>
              <a:t> aangehouden, Creative </a:t>
            </a:r>
            <a:r>
              <a:rPr lang="nl-NL" sz="900" b="1" i="1" dirty="0" err="1"/>
              <a:t>Commons</a:t>
            </a:r>
            <a:endParaRPr lang="nl-NL" sz="900" b="1" i="1" dirty="0"/>
          </a:p>
        </p:txBody>
      </p:sp>
      <p:pic>
        <p:nvPicPr>
          <p:cNvPr id="28" name="Afbeelding 27">
            <a:extLst>
              <a:ext uri="{FF2B5EF4-FFF2-40B4-BE49-F238E27FC236}">
                <a16:creationId xmlns:a16="http://schemas.microsoft.com/office/drawing/2014/main" id="{514DFECA-5C35-4AE2-BC28-EAEE83C45F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0020" y="4494410"/>
            <a:ext cx="1427836" cy="2009916"/>
          </a:xfrm>
          <a:prstGeom prst="rect">
            <a:avLst/>
          </a:prstGeom>
        </p:spPr>
      </p:pic>
      <p:sp>
        <p:nvSpPr>
          <p:cNvPr id="29" name="Tekstvak 28">
            <a:extLst>
              <a:ext uri="{FF2B5EF4-FFF2-40B4-BE49-F238E27FC236}">
                <a16:creationId xmlns:a16="http://schemas.microsoft.com/office/drawing/2014/main" id="{23EEFD2A-4952-4600-A796-C6B036705D1D}"/>
              </a:ext>
            </a:extLst>
          </p:cNvPr>
          <p:cNvSpPr txBox="1"/>
          <p:nvPr/>
        </p:nvSpPr>
        <p:spPr>
          <a:xfrm>
            <a:off x="3039944" y="6169930"/>
            <a:ext cx="1316032" cy="230832"/>
          </a:xfrm>
          <a:prstGeom prst="rect">
            <a:avLst/>
          </a:prstGeom>
          <a:noFill/>
        </p:spPr>
        <p:txBody>
          <a:bodyPr wrap="square" rtlCol="0">
            <a:spAutoFit/>
          </a:bodyPr>
          <a:lstStyle/>
          <a:p>
            <a:pPr algn="r"/>
            <a:r>
              <a:rPr lang="nl-NL" sz="900" b="1" i="1" dirty="0"/>
              <a:t>Spotprent</a:t>
            </a:r>
          </a:p>
        </p:txBody>
      </p:sp>
      <p:pic>
        <p:nvPicPr>
          <p:cNvPr id="30" name="Afbeelding 29">
            <a:extLst>
              <a:ext uri="{FF2B5EF4-FFF2-40B4-BE49-F238E27FC236}">
                <a16:creationId xmlns:a16="http://schemas.microsoft.com/office/drawing/2014/main" id="{982C7E09-FEC1-442B-A99C-7614C302A0A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2113" y="4929369"/>
            <a:ext cx="1720079" cy="1290059"/>
          </a:xfrm>
          <a:prstGeom prst="rect">
            <a:avLst/>
          </a:prstGeom>
        </p:spPr>
      </p:pic>
      <p:sp>
        <p:nvSpPr>
          <p:cNvPr id="31" name="Tekstvak 30">
            <a:extLst>
              <a:ext uri="{FF2B5EF4-FFF2-40B4-BE49-F238E27FC236}">
                <a16:creationId xmlns:a16="http://schemas.microsoft.com/office/drawing/2014/main" id="{76EB46BC-DF81-46C1-ACD1-CAEEC15E08DD}"/>
              </a:ext>
            </a:extLst>
          </p:cNvPr>
          <p:cNvSpPr txBox="1"/>
          <p:nvPr/>
        </p:nvSpPr>
        <p:spPr>
          <a:xfrm>
            <a:off x="88549" y="5933411"/>
            <a:ext cx="1224136" cy="230832"/>
          </a:xfrm>
          <a:prstGeom prst="rect">
            <a:avLst/>
          </a:prstGeom>
          <a:noFill/>
        </p:spPr>
        <p:txBody>
          <a:bodyPr wrap="square" rtlCol="0">
            <a:spAutoFit/>
          </a:bodyPr>
          <a:lstStyle/>
          <a:p>
            <a:r>
              <a:rPr lang="nl-NL" sz="900" b="1" i="1" dirty="0"/>
              <a:t>Propagandaposter</a:t>
            </a:r>
          </a:p>
        </p:txBody>
      </p:sp>
      <p:pic>
        <p:nvPicPr>
          <p:cNvPr id="33" name="Afbeelding 32">
            <a:extLst>
              <a:ext uri="{FF2B5EF4-FFF2-40B4-BE49-F238E27FC236}">
                <a16:creationId xmlns:a16="http://schemas.microsoft.com/office/drawing/2014/main" id="{93C3A884-E0CE-43A7-96C5-6E10900D83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6449" y="730760"/>
            <a:ext cx="2978494" cy="3078394"/>
          </a:xfrm>
          <a:prstGeom prst="rect">
            <a:avLst/>
          </a:prstGeom>
        </p:spPr>
      </p:pic>
      <p:sp>
        <p:nvSpPr>
          <p:cNvPr id="9" name="Tekstvak 8">
            <a:extLst>
              <a:ext uri="{FF2B5EF4-FFF2-40B4-BE49-F238E27FC236}">
                <a16:creationId xmlns:a16="http://schemas.microsoft.com/office/drawing/2014/main" id="{36F9BAF6-3984-4B8A-B09B-0DBF0B7ED365}"/>
              </a:ext>
            </a:extLst>
          </p:cNvPr>
          <p:cNvSpPr txBox="1"/>
          <p:nvPr/>
        </p:nvSpPr>
        <p:spPr>
          <a:xfrm>
            <a:off x="7308304" y="692696"/>
            <a:ext cx="1686639" cy="230832"/>
          </a:xfrm>
          <a:prstGeom prst="rect">
            <a:avLst/>
          </a:prstGeom>
          <a:noFill/>
        </p:spPr>
        <p:txBody>
          <a:bodyPr wrap="square" rtlCol="0">
            <a:spAutoFit/>
          </a:bodyPr>
          <a:lstStyle/>
          <a:p>
            <a:pPr algn="r"/>
            <a:r>
              <a:rPr lang="nl-NL" sz="900" b="1" i="1" dirty="0"/>
              <a:t>Verzetsmuseum, Amsterdam</a:t>
            </a:r>
          </a:p>
        </p:txBody>
      </p:sp>
      <p:pic>
        <p:nvPicPr>
          <p:cNvPr id="12" name="Afbeelding 11">
            <a:extLst>
              <a:ext uri="{FF2B5EF4-FFF2-40B4-BE49-F238E27FC236}">
                <a16:creationId xmlns:a16="http://schemas.microsoft.com/office/drawing/2014/main" id="{BE597931-C7AF-4758-8A23-C82A9D09CF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97997" y="-98059"/>
            <a:ext cx="760476" cy="824484"/>
          </a:xfrm>
          <a:prstGeom prst="rect">
            <a:avLst/>
          </a:prstGeom>
        </p:spPr>
      </p:pic>
    </p:spTree>
    <p:extLst>
      <p:ext uri="{BB962C8B-B14F-4D97-AF65-F5344CB8AC3E}">
        <p14:creationId xmlns:p14="http://schemas.microsoft.com/office/powerpoint/2010/main" val="1253923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99AF839-8EAE-4B5D-8859-AA5A42820C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Afbeelding 6">
            <a:hlinkClick r:id="rId3" action="ppaction://hlinksldjump"/>
            <a:extLst>
              <a:ext uri="{FF2B5EF4-FFF2-40B4-BE49-F238E27FC236}">
                <a16:creationId xmlns:a16="http://schemas.microsoft.com/office/drawing/2014/main" id="{74619763-DBA8-4DED-BE56-74C3DF89C1D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8184" y="5947770"/>
            <a:ext cx="607262" cy="490172"/>
          </a:xfrm>
          <a:prstGeom prst="rect">
            <a:avLst/>
          </a:prstGeom>
        </p:spPr>
      </p:pic>
      <p:pic>
        <p:nvPicPr>
          <p:cNvPr id="3" name="Afbeelding 2">
            <a:hlinkClick r:id="rId5" action="ppaction://hlinksldjump"/>
            <a:extLst>
              <a:ext uri="{FF2B5EF4-FFF2-40B4-BE49-F238E27FC236}">
                <a16:creationId xmlns:a16="http://schemas.microsoft.com/office/drawing/2014/main" id="{08624A37-9669-4BFD-BF5A-08DF4A22F38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80112" y="6249540"/>
            <a:ext cx="534230" cy="608460"/>
          </a:xfrm>
          <a:prstGeom prst="rect">
            <a:avLst/>
          </a:prstGeom>
        </p:spPr>
      </p:pic>
      <p:pic>
        <p:nvPicPr>
          <p:cNvPr id="6" name="Afbeelding 5">
            <a:hlinkClick r:id="rId7" action="ppaction://hlinksldjump"/>
            <a:extLst>
              <a:ext uri="{FF2B5EF4-FFF2-40B4-BE49-F238E27FC236}">
                <a16:creationId xmlns:a16="http://schemas.microsoft.com/office/drawing/2014/main" id="{2B8A14B8-3570-4AEB-966F-EF3641A0C46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8064" y="5947770"/>
            <a:ext cx="535308" cy="606972"/>
          </a:xfrm>
          <a:prstGeom prst="rect">
            <a:avLst/>
          </a:prstGeom>
        </p:spPr>
      </p:pic>
      <p:pic>
        <p:nvPicPr>
          <p:cNvPr id="9" name="Afbeelding 8">
            <a:hlinkClick r:id="rId9" action="ppaction://hlinksldjump"/>
            <a:extLst>
              <a:ext uri="{FF2B5EF4-FFF2-40B4-BE49-F238E27FC236}">
                <a16:creationId xmlns:a16="http://schemas.microsoft.com/office/drawing/2014/main" id="{CE6D97DB-B46B-403F-BF81-27788DF8351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77417" y="4653136"/>
            <a:ext cx="605390" cy="520452"/>
          </a:xfrm>
          <a:prstGeom prst="rect">
            <a:avLst/>
          </a:prstGeom>
        </p:spPr>
      </p:pic>
      <p:pic>
        <p:nvPicPr>
          <p:cNvPr id="11" name="Afbeelding 10">
            <a:hlinkClick r:id="rId11" action="ppaction://hlinksldjump"/>
            <a:extLst>
              <a:ext uri="{FF2B5EF4-FFF2-40B4-BE49-F238E27FC236}">
                <a16:creationId xmlns:a16="http://schemas.microsoft.com/office/drawing/2014/main" id="{EDD2753C-EB6A-4F7B-8D90-E28044B8597D}"/>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2240" y="4682941"/>
            <a:ext cx="594555" cy="555522"/>
          </a:xfrm>
          <a:prstGeom prst="rect">
            <a:avLst/>
          </a:prstGeom>
        </p:spPr>
      </p:pic>
      <p:pic>
        <p:nvPicPr>
          <p:cNvPr id="13" name="Afbeelding 12">
            <a:hlinkClick r:id="rId13" action="ppaction://hlinksldjump"/>
            <a:extLst>
              <a:ext uri="{FF2B5EF4-FFF2-40B4-BE49-F238E27FC236}">
                <a16:creationId xmlns:a16="http://schemas.microsoft.com/office/drawing/2014/main" id="{F45DC360-F91F-45A5-99A3-404537416E85}"/>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4088" y="2647572"/>
            <a:ext cx="424176" cy="477198"/>
          </a:xfrm>
          <a:prstGeom prst="rect">
            <a:avLst/>
          </a:prstGeom>
        </p:spPr>
      </p:pic>
      <p:pic>
        <p:nvPicPr>
          <p:cNvPr id="15" name="Afbeelding 14">
            <a:hlinkClick r:id="rId15" action="ppaction://hlinksldjump"/>
            <a:extLst>
              <a:ext uri="{FF2B5EF4-FFF2-40B4-BE49-F238E27FC236}">
                <a16:creationId xmlns:a16="http://schemas.microsoft.com/office/drawing/2014/main" id="{ADE4AC14-A1D4-4CEC-8AE3-F5A95B43F4DB}"/>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14342" y="2582685"/>
            <a:ext cx="606972" cy="606972"/>
          </a:xfrm>
          <a:prstGeom prst="rect">
            <a:avLst/>
          </a:prstGeom>
        </p:spPr>
      </p:pic>
      <p:pic>
        <p:nvPicPr>
          <p:cNvPr id="17" name="Afbeelding 16">
            <a:hlinkClick r:id="rId17" action="ppaction://hlinksldjump"/>
            <a:extLst>
              <a:ext uri="{FF2B5EF4-FFF2-40B4-BE49-F238E27FC236}">
                <a16:creationId xmlns:a16="http://schemas.microsoft.com/office/drawing/2014/main" id="{D843489C-75FA-497A-B542-851238D46184}"/>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53635" y="2923405"/>
            <a:ext cx="452681" cy="477198"/>
          </a:xfrm>
          <a:prstGeom prst="rect">
            <a:avLst/>
          </a:prstGeom>
        </p:spPr>
      </p:pic>
      <p:pic>
        <p:nvPicPr>
          <p:cNvPr id="19" name="Afbeelding 18">
            <a:hlinkClick r:id="rId19" action="ppaction://hlinksldjump"/>
            <a:extLst>
              <a:ext uri="{FF2B5EF4-FFF2-40B4-BE49-F238E27FC236}">
                <a16:creationId xmlns:a16="http://schemas.microsoft.com/office/drawing/2014/main" id="{7D0D23EF-0424-465E-8CCE-D00D605D6D9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43857" y="2344086"/>
            <a:ext cx="544752" cy="606972"/>
          </a:xfrm>
          <a:prstGeom prst="rect">
            <a:avLst/>
          </a:prstGeom>
        </p:spPr>
      </p:pic>
      <p:pic>
        <p:nvPicPr>
          <p:cNvPr id="21" name="Afbeelding 20">
            <a:hlinkClick r:id="rId21" action="ppaction://hlinksldjump"/>
            <a:extLst>
              <a:ext uri="{FF2B5EF4-FFF2-40B4-BE49-F238E27FC236}">
                <a16:creationId xmlns:a16="http://schemas.microsoft.com/office/drawing/2014/main" id="{DFB5666A-14EA-4C2A-9737-81A9601F7E63}"/>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3835" y="2987221"/>
            <a:ext cx="618461" cy="349565"/>
          </a:xfrm>
          <a:prstGeom prst="rect">
            <a:avLst/>
          </a:prstGeom>
        </p:spPr>
      </p:pic>
      <p:pic>
        <p:nvPicPr>
          <p:cNvPr id="23" name="Afbeelding 22">
            <a:hlinkClick r:id="rId23" action="ppaction://hlinksldjump"/>
            <a:extLst>
              <a:ext uri="{FF2B5EF4-FFF2-40B4-BE49-F238E27FC236}">
                <a16:creationId xmlns:a16="http://schemas.microsoft.com/office/drawing/2014/main" id="{F584D8A6-F98A-4AA2-8BC8-4985B235E390}"/>
              </a:ext>
            </a:extLst>
          </p:cNvPr>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9923" y="3336786"/>
            <a:ext cx="403286" cy="582932"/>
          </a:xfrm>
          <a:prstGeom prst="rect">
            <a:avLst/>
          </a:prstGeom>
        </p:spPr>
      </p:pic>
      <p:pic>
        <p:nvPicPr>
          <p:cNvPr id="25" name="Afbeelding 24">
            <a:hlinkClick r:id="rId25" action="ppaction://hlinksldjump"/>
            <a:extLst>
              <a:ext uri="{FF2B5EF4-FFF2-40B4-BE49-F238E27FC236}">
                <a16:creationId xmlns:a16="http://schemas.microsoft.com/office/drawing/2014/main" id="{7766AA13-EEE2-4595-90BA-6796A19D039D}"/>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43835" y="4557897"/>
            <a:ext cx="476637" cy="413993"/>
          </a:xfrm>
          <a:prstGeom prst="rect">
            <a:avLst/>
          </a:prstGeom>
        </p:spPr>
      </p:pic>
      <p:pic>
        <p:nvPicPr>
          <p:cNvPr id="27" name="Afbeelding 26">
            <a:hlinkClick r:id="rId27" action="ppaction://hlinksldjump"/>
            <a:extLst>
              <a:ext uri="{FF2B5EF4-FFF2-40B4-BE49-F238E27FC236}">
                <a16:creationId xmlns:a16="http://schemas.microsoft.com/office/drawing/2014/main" id="{F8457779-F2AD-4C9B-8B88-F9AF5B7A0DBC}"/>
              </a:ext>
            </a:extLst>
          </p:cNvPr>
          <p:cNvPicPr>
            <a:picLocks noChangeAspect="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6316" y="5718508"/>
            <a:ext cx="834776" cy="392874"/>
          </a:xfrm>
          <a:prstGeom prst="rect">
            <a:avLst/>
          </a:prstGeom>
        </p:spPr>
      </p:pic>
      <p:pic>
        <p:nvPicPr>
          <p:cNvPr id="29" name="Afbeelding 28">
            <a:hlinkClick r:id="rId29" action="ppaction://hlinksldjump"/>
            <a:extLst>
              <a:ext uri="{FF2B5EF4-FFF2-40B4-BE49-F238E27FC236}">
                <a16:creationId xmlns:a16="http://schemas.microsoft.com/office/drawing/2014/main" id="{4AC5C5CF-2E6E-47AC-ADCF-A0C81F952DBF}"/>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6233" y="5268963"/>
            <a:ext cx="521403" cy="409998"/>
          </a:xfrm>
          <a:prstGeom prst="rect">
            <a:avLst/>
          </a:prstGeom>
        </p:spPr>
      </p:pic>
      <p:pic>
        <p:nvPicPr>
          <p:cNvPr id="31" name="Afbeelding 30">
            <a:hlinkClick r:id="rId31" action="ppaction://hlinksldjump"/>
            <a:extLst>
              <a:ext uri="{FF2B5EF4-FFF2-40B4-BE49-F238E27FC236}">
                <a16:creationId xmlns:a16="http://schemas.microsoft.com/office/drawing/2014/main" id="{D2463AB7-F9E9-4C01-97AD-028C528374A7}"/>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4455" y="2221313"/>
            <a:ext cx="765052" cy="426259"/>
          </a:xfrm>
          <a:prstGeom prst="rect">
            <a:avLst/>
          </a:prstGeom>
        </p:spPr>
      </p:pic>
      <p:pic>
        <p:nvPicPr>
          <p:cNvPr id="33" name="Afbeelding 32">
            <a:hlinkClick r:id="rId33" action="ppaction://hlinksldjump"/>
            <a:extLst>
              <a:ext uri="{FF2B5EF4-FFF2-40B4-BE49-F238E27FC236}">
                <a16:creationId xmlns:a16="http://schemas.microsoft.com/office/drawing/2014/main" id="{842E03B3-F6E0-4885-900D-2F5E5D990A3C}"/>
              </a:ext>
            </a:extLst>
          </p:cNvPr>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5452" y="1428740"/>
            <a:ext cx="511529" cy="490555"/>
          </a:xfrm>
          <a:prstGeom prst="rect">
            <a:avLst/>
          </a:prstGeom>
        </p:spPr>
      </p:pic>
      <p:pic>
        <p:nvPicPr>
          <p:cNvPr id="35" name="Afbeelding 34">
            <a:hlinkClick r:id="rId35" action="ppaction://hlinksldjump"/>
            <a:extLst>
              <a:ext uri="{FF2B5EF4-FFF2-40B4-BE49-F238E27FC236}">
                <a16:creationId xmlns:a16="http://schemas.microsoft.com/office/drawing/2014/main" id="{88C2BA5C-DAFD-4D60-B0AB-5249F99E3F1F}"/>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72719" y="1048880"/>
            <a:ext cx="607193" cy="379860"/>
          </a:xfrm>
          <a:prstGeom prst="rect">
            <a:avLst/>
          </a:prstGeom>
        </p:spPr>
      </p:pic>
      <p:pic>
        <p:nvPicPr>
          <p:cNvPr id="5" name="Afbeelding 4">
            <a:hlinkClick r:id="rId37" action="ppaction://hlinksldjump"/>
            <a:extLst>
              <a:ext uri="{FF2B5EF4-FFF2-40B4-BE49-F238E27FC236}">
                <a16:creationId xmlns:a16="http://schemas.microsoft.com/office/drawing/2014/main" id="{9D076D5B-CE9F-4559-8712-EFB6B393E61B}"/>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7005" y="431706"/>
            <a:ext cx="560477" cy="706731"/>
          </a:xfrm>
          <a:prstGeom prst="rect">
            <a:avLst/>
          </a:prstGeom>
        </p:spPr>
      </p:pic>
      <p:pic>
        <p:nvPicPr>
          <p:cNvPr id="10" name="Afbeelding 9">
            <a:hlinkClick r:id="rId39" action="ppaction://hlinksldjump"/>
            <a:extLst>
              <a:ext uri="{FF2B5EF4-FFF2-40B4-BE49-F238E27FC236}">
                <a16:creationId xmlns:a16="http://schemas.microsoft.com/office/drawing/2014/main" id="{BC0DE12B-EC63-489B-BD34-45EF504F04FC}"/>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5656" y="104720"/>
            <a:ext cx="575750" cy="582932"/>
          </a:xfrm>
          <a:prstGeom prst="rect">
            <a:avLst/>
          </a:prstGeom>
        </p:spPr>
      </p:pic>
      <p:pic>
        <p:nvPicPr>
          <p:cNvPr id="14" name="Afbeelding 13">
            <a:hlinkClick r:id="rId41" action="ppaction://hlinksldjump"/>
            <a:extLst>
              <a:ext uri="{FF2B5EF4-FFF2-40B4-BE49-F238E27FC236}">
                <a16:creationId xmlns:a16="http://schemas.microsoft.com/office/drawing/2014/main" id="{0971042A-6DBF-48FC-AD93-1FBB63ADF10A}"/>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714" y="122702"/>
            <a:ext cx="619226" cy="694588"/>
          </a:xfrm>
          <a:prstGeom prst="rect">
            <a:avLst/>
          </a:prstGeom>
        </p:spPr>
      </p:pic>
      <p:pic>
        <p:nvPicPr>
          <p:cNvPr id="18" name="Afbeelding 17">
            <a:hlinkClick r:id="rId43" action="ppaction://hlinksldjump"/>
            <a:extLst>
              <a:ext uri="{FF2B5EF4-FFF2-40B4-BE49-F238E27FC236}">
                <a16:creationId xmlns:a16="http://schemas.microsoft.com/office/drawing/2014/main" id="{C3DA6301-5001-4038-B8CF-2A7BD6441A5F}"/>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89" y="1449348"/>
            <a:ext cx="937652" cy="506415"/>
          </a:xfrm>
          <a:prstGeom prst="rect">
            <a:avLst/>
          </a:prstGeom>
        </p:spPr>
      </p:pic>
      <p:pic>
        <p:nvPicPr>
          <p:cNvPr id="22" name="Afbeelding 21">
            <a:hlinkClick r:id="rId45" action="ppaction://hlinksldjump"/>
            <a:extLst>
              <a:ext uri="{FF2B5EF4-FFF2-40B4-BE49-F238E27FC236}">
                <a16:creationId xmlns:a16="http://schemas.microsoft.com/office/drawing/2014/main" id="{66AB91C2-3492-4CCB-AA72-2186BC504DF8}"/>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817" y="2724303"/>
            <a:ext cx="623796" cy="676300"/>
          </a:xfrm>
          <a:prstGeom prst="rect">
            <a:avLst/>
          </a:prstGeom>
        </p:spPr>
      </p:pic>
      <p:pic>
        <p:nvPicPr>
          <p:cNvPr id="26" name="Afbeelding 25">
            <a:hlinkClick r:id="rId47" action="ppaction://hlinksldjump"/>
            <a:extLst>
              <a:ext uri="{FF2B5EF4-FFF2-40B4-BE49-F238E27FC236}">
                <a16:creationId xmlns:a16="http://schemas.microsoft.com/office/drawing/2014/main" id="{84E0B72D-6EB4-48D2-9D93-625A6ED93E8E}"/>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039" y="3643100"/>
            <a:ext cx="520185" cy="1010036"/>
          </a:xfrm>
          <a:prstGeom prst="rect">
            <a:avLst/>
          </a:prstGeom>
        </p:spPr>
      </p:pic>
      <p:pic>
        <p:nvPicPr>
          <p:cNvPr id="30" name="Afbeelding 29">
            <a:hlinkClick r:id="rId49" action="ppaction://hlinksldjump"/>
            <a:extLst>
              <a:ext uri="{FF2B5EF4-FFF2-40B4-BE49-F238E27FC236}">
                <a16:creationId xmlns:a16="http://schemas.microsoft.com/office/drawing/2014/main" id="{19E3C479-5DA1-42B7-A1D3-DF72B1A73255}"/>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3224" y="4205817"/>
            <a:ext cx="596356" cy="696421"/>
          </a:xfrm>
          <a:prstGeom prst="rect">
            <a:avLst/>
          </a:prstGeom>
        </p:spPr>
      </p:pic>
      <p:pic>
        <p:nvPicPr>
          <p:cNvPr id="34" name="Afbeelding 33">
            <a:hlinkClick r:id="rId51" action="ppaction://hlinksldjump"/>
            <a:extLst>
              <a:ext uri="{FF2B5EF4-FFF2-40B4-BE49-F238E27FC236}">
                <a16:creationId xmlns:a16="http://schemas.microsoft.com/office/drawing/2014/main" id="{BC8580A5-9295-4645-81FF-A8951CB0DD42}"/>
              </a:ext>
            </a:extLst>
          </p:cNvPr>
          <p:cNvPicPr>
            <a:picLocks noChangeAspect="1"/>
          </p:cNvPicPr>
          <p:nvPr/>
        </p:nvPicPr>
        <p:blipFill>
          <a:blip r:embed="rId5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8119" y="3919718"/>
            <a:ext cx="575750" cy="497387"/>
          </a:xfrm>
          <a:prstGeom prst="rect">
            <a:avLst/>
          </a:prstGeom>
        </p:spPr>
      </p:pic>
      <p:pic>
        <p:nvPicPr>
          <p:cNvPr id="37" name="Afbeelding 36">
            <a:hlinkClick r:id="rId53" action="ppaction://hlinksldjump"/>
            <a:extLst>
              <a:ext uri="{FF2B5EF4-FFF2-40B4-BE49-F238E27FC236}">
                <a16:creationId xmlns:a16="http://schemas.microsoft.com/office/drawing/2014/main" id="{0FFF315B-F65B-4556-9FEB-A0D0A0288769}"/>
              </a:ext>
            </a:extLst>
          </p:cNvPr>
          <p:cNvPicPr>
            <a:picLocks noChangeAspect="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94470" y="3549215"/>
            <a:ext cx="407671" cy="582932"/>
          </a:xfrm>
          <a:prstGeom prst="rect">
            <a:avLst/>
          </a:prstGeom>
        </p:spPr>
      </p:pic>
      <p:pic>
        <p:nvPicPr>
          <p:cNvPr id="39" name="Afbeelding 38">
            <a:hlinkClick r:id="rId55" action="ppaction://hlinksldjump"/>
            <a:extLst>
              <a:ext uri="{FF2B5EF4-FFF2-40B4-BE49-F238E27FC236}">
                <a16:creationId xmlns:a16="http://schemas.microsoft.com/office/drawing/2014/main" id="{331667D7-AB84-4CB7-BD00-C443D38B6D45}"/>
              </a:ext>
            </a:extLst>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5135" y="1988760"/>
            <a:ext cx="888500" cy="372597"/>
          </a:xfrm>
          <a:prstGeom prst="rect">
            <a:avLst/>
          </a:prstGeom>
        </p:spPr>
      </p:pic>
      <p:pic>
        <p:nvPicPr>
          <p:cNvPr id="8" name="Afbeelding 7">
            <a:hlinkClick r:id="rId57" action="ppaction://hlinksldjump"/>
            <a:extLst>
              <a:ext uri="{FF2B5EF4-FFF2-40B4-BE49-F238E27FC236}">
                <a16:creationId xmlns:a16="http://schemas.microsoft.com/office/drawing/2014/main" id="{9E09FB3A-4D74-4D47-89FC-2D2FB34B08A6}"/>
              </a:ext>
            </a:extLst>
          </p:cNvPr>
          <p:cNvPicPr>
            <a:picLocks noChangeAspect="1"/>
          </p:cNvPicPr>
          <p:nvPr/>
        </p:nvPicPr>
        <p:blipFill>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8160" y="4132147"/>
            <a:ext cx="787961" cy="293833"/>
          </a:xfrm>
          <a:prstGeom prst="rect">
            <a:avLst/>
          </a:prstGeom>
        </p:spPr>
      </p:pic>
      <p:pic>
        <p:nvPicPr>
          <p:cNvPr id="16" name="Afbeelding 15">
            <a:hlinkClick r:id="rId59" action="ppaction://hlinksldjump"/>
            <a:extLst>
              <a:ext uri="{FF2B5EF4-FFF2-40B4-BE49-F238E27FC236}">
                <a16:creationId xmlns:a16="http://schemas.microsoft.com/office/drawing/2014/main" id="{C9468339-77EE-40E3-8F37-EBDA0D58E302}"/>
              </a:ext>
            </a:extLst>
          </p:cNvPr>
          <p:cNvPicPr>
            <a:picLocks noChangeAspect="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1202" y="4494968"/>
            <a:ext cx="787962" cy="465734"/>
          </a:xfrm>
          <a:prstGeom prst="rect">
            <a:avLst/>
          </a:prstGeom>
        </p:spPr>
      </p:pic>
      <p:pic>
        <p:nvPicPr>
          <p:cNvPr id="24" name="Afbeelding 23">
            <a:hlinkClick r:id="rId61" action="ppaction://hlinksldjump"/>
            <a:extLst>
              <a:ext uri="{FF2B5EF4-FFF2-40B4-BE49-F238E27FC236}">
                <a16:creationId xmlns:a16="http://schemas.microsoft.com/office/drawing/2014/main" id="{DD53FD26-409F-4243-8060-07ABB6E7799F}"/>
              </a:ext>
            </a:extLst>
          </p:cNvPr>
          <p:cNvPicPr>
            <a:picLocks noChangeAspect="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7370" y="5441612"/>
            <a:ext cx="1216571" cy="553792"/>
          </a:xfrm>
          <a:prstGeom prst="rect">
            <a:avLst/>
          </a:prstGeom>
        </p:spPr>
      </p:pic>
      <p:pic>
        <p:nvPicPr>
          <p:cNvPr id="32" name="Afbeelding 31">
            <a:hlinkClick r:id="rId63" action="ppaction://hlinksldjump"/>
            <a:extLst>
              <a:ext uri="{FF2B5EF4-FFF2-40B4-BE49-F238E27FC236}">
                <a16:creationId xmlns:a16="http://schemas.microsoft.com/office/drawing/2014/main" id="{5045AF5C-09FF-43C8-BAFA-4A006BB158AE}"/>
              </a:ext>
            </a:extLst>
          </p:cNvPr>
          <p:cNvPicPr>
            <a:picLocks noChangeAspect="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01592" y="6219252"/>
            <a:ext cx="833628" cy="669036"/>
          </a:xfrm>
          <a:prstGeom prst="rect">
            <a:avLst/>
          </a:prstGeom>
        </p:spPr>
      </p:pic>
      <p:pic>
        <p:nvPicPr>
          <p:cNvPr id="38" name="Afbeelding 37">
            <a:hlinkClick r:id="rId65" action="ppaction://hlinksldjump"/>
            <a:extLst>
              <a:ext uri="{FF2B5EF4-FFF2-40B4-BE49-F238E27FC236}">
                <a16:creationId xmlns:a16="http://schemas.microsoft.com/office/drawing/2014/main" id="{B1D6FF2B-ED2E-44BC-BF5F-089F95C3A9EB}"/>
              </a:ext>
            </a:extLst>
          </p:cNvPr>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0775" y="4425980"/>
            <a:ext cx="861402" cy="594045"/>
          </a:xfrm>
          <a:prstGeom prst="rect">
            <a:avLst/>
          </a:prstGeom>
        </p:spPr>
      </p:pic>
      <p:pic>
        <p:nvPicPr>
          <p:cNvPr id="41" name="Afbeelding 40">
            <a:hlinkClick r:id="rId67" action="ppaction://hlinksldjump"/>
            <a:extLst>
              <a:ext uri="{FF2B5EF4-FFF2-40B4-BE49-F238E27FC236}">
                <a16:creationId xmlns:a16="http://schemas.microsoft.com/office/drawing/2014/main" id="{245F1C69-DCA3-4411-AD29-54CDF325AD1B}"/>
              </a:ext>
            </a:extLst>
          </p:cNvPr>
          <p:cNvPicPr>
            <a:picLocks noChangeAspect="1"/>
          </p:cNvPicPr>
          <p:nvPr/>
        </p:nvPicPr>
        <p:blipFill>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87572" y="5312234"/>
            <a:ext cx="750772" cy="493030"/>
          </a:xfrm>
          <a:prstGeom prst="rect">
            <a:avLst/>
          </a:prstGeom>
        </p:spPr>
      </p:pic>
      <p:pic>
        <p:nvPicPr>
          <p:cNvPr id="43" name="Afbeelding 42">
            <a:hlinkClick r:id="rId69" action="ppaction://hlinksldjump"/>
            <a:extLst>
              <a:ext uri="{FF2B5EF4-FFF2-40B4-BE49-F238E27FC236}">
                <a16:creationId xmlns:a16="http://schemas.microsoft.com/office/drawing/2014/main" id="{3FA72D04-644F-4511-BF21-935D9EAC14AD}"/>
              </a:ext>
            </a:extLst>
          </p:cNvPr>
          <p:cNvPicPr>
            <a:picLocks noChangeAspect="1"/>
          </p:cNvPicPr>
          <p:nvPr/>
        </p:nvPicPr>
        <p:blipFill>
          <a:blip r:embed="rId7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2066" y="6093650"/>
            <a:ext cx="787961" cy="661788"/>
          </a:xfrm>
          <a:prstGeom prst="rect">
            <a:avLst/>
          </a:prstGeom>
        </p:spPr>
      </p:pic>
      <p:pic>
        <p:nvPicPr>
          <p:cNvPr id="45" name="Afbeelding 44">
            <a:hlinkClick r:id="rId71" action="ppaction://hlinksldjump"/>
            <a:extLst>
              <a:ext uri="{FF2B5EF4-FFF2-40B4-BE49-F238E27FC236}">
                <a16:creationId xmlns:a16="http://schemas.microsoft.com/office/drawing/2014/main" id="{4A8613F1-5ECA-4E35-9D53-6DD855A7024C}"/>
              </a:ext>
            </a:extLst>
          </p:cNvPr>
          <p:cNvPicPr>
            <a:picLocks noChangeAspect="1"/>
          </p:cNvPicPr>
          <p:nvPr/>
        </p:nvPicPr>
        <p:blipFill>
          <a:blip r:embed="rId7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5047" y="1324208"/>
            <a:ext cx="553010" cy="756693"/>
          </a:xfrm>
          <a:prstGeom prst="rect">
            <a:avLst/>
          </a:prstGeom>
        </p:spPr>
      </p:pic>
      <p:pic>
        <p:nvPicPr>
          <p:cNvPr id="47" name="Afbeelding 46">
            <a:hlinkClick r:id="rId73" action="ppaction://hlinksldjump"/>
            <a:extLst>
              <a:ext uri="{FF2B5EF4-FFF2-40B4-BE49-F238E27FC236}">
                <a16:creationId xmlns:a16="http://schemas.microsoft.com/office/drawing/2014/main" id="{CB842A49-81C7-4329-974D-D35B58C301AD}"/>
              </a:ext>
            </a:extLst>
          </p:cNvPr>
          <p:cNvPicPr>
            <a:picLocks noChangeAspect="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4132" y="708096"/>
            <a:ext cx="550908" cy="594046"/>
          </a:xfrm>
          <a:prstGeom prst="rect">
            <a:avLst/>
          </a:prstGeom>
        </p:spPr>
      </p:pic>
      <p:pic>
        <p:nvPicPr>
          <p:cNvPr id="49" name="Afbeelding 48">
            <a:hlinkClick r:id="rId75" action="ppaction://hlinksldjump"/>
            <a:extLst>
              <a:ext uri="{FF2B5EF4-FFF2-40B4-BE49-F238E27FC236}">
                <a16:creationId xmlns:a16="http://schemas.microsoft.com/office/drawing/2014/main" id="{5F848E7F-4CC1-4208-8F74-22CBEA2CB627}"/>
              </a:ext>
            </a:extLst>
          </p:cNvPr>
          <p:cNvPicPr>
            <a:picLocks noChangeAspect="1"/>
          </p:cNvPicPr>
          <p:nvPr/>
        </p:nvPicPr>
        <p:blipFill>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1752" y="171683"/>
            <a:ext cx="650748" cy="541020"/>
          </a:xfrm>
          <a:prstGeom prst="rect">
            <a:avLst/>
          </a:prstGeom>
        </p:spPr>
      </p:pic>
      <p:pic>
        <p:nvPicPr>
          <p:cNvPr id="51" name="Afbeelding 50">
            <a:hlinkClick r:id="rId77" action="ppaction://hlinksldjump"/>
            <a:extLst>
              <a:ext uri="{FF2B5EF4-FFF2-40B4-BE49-F238E27FC236}">
                <a16:creationId xmlns:a16="http://schemas.microsoft.com/office/drawing/2014/main" id="{95C7FF2D-763C-439C-889F-09098CA155DA}"/>
              </a:ext>
            </a:extLst>
          </p:cNvPr>
          <p:cNvPicPr>
            <a:picLocks noChangeAspect="1"/>
          </p:cNvPicPr>
          <p:nvPr/>
        </p:nvPicPr>
        <p:blipFill>
          <a:blip r:embed="rId78"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809385" y="261801"/>
            <a:ext cx="664812" cy="520453"/>
          </a:xfrm>
          <a:prstGeom prst="rect">
            <a:avLst/>
          </a:prstGeom>
        </p:spPr>
      </p:pic>
      <p:pic>
        <p:nvPicPr>
          <p:cNvPr id="53" name="Afbeelding 52">
            <a:hlinkClick r:id="rId79" action="ppaction://hlinksldjump"/>
            <a:extLst>
              <a:ext uri="{FF2B5EF4-FFF2-40B4-BE49-F238E27FC236}">
                <a16:creationId xmlns:a16="http://schemas.microsoft.com/office/drawing/2014/main" id="{8A7DAFDC-C0B1-4380-9793-F37DCE21C475}"/>
              </a:ext>
            </a:extLst>
          </p:cNvPr>
          <p:cNvPicPr>
            <a:picLocks noChangeAspect="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7179" y="-22280"/>
            <a:ext cx="650748" cy="442338"/>
          </a:xfrm>
          <a:prstGeom prst="rect">
            <a:avLst/>
          </a:prstGeom>
        </p:spPr>
      </p:pic>
      <p:pic>
        <p:nvPicPr>
          <p:cNvPr id="55" name="Afbeelding 54">
            <a:hlinkClick r:id="rId81" action="ppaction://hlinksldjump"/>
            <a:extLst>
              <a:ext uri="{FF2B5EF4-FFF2-40B4-BE49-F238E27FC236}">
                <a16:creationId xmlns:a16="http://schemas.microsoft.com/office/drawing/2014/main" id="{849E15CC-3F21-446B-968C-5D667FA33BEE}"/>
              </a:ext>
            </a:extLst>
          </p:cNvPr>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8542" y="25342"/>
            <a:ext cx="480060" cy="394716"/>
          </a:xfrm>
          <a:prstGeom prst="rect">
            <a:avLst/>
          </a:prstGeom>
        </p:spPr>
      </p:pic>
      <p:pic>
        <p:nvPicPr>
          <p:cNvPr id="57" name="Afbeelding 56">
            <a:hlinkClick r:id="rId83" action="ppaction://hlinksldjump"/>
            <a:extLst>
              <a:ext uri="{FF2B5EF4-FFF2-40B4-BE49-F238E27FC236}">
                <a16:creationId xmlns:a16="http://schemas.microsoft.com/office/drawing/2014/main" id="{612A48B7-53FF-41EC-A4BC-74435CD2F9AC}"/>
              </a:ext>
            </a:extLst>
          </p:cNvPr>
          <p:cNvPicPr>
            <a:picLocks noChangeAspect="1"/>
          </p:cNvPicPr>
          <p:nvPr/>
        </p:nvPicPr>
        <p:blipFill>
          <a:blip r:embed="rId8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5530" y="278753"/>
            <a:ext cx="397358" cy="436174"/>
          </a:xfrm>
          <a:prstGeom prst="rect">
            <a:avLst/>
          </a:prstGeom>
        </p:spPr>
      </p:pic>
      <p:pic>
        <p:nvPicPr>
          <p:cNvPr id="59" name="Afbeelding 58">
            <a:hlinkClick r:id="rId85" action="ppaction://hlinksldjump"/>
            <a:extLst>
              <a:ext uri="{FF2B5EF4-FFF2-40B4-BE49-F238E27FC236}">
                <a16:creationId xmlns:a16="http://schemas.microsoft.com/office/drawing/2014/main" id="{AB4CDA95-F90A-49F6-9D8C-C449BAB01041}"/>
              </a:ext>
            </a:extLst>
          </p:cNvPr>
          <p:cNvPicPr>
            <a:picLocks noChangeAspect="1"/>
          </p:cNvPicPr>
          <p:nvPr/>
        </p:nvPicPr>
        <p:blipFill>
          <a:blip r:embed="rId8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8064" y="1213762"/>
            <a:ext cx="271403" cy="389404"/>
          </a:xfrm>
          <a:prstGeom prst="rect">
            <a:avLst/>
          </a:prstGeom>
        </p:spPr>
      </p:pic>
      <p:pic>
        <p:nvPicPr>
          <p:cNvPr id="61" name="Afbeelding 60">
            <a:hlinkClick r:id="rId87" action="ppaction://hlinksldjump"/>
            <a:extLst>
              <a:ext uri="{FF2B5EF4-FFF2-40B4-BE49-F238E27FC236}">
                <a16:creationId xmlns:a16="http://schemas.microsoft.com/office/drawing/2014/main" id="{0EEB694C-AFD8-403F-862B-9D2C3280EA6F}"/>
              </a:ext>
            </a:extLst>
          </p:cNvPr>
          <p:cNvPicPr>
            <a:picLocks noChangeAspect="1"/>
          </p:cNvPicPr>
          <p:nvPr/>
        </p:nvPicPr>
        <p:blipFill>
          <a:blip r:embed="rId8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46140" y="40609"/>
            <a:ext cx="677793" cy="476287"/>
          </a:xfrm>
          <a:prstGeom prst="rect">
            <a:avLst/>
          </a:prstGeom>
        </p:spPr>
      </p:pic>
      <p:pic>
        <p:nvPicPr>
          <p:cNvPr id="63" name="Afbeelding 62">
            <a:hlinkClick r:id="rId89" action="ppaction://hlinksldjump"/>
            <a:extLst>
              <a:ext uri="{FF2B5EF4-FFF2-40B4-BE49-F238E27FC236}">
                <a16:creationId xmlns:a16="http://schemas.microsoft.com/office/drawing/2014/main" id="{EE64DD33-3F52-4043-AFE1-1194D1597355}"/>
              </a:ext>
            </a:extLst>
          </p:cNvPr>
          <p:cNvPicPr>
            <a:picLocks noChangeAspect="1"/>
          </p:cNvPicPr>
          <p:nvPr/>
        </p:nvPicPr>
        <p:blipFill>
          <a:blip r:embed="rId9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0931" y="799507"/>
            <a:ext cx="605390" cy="520483"/>
          </a:xfrm>
          <a:prstGeom prst="rect">
            <a:avLst/>
          </a:prstGeom>
        </p:spPr>
      </p:pic>
    </p:spTree>
    <p:extLst>
      <p:ext uri="{BB962C8B-B14F-4D97-AF65-F5344CB8AC3E}">
        <p14:creationId xmlns:p14="http://schemas.microsoft.com/office/powerpoint/2010/main" val="238025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DDFC671-6354-43F9-8BB7-4883996D0320}"/>
              </a:ext>
            </a:extLst>
          </p:cNvPr>
          <p:cNvSpPr/>
          <p:nvPr/>
        </p:nvSpPr>
        <p:spPr>
          <a:xfrm>
            <a:off x="-36004" y="-152636"/>
            <a:ext cx="9216007" cy="7010636"/>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478FF520-6AAD-4326-9410-D68679155289}"/>
              </a:ext>
            </a:extLst>
          </p:cNvPr>
          <p:cNvSpPr/>
          <p:nvPr/>
        </p:nvSpPr>
        <p:spPr>
          <a:xfrm>
            <a:off x="0" y="260648"/>
            <a:ext cx="914400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0A1808DE-C334-4EE7-B933-8198CD599DF3}"/>
              </a:ext>
            </a:extLst>
          </p:cNvPr>
          <p:cNvSpPr/>
          <p:nvPr/>
        </p:nvSpPr>
        <p:spPr>
          <a:xfrm>
            <a:off x="1619672" y="260648"/>
            <a:ext cx="6624736"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DISTRIBUTIE                                                  30</a:t>
            </a:r>
          </a:p>
        </p:txBody>
      </p:sp>
      <p:pic>
        <p:nvPicPr>
          <p:cNvPr id="5" name="Afbeelding 4">
            <a:extLst>
              <a:ext uri="{FF2B5EF4-FFF2-40B4-BE49-F238E27FC236}">
                <a16:creationId xmlns:a16="http://schemas.microsoft.com/office/drawing/2014/main" id="{4E7D12BF-5DB8-49E3-BE83-EE41E375BB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sp>
        <p:nvSpPr>
          <p:cNvPr id="6" name="Rechthoek 5">
            <a:extLst>
              <a:ext uri="{FF2B5EF4-FFF2-40B4-BE49-F238E27FC236}">
                <a16:creationId xmlns:a16="http://schemas.microsoft.com/office/drawing/2014/main" id="{D52573B4-03AF-49F1-AFBB-3CA5A74102D4}"/>
              </a:ext>
            </a:extLst>
          </p:cNvPr>
          <p:cNvSpPr/>
          <p:nvPr/>
        </p:nvSpPr>
        <p:spPr>
          <a:xfrm>
            <a:off x="107504" y="6391038"/>
            <a:ext cx="9001100" cy="224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E2F8ECB1-2856-475D-B7E5-26F46888F123}"/>
              </a:ext>
            </a:extLst>
          </p:cNvPr>
          <p:cNvSpPr/>
          <p:nvPr/>
        </p:nvSpPr>
        <p:spPr>
          <a:xfrm>
            <a:off x="107504" y="6705364"/>
            <a:ext cx="9001100" cy="45719"/>
          </a:xfrm>
          <a:prstGeom prst="rect">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3" action="ppaction://hlinksldjump"/>
            <a:extLst>
              <a:ext uri="{FF2B5EF4-FFF2-40B4-BE49-F238E27FC236}">
                <a16:creationId xmlns:a16="http://schemas.microsoft.com/office/drawing/2014/main" id="{2496058F-5857-44E2-B86B-ACF460173E8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6112997"/>
            <a:ext cx="818641" cy="701906"/>
          </a:xfrm>
          <a:prstGeom prst="rect">
            <a:avLst/>
          </a:prstGeom>
        </p:spPr>
      </p:pic>
      <p:sp>
        <p:nvSpPr>
          <p:cNvPr id="10" name="Tekstvak 9">
            <a:extLst>
              <a:ext uri="{FF2B5EF4-FFF2-40B4-BE49-F238E27FC236}">
                <a16:creationId xmlns:a16="http://schemas.microsoft.com/office/drawing/2014/main" id="{4896925D-37A4-4196-B77A-89144C6291FF}"/>
              </a:ext>
            </a:extLst>
          </p:cNvPr>
          <p:cNvSpPr txBox="1"/>
          <p:nvPr/>
        </p:nvSpPr>
        <p:spPr>
          <a:xfrm>
            <a:off x="107503" y="920551"/>
            <a:ext cx="3029537" cy="1277273"/>
          </a:xfrm>
          <a:prstGeom prst="rect">
            <a:avLst/>
          </a:prstGeom>
          <a:noFill/>
        </p:spPr>
        <p:txBody>
          <a:bodyPr wrap="square" rtlCol="0">
            <a:spAutoFit/>
          </a:bodyPr>
          <a:lstStyle/>
          <a:p>
            <a:r>
              <a:rPr lang="nl-NL" sz="1100" dirty="0"/>
              <a:t>Als wij iets willen kopen wat we nodig hebben, gaan we naar de winkel, of bestellen het product online. We betalen, en daarmee is het klaar. </a:t>
            </a:r>
            <a:r>
              <a:rPr lang="nl-NL" sz="1100" i="1" dirty="0"/>
              <a:t>Vandaag besteld, morgen in huis…</a:t>
            </a:r>
            <a:r>
              <a:rPr lang="nl-NL" sz="1100" dirty="0"/>
              <a:t> Tijdens de oorlog konden mensen niet zo maar gaan winkelen. Veel artikelen waren niet meer te krijgen, of er was veel te weinig van in voorraad. </a:t>
            </a:r>
            <a:endParaRPr lang="nl-NL" dirty="0"/>
          </a:p>
        </p:txBody>
      </p:sp>
      <p:sp>
        <p:nvSpPr>
          <p:cNvPr id="12" name="Tekstvak 11">
            <a:extLst>
              <a:ext uri="{FF2B5EF4-FFF2-40B4-BE49-F238E27FC236}">
                <a16:creationId xmlns:a16="http://schemas.microsoft.com/office/drawing/2014/main" id="{0561ADDD-AD59-44F9-9558-B2E67962B81F}"/>
              </a:ext>
            </a:extLst>
          </p:cNvPr>
          <p:cNvSpPr txBox="1"/>
          <p:nvPr/>
        </p:nvSpPr>
        <p:spPr>
          <a:xfrm>
            <a:off x="3041738" y="692696"/>
            <a:ext cx="3029537" cy="3139321"/>
          </a:xfrm>
          <a:prstGeom prst="rect">
            <a:avLst/>
          </a:prstGeom>
          <a:noFill/>
        </p:spPr>
        <p:txBody>
          <a:bodyPr wrap="square" rtlCol="0">
            <a:spAutoFit/>
          </a:bodyPr>
          <a:lstStyle/>
          <a:p>
            <a:r>
              <a:rPr lang="nl-NL" sz="1100" dirty="0"/>
              <a:t>Hoe kon ervoor gezorgd worden dat de schaarse, moeilijk te krijgen producten zo eerlijk mogelijk onder de bevolking te verdelen? Hoe kon ervoor gezorgd worden dat er geen producten stiekem voor héél veel geld werden verkocht op de “zwarte markt”? </a:t>
            </a:r>
          </a:p>
          <a:p>
            <a:r>
              <a:rPr lang="nl-NL" sz="1100" dirty="0"/>
              <a:t> </a:t>
            </a:r>
          </a:p>
          <a:p>
            <a:r>
              <a:rPr lang="nl-NL" sz="1100" b="1" u="sng" dirty="0"/>
              <a:t>DISTRIBUTIE</a:t>
            </a:r>
            <a:r>
              <a:rPr lang="nl-NL" sz="1100" dirty="0"/>
              <a:t>, dat was de oplossing. </a:t>
            </a:r>
          </a:p>
          <a:p>
            <a:r>
              <a:rPr lang="nl-NL" sz="1100" dirty="0"/>
              <a:t>Geef elke Nederlander een kaart (</a:t>
            </a:r>
            <a:r>
              <a:rPr lang="nl-NL" sz="1100" dirty="0" err="1"/>
              <a:t>STAM-kaart</a:t>
            </a:r>
            <a:r>
              <a:rPr lang="nl-NL" sz="1100" dirty="0"/>
              <a:t> genoemd), waarmee hij – op vertoon van het persoonsbewijs - een aantal </a:t>
            </a:r>
            <a:r>
              <a:rPr lang="nl-NL" sz="1100" b="1" u="sng" dirty="0"/>
              <a:t>bonnen</a:t>
            </a:r>
            <a:r>
              <a:rPr lang="nl-NL" sz="1100" dirty="0"/>
              <a:t> kan ophalen. Met deze bonnen kan hij vervolgens naar de winkel om boodschappen te doen. Geen bonnen? Dan mag de winkelier ook niets verkopen… </a:t>
            </a:r>
          </a:p>
          <a:p>
            <a:r>
              <a:rPr lang="nl-NL" sz="1100" dirty="0"/>
              <a:t>En de winkelier? Die levert de bonnen in en krijgt daarna pas een nieuwe voorraad. </a:t>
            </a:r>
          </a:p>
          <a:p>
            <a:r>
              <a:rPr lang="nl-NL" sz="1100" dirty="0"/>
              <a:t>De </a:t>
            </a:r>
            <a:r>
              <a:rPr lang="nl-NL" sz="1100" dirty="0" err="1"/>
              <a:t>CrisisControledienst</a:t>
            </a:r>
            <a:r>
              <a:rPr lang="nl-NL" sz="1100" dirty="0"/>
              <a:t> (CCD) moest dit alles controleren.</a:t>
            </a:r>
          </a:p>
        </p:txBody>
      </p:sp>
      <p:sp>
        <p:nvSpPr>
          <p:cNvPr id="20" name="Tekstvak 19">
            <a:extLst>
              <a:ext uri="{FF2B5EF4-FFF2-40B4-BE49-F238E27FC236}">
                <a16:creationId xmlns:a16="http://schemas.microsoft.com/office/drawing/2014/main" id="{45C98618-331E-4FA0-9B4D-3C0626188764}"/>
              </a:ext>
            </a:extLst>
          </p:cNvPr>
          <p:cNvSpPr txBox="1"/>
          <p:nvPr/>
        </p:nvSpPr>
        <p:spPr>
          <a:xfrm>
            <a:off x="102637" y="2492896"/>
            <a:ext cx="2865299" cy="1446550"/>
          </a:xfrm>
          <a:prstGeom prst="rect">
            <a:avLst/>
          </a:prstGeom>
          <a:solidFill>
            <a:schemeClr val="accent1">
              <a:lumMod val="40000"/>
              <a:lumOff val="60000"/>
            </a:schemeClr>
          </a:solidFill>
        </p:spPr>
        <p:txBody>
          <a:bodyPr wrap="square" rtlCol="0">
            <a:spAutoFit/>
          </a:bodyPr>
          <a:lstStyle/>
          <a:p>
            <a:r>
              <a:rPr lang="nl-NL" sz="1100" dirty="0"/>
              <a:t>WEETJE: Waarom was er zo weinig te krijgen tijdens de oorlog?</a:t>
            </a:r>
          </a:p>
          <a:p>
            <a:pPr lvl="0"/>
            <a:r>
              <a:rPr lang="nl-NL" sz="1100" dirty="0"/>
              <a:t>Door de oorlog was er geen handel meer mogelijk over zee. </a:t>
            </a:r>
          </a:p>
          <a:p>
            <a:pPr lvl="0"/>
            <a:r>
              <a:rPr lang="nl-NL" sz="1100" dirty="0"/>
              <a:t>In Nederland werden nog maar weinig producten gemaakt.</a:t>
            </a:r>
          </a:p>
          <a:p>
            <a:pPr lvl="0"/>
            <a:r>
              <a:rPr lang="nl-NL" sz="1100" dirty="0"/>
              <a:t>Veel goederen waren niet bestemd voor Nederland, maar moesten naar Duitsland. </a:t>
            </a:r>
            <a:endParaRPr lang="nl-NL" dirty="0"/>
          </a:p>
        </p:txBody>
      </p:sp>
      <p:pic>
        <p:nvPicPr>
          <p:cNvPr id="21" name="Afbeelding 20">
            <a:extLst>
              <a:ext uri="{FF2B5EF4-FFF2-40B4-BE49-F238E27FC236}">
                <a16:creationId xmlns:a16="http://schemas.microsoft.com/office/drawing/2014/main" id="{22E79FEA-3FBD-4B71-8846-5A73449A434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6965" y="2116653"/>
            <a:ext cx="690971" cy="474446"/>
          </a:xfrm>
          <a:prstGeom prst="rect">
            <a:avLst/>
          </a:prstGeom>
        </p:spPr>
      </p:pic>
      <p:pic>
        <p:nvPicPr>
          <p:cNvPr id="27" name="Afbeelding 26">
            <a:extLst>
              <a:ext uri="{FF2B5EF4-FFF2-40B4-BE49-F238E27FC236}">
                <a16:creationId xmlns:a16="http://schemas.microsoft.com/office/drawing/2014/main" id="{024BB367-3CE3-45A5-96A2-26B73C712B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031" y="3996423"/>
            <a:ext cx="2860434" cy="868099"/>
          </a:xfrm>
          <a:prstGeom prst="rect">
            <a:avLst/>
          </a:prstGeom>
        </p:spPr>
      </p:pic>
      <p:pic>
        <p:nvPicPr>
          <p:cNvPr id="29" name="Afbeelding 28">
            <a:extLst>
              <a:ext uri="{FF2B5EF4-FFF2-40B4-BE49-F238E27FC236}">
                <a16:creationId xmlns:a16="http://schemas.microsoft.com/office/drawing/2014/main" id="{C764D47C-15B3-4130-AA9D-7DCB6DD963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0" t="9051" r="39500" b="13775"/>
          <a:stretch/>
        </p:blipFill>
        <p:spPr>
          <a:xfrm rot="16200000">
            <a:off x="78523" y="5000009"/>
            <a:ext cx="1001162" cy="925602"/>
          </a:xfrm>
          <a:prstGeom prst="rect">
            <a:avLst/>
          </a:prstGeom>
        </p:spPr>
      </p:pic>
      <p:pic>
        <p:nvPicPr>
          <p:cNvPr id="1026" name="Picture 2" descr="Welta tabak">
            <a:extLst>
              <a:ext uri="{FF2B5EF4-FFF2-40B4-BE49-F238E27FC236}">
                <a16:creationId xmlns:a16="http://schemas.microsoft.com/office/drawing/2014/main" id="{7C807A19-C3AD-4EEF-B324-44E8CEDB83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656" y="4944756"/>
            <a:ext cx="1956082" cy="1348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Afbeelding 10">
            <a:extLst>
              <a:ext uri="{FF2B5EF4-FFF2-40B4-BE49-F238E27FC236}">
                <a16:creationId xmlns:a16="http://schemas.microsoft.com/office/drawing/2014/main" id="{E227F507-D2D2-4006-83C0-09A4051627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0666" y="3878549"/>
            <a:ext cx="2891679" cy="2585401"/>
          </a:xfrm>
          <a:prstGeom prst="rect">
            <a:avLst/>
          </a:prstGeom>
        </p:spPr>
      </p:pic>
      <p:sp>
        <p:nvSpPr>
          <p:cNvPr id="13" name="Tekstvak 12">
            <a:extLst>
              <a:ext uri="{FF2B5EF4-FFF2-40B4-BE49-F238E27FC236}">
                <a16:creationId xmlns:a16="http://schemas.microsoft.com/office/drawing/2014/main" id="{FB3F9E7D-317B-41DE-BB6F-58AE61DEEEC4}"/>
              </a:ext>
            </a:extLst>
          </p:cNvPr>
          <p:cNvSpPr txBox="1"/>
          <p:nvPr/>
        </p:nvSpPr>
        <p:spPr>
          <a:xfrm>
            <a:off x="3275856" y="6165304"/>
            <a:ext cx="2664296" cy="230832"/>
          </a:xfrm>
          <a:prstGeom prst="rect">
            <a:avLst/>
          </a:prstGeom>
          <a:noFill/>
        </p:spPr>
        <p:txBody>
          <a:bodyPr wrap="square" rtlCol="0">
            <a:spAutoFit/>
          </a:bodyPr>
          <a:lstStyle/>
          <a:p>
            <a:pPr algn="r"/>
            <a:r>
              <a:rPr lang="nl-NL" sz="900" b="1" i="1" dirty="0"/>
              <a:t>Distributie , Creative </a:t>
            </a:r>
            <a:r>
              <a:rPr lang="nl-NL" sz="900" b="1" i="1" dirty="0" err="1"/>
              <a:t>Commons</a:t>
            </a:r>
            <a:endParaRPr lang="nl-NL" sz="900" b="1" i="1" dirty="0"/>
          </a:p>
        </p:txBody>
      </p:sp>
      <p:sp>
        <p:nvSpPr>
          <p:cNvPr id="14" name="Tekstvak 13">
            <a:extLst>
              <a:ext uri="{FF2B5EF4-FFF2-40B4-BE49-F238E27FC236}">
                <a16:creationId xmlns:a16="http://schemas.microsoft.com/office/drawing/2014/main" id="{0F9B325B-F4E4-4E7F-80D7-A21E17235DFB}"/>
              </a:ext>
            </a:extLst>
          </p:cNvPr>
          <p:cNvSpPr txBox="1"/>
          <p:nvPr/>
        </p:nvSpPr>
        <p:spPr>
          <a:xfrm>
            <a:off x="6156176" y="920551"/>
            <a:ext cx="2952428" cy="1954381"/>
          </a:xfrm>
          <a:prstGeom prst="rect">
            <a:avLst/>
          </a:prstGeom>
          <a:solidFill>
            <a:schemeClr val="accent1">
              <a:lumMod val="40000"/>
              <a:lumOff val="60000"/>
            </a:schemeClr>
          </a:solidFill>
        </p:spPr>
        <p:txBody>
          <a:bodyPr wrap="square" rtlCol="0">
            <a:spAutoFit/>
          </a:bodyPr>
          <a:lstStyle/>
          <a:p>
            <a:r>
              <a:rPr lang="nl-NL" sz="1100" dirty="0"/>
              <a:t>WEETJE: Bouman en </a:t>
            </a:r>
            <a:r>
              <a:rPr lang="nl-NL" sz="1100" dirty="0" err="1"/>
              <a:t>Lahey</a:t>
            </a:r>
            <a:r>
              <a:rPr lang="nl-NL" sz="1100" dirty="0"/>
              <a:t> waren van de CCD. Zij hadden het vreselijk druk, reden de hele dag rond in hun auto. Wat vervoerden zij dan? Vluchtelingen… zij werden door hen stiekem van Haelen naar Neeritter gebracht.</a:t>
            </a:r>
          </a:p>
          <a:p>
            <a:r>
              <a:rPr lang="nl-NL" sz="1100" dirty="0"/>
              <a:t>Door de dienstauto zag niemand wat zij vervoerden. Bob Bouman werd op 2 mei 1943 door de Duitsers doodgeschoten. Niet omdat hij vluchtelingen vervoerde, maar omdat hij had meegewerkt aan een staking tegen de Duitsers. En daarop stond de doodstraf.</a:t>
            </a:r>
            <a:endParaRPr lang="nl-NL" dirty="0"/>
          </a:p>
        </p:txBody>
      </p:sp>
      <p:pic>
        <p:nvPicPr>
          <p:cNvPr id="22" name="Afbeelding 21">
            <a:extLst>
              <a:ext uri="{FF2B5EF4-FFF2-40B4-BE49-F238E27FC236}">
                <a16:creationId xmlns:a16="http://schemas.microsoft.com/office/drawing/2014/main" id="{2A0298DB-7598-4276-85F7-56647E4485E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6245" y="544308"/>
            <a:ext cx="690971" cy="474446"/>
          </a:xfrm>
          <a:prstGeom prst="rect">
            <a:avLst/>
          </a:prstGeom>
        </p:spPr>
      </p:pic>
      <p:pic>
        <p:nvPicPr>
          <p:cNvPr id="16" name="Afbeelding 15">
            <a:extLst>
              <a:ext uri="{FF2B5EF4-FFF2-40B4-BE49-F238E27FC236}">
                <a16:creationId xmlns:a16="http://schemas.microsoft.com/office/drawing/2014/main" id="{6A7E84A7-58DB-4926-B41F-93D356CDC1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56376" y="2811830"/>
            <a:ext cx="1152228" cy="1582316"/>
          </a:xfrm>
          <a:prstGeom prst="rect">
            <a:avLst/>
          </a:prstGeom>
        </p:spPr>
      </p:pic>
      <p:sp>
        <p:nvSpPr>
          <p:cNvPr id="17" name="Tekstvak 16">
            <a:extLst>
              <a:ext uri="{FF2B5EF4-FFF2-40B4-BE49-F238E27FC236}">
                <a16:creationId xmlns:a16="http://schemas.microsoft.com/office/drawing/2014/main" id="{DC306363-FD2D-4CE6-8959-336A69BCD4DF}"/>
              </a:ext>
            </a:extLst>
          </p:cNvPr>
          <p:cNvSpPr txBox="1"/>
          <p:nvPr/>
        </p:nvSpPr>
        <p:spPr>
          <a:xfrm>
            <a:off x="7851405" y="4394146"/>
            <a:ext cx="1257199" cy="230832"/>
          </a:xfrm>
          <a:prstGeom prst="rect">
            <a:avLst/>
          </a:prstGeom>
          <a:noFill/>
        </p:spPr>
        <p:txBody>
          <a:bodyPr wrap="square" rtlCol="0">
            <a:spAutoFit/>
          </a:bodyPr>
          <a:lstStyle/>
          <a:p>
            <a:pPr algn="ctr"/>
            <a:r>
              <a:rPr lang="nl-NL" sz="900" b="1" i="1" dirty="0"/>
              <a:t>Bob Bouman</a:t>
            </a:r>
          </a:p>
        </p:txBody>
      </p:sp>
      <p:sp>
        <p:nvSpPr>
          <p:cNvPr id="18" name="Tekstvak 17">
            <a:extLst>
              <a:ext uri="{FF2B5EF4-FFF2-40B4-BE49-F238E27FC236}">
                <a16:creationId xmlns:a16="http://schemas.microsoft.com/office/drawing/2014/main" id="{B74EEFF6-BD29-4FFC-BA4D-FCC5803F668C}"/>
              </a:ext>
            </a:extLst>
          </p:cNvPr>
          <p:cNvSpPr txBox="1"/>
          <p:nvPr/>
        </p:nvSpPr>
        <p:spPr>
          <a:xfrm>
            <a:off x="6156176" y="3068960"/>
            <a:ext cx="2952428" cy="3308598"/>
          </a:xfrm>
          <a:prstGeom prst="rect">
            <a:avLst/>
          </a:prstGeom>
          <a:noFill/>
        </p:spPr>
        <p:txBody>
          <a:bodyPr wrap="square" rtlCol="0">
            <a:spAutoFit/>
          </a:bodyPr>
          <a:lstStyle/>
          <a:p>
            <a:r>
              <a:rPr lang="nl-NL" sz="1100" dirty="0"/>
              <a:t>Omdat veel producten niet </a:t>
            </a:r>
          </a:p>
          <a:p>
            <a:r>
              <a:rPr lang="nl-NL" sz="1100" dirty="0"/>
              <a:t>meer verkrijgbaar waren, </a:t>
            </a:r>
          </a:p>
          <a:p>
            <a:r>
              <a:rPr lang="nl-NL" sz="1100" dirty="0"/>
              <a:t>bedachten mensen zelf een </a:t>
            </a:r>
          </a:p>
          <a:p>
            <a:r>
              <a:rPr lang="nl-NL" sz="1100" dirty="0"/>
              <a:t>Andere oplossing:</a:t>
            </a:r>
          </a:p>
          <a:p>
            <a:pPr lvl="0"/>
            <a:r>
              <a:rPr lang="nl-NL" sz="1100" dirty="0"/>
              <a:t>- koffie werd gemaakt van </a:t>
            </a:r>
          </a:p>
          <a:p>
            <a:pPr lvl="0"/>
            <a:r>
              <a:rPr lang="nl-NL" sz="1100" dirty="0"/>
              <a:t>   eikels en van cichorei.</a:t>
            </a:r>
          </a:p>
          <a:p>
            <a:pPr lvl="0"/>
            <a:r>
              <a:rPr lang="nl-NL" sz="1100" dirty="0"/>
              <a:t>- tabaksplanten uit de tuin </a:t>
            </a:r>
          </a:p>
          <a:p>
            <a:pPr lvl="0"/>
            <a:r>
              <a:rPr lang="nl-NL" sz="1100" dirty="0"/>
              <a:t>  werden gerookt.</a:t>
            </a:r>
          </a:p>
          <a:p>
            <a:pPr lvl="0"/>
            <a:r>
              <a:rPr lang="nl-NL" sz="1100" dirty="0"/>
              <a:t>- schoenen werden van </a:t>
            </a:r>
          </a:p>
          <a:p>
            <a:pPr lvl="0"/>
            <a:r>
              <a:rPr lang="nl-NL" sz="1100" dirty="0"/>
              <a:t>  papier gemaakt.</a:t>
            </a:r>
          </a:p>
          <a:p>
            <a:pPr lvl="0"/>
            <a:r>
              <a:rPr lang="nl-NL" sz="1100" dirty="0"/>
              <a:t>- doodskisten van karton</a:t>
            </a:r>
          </a:p>
          <a:p>
            <a:pPr lvl="0"/>
            <a:r>
              <a:rPr lang="nl-NL" sz="1100" dirty="0"/>
              <a:t>- muntgeld van zink.</a:t>
            </a:r>
          </a:p>
          <a:p>
            <a:pPr lvl="0"/>
            <a:r>
              <a:rPr lang="nl-NL" sz="1100" dirty="0"/>
              <a:t>- “</a:t>
            </a:r>
            <a:r>
              <a:rPr lang="nl-NL" sz="1100" dirty="0" err="1"/>
              <a:t>Buk-shag</a:t>
            </a:r>
            <a:r>
              <a:rPr lang="nl-NL" sz="1100" dirty="0"/>
              <a:t>”: wie zich bukte, vond sigaretten-</a:t>
            </a:r>
          </a:p>
          <a:p>
            <a:pPr lvl="0"/>
            <a:r>
              <a:rPr lang="nl-NL" sz="1100" dirty="0"/>
              <a:t>  peuken en kon daaruit een eigen sigaret</a:t>
            </a:r>
          </a:p>
          <a:p>
            <a:pPr lvl="0"/>
            <a:r>
              <a:rPr lang="nl-NL" sz="1100" dirty="0"/>
              <a:t>  samenstellen. </a:t>
            </a:r>
          </a:p>
          <a:p>
            <a:endParaRPr lang="nl-NL" sz="1100" dirty="0"/>
          </a:p>
          <a:p>
            <a:r>
              <a:rPr lang="nl-NL" sz="1100" dirty="0"/>
              <a:t>Het duurde nog tot lang na de oorlog, voordat alle winkels weer een ruime keuze konden bieden voor de klanten. </a:t>
            </a:r>
          </a:p>
        </p:txBody>
      </p:sp>
      <p:pic>
        <p:nvPicPr>
          <p:cNvPr id="15" name="Afbeelding 14">
            <a:extLst>
              <a:ext uri="{FF2B5EF4-FFF2-40B4-BE49-F238E27FC236}">
                <a16:creationId xmlns:a16="http://schemas.microsoft.com/office/drawing/2014/main" id="{140D4EF9-8C98-4702-A398-8309C032218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3043" y="-13999"/>
            <a:ext cx="751332" cy="842772"/>
          </a:xfrm>
          <a:prstGeom prst="rect">
            <a:avLst/>
          </a:prstGeom>
        </p:spPr>
      </p:pic>
    </p:spTree>
    <p:extLst>
      <p:ext uri="{BB962C8B-B14F-4D97-AF65-F5344CB8AC3E}">
        <p14:creationId xmlns:p14="http://schemas.microsoft.com/office/powerpoint/2010/main" val="3213988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5479E9E-2375-466D-B388-4ABB4A9D9379}"/>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B91AB5E3-2260-4E2E-BB0A-6846B9E28AAD}"/>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C19ED675-C6C1-4684-AA40-66DBB4A66138}"/>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GEMEENTERAAD                                        31</a:t>
            </a:r>
          </a:p>
        </p:txBody>
      </p:sp>
      <p:sp>
        <p:nvSpPr>
          <p:cNvPr id="6" name="Rechthoek 5">
            <a:extLst>
              <a:ext uri="{FF2B5EF4-FFF2-40B4-BE49-F238E27FC236}">
                <a16:creationId xmlns:a16="http://schemas.microsoft.com/office/drawing/2014/main" id="{99F42AC6-6FD2-4DAE-87C1-DA07F822B4AF}"/>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5FF8F76F-2D31-47AF-BC01-4FB3E7BA2139}"/>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62C1EC95-00BB-4FA1-90D1-9D7B5366D375}"/>
              </a:ext>
            </a:extLst>
          </p:cNvPr>
          <p:cNvSpPr/>
          <p:nvPr/>
        </p:nvSpPr>
        <p:spPr>
          <a:xfrm>
            <a:off x="72008" y="933251"/>
            <a:ext cx="3131840" cy="1107996"/>
          </a:xfrm>
          <a:prstGeom prst="rect">
            <a:avLst/>
          </a:prstGeom>
          <a:ln w="3175">
            <a:noFill/>
          </a:ln>
        </p:spPr>
        <p:txBody>
          <a:bodyPr wrap="square">
            <a:spAutoFit/>
          </a:bodyPr>
          <a:lstStyle/>
          <a:p>
            <a:r>
              <a:rPr lang="nl-NL" sz="1100" dirty="0"/>
              <a:t>Algauw na de bezetting werden de </a:t>
            </a:r>
            <a:r>
              <a:rPr lang="nl-NL" sz="1100" b="1" u="sng" dirty="0"/>
              <a:t>gemeenteraadsleden naar huis gestuurd</a:t>
            </a:r>
            <a:r>
              <a:rPr lang="nl-NL" sz="1100" dirty="0"/>
              <a:t>. De burgemeesters mochten blijven, maar zij stonden voor een moeilijke keuze: </a:t>
            </a:r>
          </a:p>
          <a:p>
            <a:r>
              <a:rPr lang="nl-NL" sz="1100" dirty="0"/>
              <a:t>- ontslag nemen</a:t>
            </a:r>
          </a:p>
          <a:p>
            <a:r>
              <a:rPr lang="nl-NL" sz="1100" dirty="0"/>
              <a:t>- samenwerken met de Duitsers.</a:t>
            </a:r>
          </a:p>
        </p:txBody>
      </p:sp>
      <p:pic>
        <p:nvPicPr>
          <p:cNvPr id="29" name="Afbeelding 28">
            <a:extLst>
              <a:ext uri="{FF2B5EF4-FFF2-40B4-BE49-F238E27FC236}">
                <a16:creationId xmlns:a16="http://schemas.microsoft.com/office/drawing/2014/main" id="{363C0889-0214-472F-AAA9-8EA4E1D83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31" name="Afbeelding 30">
            <a:hlinkClick r:id="rId3" action="ppaction://hlinksldjump"/>
            <a:extLst>
              <a:ext uri="{FF2B5EF4-FFF2-40B4-BE49-F238E27FC236}">
                <a16:creationId xmlns:a16="http://schemas.microsoft.com/office/drawing/2014/main" id="{FEEB02D6-E7C4-426E-894E-279D4F7FE05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pic>
        <p:nvPicPr>
          <p:cNvPr id="33" name="Afbeelding 32">
            <a:extLst>
              <a:ext uri="{FF2B5EF4-FFF2-40B4-BE49-F238E27FC236}">
                <a16:creationId xmlns:a16="http://schemas.microsoft.com/office/drawing/2014/main" id="{3A381B05-91A3-4AFE-9EBD-60E16D674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8" y="2084401"/>
            <a:ext cx="3139751" cy="2354813"/>
          </a:xfrm>
          <a:prstGeom prst="rect">
            <a:avLst/>
          </a:prstGeom>
        </p:spPr>
      </p:pic>
      <p:pic>
        <p:nvPicPr>
          <p:cNvPr id="35" name="Afbeelding 34">
            <a:extLst>
              <a:ext uri="{FF2B5EF4-FFF2-40B4-BE49-F238E27FC236}">
                <a16:creationId xmlns:a16="http://schemas.microsoft.com/office/drawing/2014/main" id="{F1B3DF0A-DAE5-4F1A-9462-E36652FB4DC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8858" y="4027222"/>
            <a:ext cx="2880320" cy="1020586"/>
          </a:xfrm>
          <a:prstGeom prst="rect">
            <a:avLst/>
          </a:prstGeom>
        </p:spPr>
      </p:pic>
      <p:sp>
        <p:nvSpPr>
          <p:cNvPr id="36" name="Tekstvak 35">
            <a:extLst>
              <a:ext uri="{FF2B5EF4-FFF2-40B4-BE49-F238E27FC236}">
                <a16:creationId xmlns:a16="http://schemas.microsoft.com/office/drawing/2014/main" id="{2875ADD7-92B7-40DE-BFDE-986C1B479C32}"/>
              </a:ext>
            </a:extLst>
          </p:cNvPr>
          <p:cNvSpPr txBox="1"/>
          <p:nvPr/>
        </p:nvSpPr>
        <p:spPr>
          <a:xfrm>
            <a:off x="7911" y="5028811"/>
            <a:ext cx="3203848" cy="769441"/>
          </a:xfrm>
          <a:prstGeom prst="rect">
            <a:avLst/>
          </a:prstGeom>
          <a:noFill/>
        </p:spPr>
        <p:txBody>
          <a:bodyPr wrap="square" rtlCol="0">
            <a:spAutoFit/>
          </a:bodyPr>
          <a:lstStyle/>
          <a:p>
            <a:r>
              <a:rPr lang="nl-NL" sz="1100" dirty="0"/>
              <a:t>De burgemeesters die kozen om te blijven, deden dat omdat ze </a:t>
            </a:r>
            <a:r>
              <a:rPr lang="nl-NL" sz="1100" b="1" u="sng" dirty="0"/>
              <a:t>vóór de Duitsers</a:t>
            </a:r>
            <a:r>
              <a:rPr lang="nl-NL" sz="1100" u="sng" dirty="0"/>
              <a:t> </a:t>
            </a:r>
            <a:r>
              <a:rPr lang="nl-NL" sz="1100" dirty="0"/>
              <a:t>waren, óf omdat zij zo wilden proberen </a:t>
            </a:r>
            <a:r>
              <a:rPr lang="nl-NL" sz="1100" b="1" u="sng" dirty="0"/>
              <a:t>de mensen in hun gemeente </a:t>
            </a:r>
            <a:r>
              <a:rPr lang="nl-NL" sz="1100" b="1" dirty="0"/>
              <a:t>te </a:t>
            </a:r>
            <a:r>
              <a:rPr lang="nl-NL" sz="1100" dirty="0"/>
              <a:t>beschermen. </a:t>
            </a:r>
          </a:p>
        </p:txBody>
      </p:sp>
      <p:sp>
        <p:nvSpPr>
          <p:cNvPr id="37" name="Tekstvak 36">
            <a:extLst>
              <a:ext uri="{FF2B5EF4-FFF2-40B4-BE49-F238E27FC236}">
                <a16:creationId xmlns:a16="http://schemas.microsoft.com/office/drawing/2014/main" id="{E5115476-CF98-450E-8BCA-27EAB7EDC01B}"/>
              </a:ext>
            </a:extLst>
          </p:cNvPr>
          <p:cNvSpPr txBox="1"/>
          <p:nvPr/>
        </p:nvSpPr>
        <p:spPr>
          <a:xfrm>
            <a:off x="3275856" y="710113"/>
            <a:ext cx="2816223" cy="1615827"/>
          </a:xfrm>
          <a:prstGeom prst="rect">
            <a:avLst/>
          </a:prstGeom>
          <a:noFill/>
        </p:spPr>
        <p:txBody>
          <a:bodyPr wrap="square" rtlCol="0">
            <a:spAutoFit/>
          </a:bodyPr>
          <a:lstStyle/>
          <a:p>
            <a:r>
              <a:rPr lang="nl-NL" sz="1100" dirty="0"/>
              <a:t>Maar …</a:t>
            </a:r>
          </a:p>
          <a:p>
            <a:r>
              <a:rPr lang="nl-NL" sz="1100" dirty="0"/>
              <a:t>- wilden ze dan écht meewerken aan het oppakken van Joden?</a:t>
            </a:r>
          </a:p>
          <a:p>
            <a:r>
              <a:rPr lang="nl-NL" sz="1100" dirty="0"/>
              <a:t>- wilden zij de Duitsers écht meehelpen om ervoor te zorgen dat er voldoende jonge mannen in Duitsland gingen werken?</a:t>
            </a:r>
          </a:p>
          <a:p>
            <a:r>
              <a:rPr lang="nl-NL" sz="1100" dirty="0"/>
              <a:t>- wilden zij dan écht willekeurige mensen aanwijzen die voor de Duitsers loopgraven of tankversperringen moesten aanleggen?</a:t>
            </a:r>
          </a:p>
        </p:txBody>
      </p:sp>
      <p:pic>
        <p:nvPicPr>
          <p:cNvPr id="39" name="Afbeelding 38">
            <a:extLst>
              <a:ext uri="{FF2B5EF4-FFF2-40B4-BE49-F238E27FC236}">
                <a16:creationId xmlns:a16="http://schemas.microsoft.com/office/drawing/2014/main" id="{1532F712-44E1-48EA-8BE1-6184A93708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271" y="2301090"/>
            <a:ext cx="2620889" cy="4083956"/>
          </a:xfrm>
          <a:prstGeom prst="rect">
            <a:avLst/>
          </a:prstGeom>
        </p:spPr>
      </p:pic>
      <p:sp>
        <p:nvSpPr>
          <p:cNvPr id="40" name="Tekstvak 39">
            <a:extLst>
              <a:ext uri="{FF2B5EF4-FFF2-40B4-BE49-F238E27FC236}">
                <a16:creationId xmlns:a16="http://schemas.microsoft.com/office/drawing/2014/main" id="{69E073C3-74E3-4C9F-8E37-C51FA38C8F0C}"/>
              </a:ext>
            </a:extLst>
          </p:cNvPr>
          <p:cNvSpPr txBox="1"/>
          <p:nvPr/>
        </p:nvSpPr>
        <p:spPr>
          <a:xfrm>
            <a:off x="6092079" y="710113"/>
            <a:ext cx="2944417" cy="769441"/>
          </a:xfrm>
          <a:prstGeom prst="rect">
            <a:avLst/>
          </a:prstGeom>
          <a:noFill/>
        </p:spPr>
        <p:txBody>
          <a:bodyPr wrap="square" rtlCol="0">
            <a:spAutoFit/>
          </a:bodyPr>
          <a:lstStyle/>
          <a:p>
            <a:r>
              <a:rPr lang="nl-NL" sz="1100" dirty="0"/>
              <a:t>Omdat veel burgemeesters niet voor de Duitsers wilden werken, kwamen er NSB’ers voor in de plaats. Zo ook in Baexem, dat toen een zelfstandige gemeente was. </a:t>
            </a:r>
          </a:p>
        </p:txBody>
      </p:sp>
      <p:pic>
        <p:nvPicPr>
          <p:cNvPr id="42" name="Afbeelding 41">
            <a:extLst>
              <a:ext uri="{FF2B5EF4-FFF2-40B4-BE49-F238E27FC236}">
                <a16:creationId xmlns:a16="http://schemas.microsoft.com/office/drawing/2014/main" id="{2D968041-00FD-437A-97FC-5D70276019F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0169" y="1320267"/>
            <a:ext cx="1720079" cy="1290059"/>
          </a:xfrm>
          <a:prstGeom prst="rect">
            <a:avLst/>
          </a:prstGeom>
        </p:spPr>
      </p:pic>
      <p:sp>
        <p:nvSpPr>
          <p:cNvPr id="43" name="Tekstvak 42">
            <a:extLst>
              <a:ext uri="{FF2B5EF4-FFF2-40B4-BE49-F238E27FC236}">
                <a16:creationId xmlns:a16="http://schemas.microsoft.com/office/drawing/2014/main" id="{1B819C00-241A-4E2F-B346-ECD73ADA169C}"/>
              </a:ext>
            </a:extLst>
          </p:cNvPr>
          <p:cNvSpPr txBox="1"/>
          <p:nvPr/>
        </p:nvSpPr>
        <p:spPr>
          <a:xfrm>
            <a:off x="6508711" y="1760123"/>
            <a:ext cx="1224136" cy="230832"/>
          </a:xfrm>
          <a:prstGeom prst="rect">
            <a:avLst/>
          </a:prstGeom>
          <a:noFill/>
        </p:spPr>
        <p:txBody>
          <a:bodyPr wrap="square" rtlCol="0">
            <a:spAutoFit/>
          </a:bodyPr>
          <a:lstStyle/>
          <a:p>
            <a:pPr algn="r"/>
            <a:r>
              <a:rPr lang="nl-NL" sz="900" b="1" i="1" dirty="0">
                <a:latin typeface="Verdana" panose="020B0604030504040204" pitchFamily="34" charset="0"/>
                <a:ea typeface="Verdana" panose="020B0604030504040204" pitchFamily="34" charset="0"/>
              </a:rPr>
              <a:t>NSB-vlag</a:t>
            </a:r>
          </a:p>
        </p:txBody>
      </p:sp>
      <p:sp>
        <p:nvSpPr>
          <p:cNvPr id="44" name="Tekstvak 43">
            <a:extLst>
              <a:ext uri="{FF2B5EF4-FFF2-40B4-BE49-F238E27FC236}">
                <a16:creationId xmlns:a16="http://schemas.microsoft.com/office/drawing/2014/main" id="{79B100FE-1C79-4318-B0EF-F192469FA79A}"/>
              </a:ext>
            </a:extLst>
          </p:cNvPr>
          <p:cNvSpPr txBox="1"/>
          <p:nvPr/>
        </p:nvSpPr>
        <p:spPr>
          <a:xfrm>
            <a:off x="6118855" y="2583742"/>
            <a:ext cx="2944417" cy="2462213"/>
          </a:xfrm>
          <a:prstGeom prst="rect">
            <a:avLst/>
          </a:prstGeom>
          <a:solidFill>
            <a:schemeClr val="accent1">
              <a:lumMod val="40000"/>
              <a:lumOff val="60000"/>
            </a:schemeClr>
          </a:solidFill>
        </p:spPr>
        <p:txBody>
          <a:bodyPr wrap="square" rtlCol="0">
            <a:spAutoFit/>
          </a:bodyPr>
          <a:lstStyle/>
          <a:p>
            <a:r>
              <a:rPr lang="nl-NL" sz="1100" dirty="0"/>
              <a:t>WEETJE: </a:t>
            </a:r>
          </a:p>
          <a:p>
            <a:r>
              <a:rPr lang="nl-NL" sz="1100" dirty="0"/>
              <a:t>In de gemeente Baexem werd de NSB’er Hetterscheid in 1942 burgemeester. Hij was de leider van de Kring NSB Roermond. </a:t>
            </a:r>
          </a:p>
          <a:p>
            <a:r>
              <a:rPr lang="nl-NL" sz="1100" dirty="0"/>
              <a:t>In Baexem kreeg hij lucht van illegale zaken: het verzorgen van paspoorten voor joodse vluchtelingen. Mettertijd werd Hetterscheid steeds gevaarlijker voor het verzet. Er werd besloten hem uit de weg te ruimen. Op 29 maart 1943 werd hij door twee verzetsmensen doodgeschoten in zijn eigen woning. Hij werd begraven in Roermond. Hij mocht niet in gewijde aarde worden gelegd, maar in een stukje grond op het “</a:t>
            </a:r>
            <a:r>
              <a:rPr lang="nl-NL" sz="1100" i="1" dirty="0" err="1"/>
              <a:t>verlaore</a:t>
            </a:r>
            <a:r>
              <a:rPr lang="nl-NL" sz="1100" i="1" dirty="0"/>
              <a:t> </a:t>
            </a:r>
            <a:r>
              <a:rPr lang="nl-NL" sz="1100" i="1" dirty="0" err="1"/>
              <a:t>kirkhaof</a:t>
            </a:r>
            <a:r>
              <a:rPr lang="nl-NL" sz="1100" dirty="0"/>
              <a:t>”. </a:t>
            </a:r>
          </a:p>
        </p:txBody>
      </p:sp>
      <p:pic>
        <p:nvPicPr>
          <p:cNvPr id="46" name="Afbeelding 45">
            <a:extLst>
              <a:ext uri="{FF2B5EF4-FFF2-40B4-BE49-F238E27FC236}">
                <a16:creationId xmlns:a16="http://schemas.microsoft.com/office/drawing/2014/main" id="{A79ABB4E-0E82-4585-B29A-501BDBA1780D}"/>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2630" y="2159459"/>
            <a:ext cx="899325" cy="617509"/>
          </a:xfrm>
          <a:prstGeom prst="rect">
            <a:avLst/>
          </a:prstGeom>
        </p:spPr>
      </p:pic>
      <p:pic>
        <p:nvPicPr>
          <p:cNvPr id="48" name="Afbeelding 47">
            <a:extLst>
              <a:ext uri="{FF2B5EF4-FFF2-40B4-BE49-F238E27FC236}">
                <a16:creationId xmlns:a16="http://schemas.microsoft.com/office/drawing/2014/main" id="{F7915A73-ADB8-48B4-9EFB-57EE076736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2728" y="5330221"/>
            <a:ext cx="2483768" cy="1217628"/>
          </a:xfrm>
          <a:prstGeom prst="rect">
            <a:avLst/>
          </a:prstGeom>
        </p:spPr>
      </p:pic>
      <p:sp>
        <p:nvSpPr>
          <p:cNvPr id="49" name="Tekstvak 48">
            <a:extLst>
              <a:ext uri="{FF2B5EF4-FFF2-40B4-BE49-F238E27FC236}">
                <a16:creationId xmlns:a16="http://schemas.microsoft.com/office/drawing/2014/main" id="{2F2EBE73-C7C1-4F45-BA9D-FF863A41DF41}"/>
              </a:ext>
            </a:extLst>
          </p:cNvPr>
          <p:cNvSpPr txBox="1"/>
          <p:nvPr/>
        </p:nvSpPr>
        <p:spPr>
          <a:xfrm>
            <a:off x="6732240" y="5045955"/>
            <a:ext cx="2304256" cy="230832"/>
          </a:xfrm>
          <a:prstGeom prst="rect">
            <a:avLst/>
          </a:prstGeom>
          <a:noFill/>
        </p:spPr>
        <p:txBody>
          <a:bodyPr wrap="square" rtlCol="0">
            <a:spAutoFit/>
          </a:bodyPr>
          <a:lstStyle/>
          <a:p>
            <a:pPr algn="r"/>
            <a:r>
              <a:rPr lang="nl-NL" sz="900" b="1" i="1" dirty="0"/>
              <a:t>Persoonsbewijs voor Joden – Wiki </a:t>
            </a:r>
            <a:r>
              <a:rPr lang="nl-NL" sz="900" b="1" i="1" dirty="0" err="1"/>
              <a:t>Commons</a:t>
            </a:r>
            <a:endParaRPr lang="nl-NL" sz="900" b="1" i="1" dirty="0"/>
          </a:p>
        </p:txBody>
      </p:sp>
      <p:sp>
        <p:nvSpPr>
          <p:cNvPr id="5" name="Tekstvak 4">
            <a:extLst>
              <a:ext uri="{FF2B5EF4-FFF2-40B4-BE49-F238E27FC236}">
                <a16:creationId xmlns:a16="http://schemas.microsoft.com/office/drawing/2014/main" id="{E78F449A-0929-41F2-AA8B-25E0316EB422}"/>
              </a:ext>
            </a:extLst>
          </p:cNvPr>
          <p:cNvSpPr txBox="1"/>
          <p:nvPr/>
        </p:nvSpPr>
        <p:spPr>
          <a:xfrm>
            <a:off x="72008" y="4439214"/>
            <a:ext cx="2051720" cy="369332"/>
          </a:xfrm>
          <a:prstGeom prst="rect">
            <a:avLst/>
          </a:prstGeom>
          <a:noFill/>
        </p:spPr>
        <p:txBody>
          <a:bodyPr wrap="square" rtlCol="0">
            <a:spAutoFit/>
          </a:bodyPr>
          <a:lstStyle/>
          <a:p>
            <a:r>
              <a:rPr lang="nl-NL" sz="900" b="1" i="1" dirty="0"/>
              <a:t>Re-</a:t>
            </a:r>
            <a:r>
              <a:rPr lang="nl-NL" sz="900" b="1" i="1" dirty="0" err="1"/>
              <a:t>enactmentgroep</a:t>
            </a:r>
            <a:endParaRPr lang="nl-NL" sz="900" b="1" i="1" dirty="0"/>
          </a:p>
          <a:p>
            <a:r>
              <a:rPr lang="nl-NL" sz="900" b="1" i="1" dirty="0"/>
              <a:t>Duitse soldaten</a:t>
            </a:r>
          </a:p>
        </p:txBody>
      </p:sp>
    </p:spTree>
    <p:extLst>
      <p:ext uri="{BB962C8B-B14F-4D97-AF65-F5344CB8AC3E}">
        <p14:creationId xmlns:p14="http://schemas.microsoft.com/office/powerpoint/2010/main" val="3263381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BC3C2AB-4425-4822-A3E9-E65A80DFFEF4}"/>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C079DA3E-4B5E-489D-BB4F-FF6D8A790871}"/>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3F50B9B-F177-48A2-9BDD-BDFDFCFE5236}"/>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WILLEKEUR                                                     32</a:t>
            </a:r>
          </a:p>
        </p:txBody>
      </p:sp>
      <p:sp>
        <p:nvSpPr>
          <p:cNvPr id="5" name="Rechthoek 4">
            <a:extLst>
              <a:ext uri="{FF2B5EF4-FFF2-40B4-BE49-F238E27FC236}">
                <a16:creationId xmlns:a16="http://schemas.microsoft.com/office/drawing/2014/main" id="{FCDD0104-6D1B-4599-B100-AAFF72D4B804}"/>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B6BC54C0-08EB-4313-BD5F-8244D2EBCA65}"/>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5F148C65-1EFB-4487-8E03-34ED5CD14482}"/>
              </a:ext>
            </a:extLst>
          </p:cNvPr>
          <p:cNvSpPr/>
          <p:nvPr/>
        </p:nvSpPr>
        <p:spPr>
          <a:xfrm>
            <a:off x="72008" y="933251"/>
            <a:ext cx="3131840" cy="1169551"/>
          </a:xfrm>
          <a:prstGeom prst="rect">
            <a:avLst/>
          </a:prstGeom>
          <a:ln w="3175">
            <a:solidFill>
              <a:schemeClr val="tx1"/>
            </a:solidFill>
          </a:ln>
        </p:spPr>
        <p:txBody>
          <a:bodyPr wrap="square">
            <a:spAutoFit/>
          </a:bodyPr>
          <a:lstStyle/>
          <a:p>
            <a:r>
              <a:rPr lang="nl-NL" sz="1000" b="1" dirty="0">
                <a:solidFill>
                  <a:srgbClr val="7030A0"/>
                </a:solidFill>
                <a:latin typeface="Verdana" panose="020B0604030504040204" pitchFamily="34" charset="0"/>
                <a:ea typeface="Verdana" panose="020B0604030504040204" pitchFamily="34" charset="0"/>
              </a:rPr>
              <a:t>Stel je voor dat jullie groep vandaag geen pauze heeft, terwijl de andere groepen lekker buiten mogen spelen, zó maar… Of dat jouw tante een bekeuring krijgt voor fout parkeren, en haar buurman niet. Niet eerlijk, zul je denken…  </a:t>
            </a:r>
          </a:p>
        </p:txBody>
      </p:sp>
      <p:pic>
        <p:nvPicPr>
          <p:cNvPr id="8" name="Afbeelding 7">
            <a:extLst>
              <a:ext uri="{FF2B5EF4-FFF2-40B4-BE49-F238E27FC236}">
                <a16:creationId xmlns:a16="http://schemas.microsoft.com/office/drawing/2014/main" id="{657270D3-B768-4EAE-91E0-3F1918FE6F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9" name="Afbeelding 8">
            <a:hlinkClick r:id="rId3" action="ppaction://hlinksldjump"/>
            <a:extLst>
              <a:ext uri="{FF2B5EF4-FFF2-40B4-BE49-F238E27FC236}">
                <a16:creationId xmlns:a16="http://schemas.microsoft.com/office/drawing/2014/main" id="{F9FBEE0F-C4E1-4291-B95E-9B62C3FF684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15" name="Tekstvak 14">
            <a:extLst>
              <a:ext uri="{FF2B5EF4-FFF2-40B4-BE49-F238E27FC236}">
                <a16:creationId xmlns:a16="http://schemas.microsoft.com/office/drawing/2014/main" id="{E2FA8F0A-0758-4457-9AFB-C6DBFB82D268}"/>
              </a:ext>
            </a:extLst>
          </p:cNvPr>
          <p:cNvSpPr txBox="1"/>
          <p:nvPr/>
        </p:nvSpPr>
        <p:spPr>
          <a:xfrm>
            <a:off x="6092079" y="710113"/>
            <a:ext cx="2944417" cy="3477875"/>
          </a:xfrm>
          <a:prstGeom prst="rect">
            <a:avLst/>
          </a:prstGeom>
          <a:noFill/>
        </p:spPr>
        <p:txBody>
          <a:bodyPr wrap="square" rtlCol="0">
            <a:spAutoFit/>
          </a:bodyPr>
          <a:lstStyle/>
          <a:p>
            <a:r>
              <a:rPr lang="nl-NL" sz="1100" b="1" dirty="0"/>
              <a:t>Voor elke nazivriend die werd vermoord door het verzet, werden drie mensen van deze lijst doodgeschoten</a:t>
            </a:r>
            <a:r>
              <a:rPr lang="nl-NL" sz="1100" dirty="0"/>
              <a:t> door leden van de </a:t>
            </a:r>
            <a:r>
              <a:rPr lang="nl-NL" sz="1100" i="1" dirty="0" err="1"/>
              <a:t>Waffen</a:t>
            </a:r>
            <a:r>
              <a:rPr lang="nl-NL" sz="1100" i="1" dirty="0"/>
              <a:t>-SS</a:t>
            </a:r>
            <a:r>
              <a:rPr lang="nl-NL" sz="1100" dirty="0"/>
              <a:t>, de meest beruchte Duitse militairen. Als er achter hun naam een sparrentakje was getekend, een </a:t>
            </a:r>
            <a:r>
              <a:rPr lang="nl-NL" sz="1100" i="1" dirty="0" err="1"/>
              <a:t>Silbertanne</a:t>
            </a:r>
            <a:r>
              <a:rPr lang="nl-NL" sz="1100" dirty="0"/>
              <a:t>, waren zij het eerst aan de beurt. </a:t>
            </a:r>
          </a:p>
          <a:p>
            <a:r>
              <a:rPr lang="nl-NL" sz="1100" dirty="0"/>
              <a:t>Bakker </a:t>
            </a:r>
            <a:r>
              <a:rPr lang="nl-NL" sz="1100" dirty="0" err="1"/>
              <a:t>Stemkens</a:t>
            </a:r>
            <a:r>
              <a:rPr lang="nl-NL" sz="1100" dirty="0"/>
              <a:t> uit Roggel werd op 14 december 1943 vermoord. Hij was erg </a:t>
            </a:r>
            <a:r>
              <a:rPr lang="nl-NL" sz="1100" b="1" u="sng" dirty="0"/>
              <a:t>vóór de Duitsers</a:t>
            </a:r>
            <a:r>
              <a:rPr lang="nl-NL" sz="1100" dirty="0"/>
              <a:t>. Hij werd ervan verdacht onderduikers te hebben verraden. Hij werd dood gevonden op de weg tussen Haelen en Roggel. (Dat hij onderduikers verraden zou hebben, heeft naderhand niemand kunnen bewijzen.)</a:t>
            </a:r>
          </a:p>
          <a:p>
            <a:r>
              <a:rPr lang="nl-NL" sz="1100" dirty="0"/>
              <a:t>Als </a:t>
            </a:r>
            <a:r>
              <a:rPr lang="nl-NL" sz="1100" b="1" u="sng" dirty="0"/>
              <a:t>Duitse vergelding</a:t>
            </a:r>
            <a:r>
              <a:rPr lang="nl-NL" sz="1100" u="sng" dirty="0"/>
              <a:t> </a:t>
            </a:r>
            <a:r>
              <a:rPr lang="nl-NL" sz="1100" dirty="0"/>
              <a:t>werd Herman Geenen uit Roggel, vader van twaalf kinderen, meegenomen en onderweg doodgeschoten. Bij zijn naam stond een </a:t>
            </a:r>
            <a:r>
              <a:rPr lang="nl-NL" sz="1100" dirty="0" err="1"/>
              <a:t>Sibertanne</a:t>
            </a:r>
            <a:r>
              <a:rPr lang="nl-NL" sz="1100" dirty="0"/>
              <a:t>, o.a. omdat zijn zoon Cor als Engelandvaarder actief was als informant voor de geallieerden.   </a:t>
            </a:r>
          </a:p>
        </p:txBody>
      </p:sp>
      <p:sp>
        <p:nvSpPr>
          <p:cNvPr id="22" name="Tekstvak 21">
            <a:extLst>
              <a:ext uri="{FF2B5EF4-FFF2-40B4-BE49-F238E27FC236}">
                <a16:creationId xmlns:a16="http://schemas.microsoft.com/office/drawing/2014/main" id="{28F7C01A-3CAE-48D1-9DBC-D9AF16FA8C7A}"/>
              </a:ext>
            </a:extLst>
          </p:cNvPr>
          <p:cNvSpPr txBox="1"/>
          <p:nvPr/>
        </p:nvSpPr>
        <p:spPr>
          <a:xfrm>
            <a:off x="79880" y="2052019"/>
            <a:ext cx="3131840" cy="600164"/>
          </a:xfrm>
          <a:prstGeom prst="rect">
            <a:avLst/>
          </a:prstGeom>
          <a:noFill/>
        </p:spPr>
        <p:txBody>
          <a:bodyPr wrap="square" rtlCol="0">
            <a:spAutoFit/>
          </a:bodyPr>
          <a:lstStyle/>
          <a:p>
            <a:r>
              <a:rPr lang="nl-NL" sz="1100" dirty="0"/>
              <a:t>In de oorlog werden “zo maar”, zonder om te kijken naar regels, beslissingen genomen. Hieronder zie je twee voorbeelden: </a:t>
            </a:r>
          </a:p>
        </p:txBody>
      </p:sp>
      <p:sp>
        <p:nvSpPr>
          <p:cNvPr id="24" name="Tekstvak 23">
            <a:extLst>
              <a:ext uri="{FF2B5EF4-FFF2-40B4-BE49-F238E27FC236}">
                <a16:creationId xmlns:a16="http://schemas.microsoft.com/office/drawing/2014/main" id="{3B31C7A1-23D9-490D-BC8B-7B5AB07F54FF}"/>
              </a:ext>
            </a:extLst>
          </p:cNvPr>
          <p:cNvSpPr txBox="1"/>
          <p:nvPr/>
        </p:nvSpPr>
        <p:spPr>
          <a:xfrm>
            <a:off x="3275856" y="710113"/>
            <a:ext cx="2808351" cy="1754326"/>
          </a:xfrm>
          <a:prstGeom prst="rect">
            <a:avLst/>
          </a:prstGeom>
          <a:noFill/>
        </p:spPr>
        <p:txBody>
          <a:bodyPr wrap="square" rtlCol="0">
            <a:spAutoFit/>
          </a:bodyPr>
          <a:lstStyle/>
          <a:p>
            <a:r>
              <a:rPr lang="nl-NL" sz="1200" dirty="0"/>
              <a:t>Op de </a:t>
            </a:r>
            <a:r>
              <a:rPr lang="nl-NL" sz="1200" dirty="0" err="1"/>
              <a:t>Spik</a:t>
            </a:r>
            <a:r>
              <a:rPr lang="nl-NL" sz="1200" dirty="0"/>
              <a:t> werden op diezelfde dag drie jongens opgepakt, en kwamen Duitsers de volgende dag terug voor de andere drie. </a:t>
            </a:r>
          </a:p>
          <a:p>
            <a:r>
              <a:rPr lang="nl-NL" sz="1200" dirty="0"/>
              <a:t>Voor één van hen liep dit slecht af: hij werd op de vlucht doodgeschoten, de laatste twee jongens moesten onderduiken. </a:t>
            </a:r>
            <a:r>
              <a:rPr lang="nl-NL" sz="1200" i="1" dirty="0" err="1"/>
              <a:t>Moder</a:t>
            </a:r>
            <a:r>
              <a:rPr lang="nl-NL" sz="1200" dirty="0"/>
              <a:t> Tonia bleef achter met haar twee dochters.</a:t>
            </a:r>
          </a:p>
          <a:p>
            <a:endParaRPr lang="nl-NL" sz="1200" dirty="0"/>
          </a:p>
        </p:txBody>
      </p:sp>
      <p:pic>
        <p:nvPicPr>
          <p:cNvPr id="26" name="Afbeelding 25">
            <a:extLst>
              <a:ext uri="{FF2B5EF4-FFF2-40B4-BE49-F238E27FC236}">
                <a16:creationId xmlns:a16="http://schemas.microsoft.com/office/drawing/2014/main" id="{9BACE3C8-B225-4797-987F-9D08408EA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4117647"/>
            <a:ext cx="2448272" cy="1860338"/>
          </a:xfrm>
          <a:prstGeom prst="rect">
            <a:avLst/>
          </a:prstGeom>
        </p:spPr>
      </p:pic>
      <p:sp>
        <p:nvSpPr>
          <p:cNvPr id="27" name="Tekstvak 26">
            <a:extLst>
              <a:ext uri="{FF2B5EF4-FFF2-40B4-BE49-F238E27FC236}">
                <a16:creationId xmlns:a16="http://schemas.microsoft.com/office/drawing/2014/main" id="{D6072ECA-3DA9-4B7E-81DE-97219BA73504}"/>
              </a:ext>
            </a:extLst>
          </p:cNvPr>
          <p:cNvSpPr txBox="1"/>
          <p:nvPr/>
        </p:nvSpPr>
        <p:spPr>
          <a:xfrm>
            <a:off x="1115616" y="6016109"/>
            <a:ext cx="2088232" cy="230832"/>
          </a:xfrm>
          <a:prstGeom prst="rect">
            <a:avLst/>
          </a:prstGeom>
          <a:noFill/>
        </p:spPr>
        <p:txBody>
          <a:bodyPr wrap="square" rtlCol="0">
            <a:spAutoFit/>
          </a:bodyPr>
          <a:lstStyle/>
          <a:p>
            <a:pPr algn="r"/>
            <a:r>
              <a:rPr lang="nl-NL" sz="900" b="1" i="1" dirty="0"/>
              <a:t>SPIKKERHOEVE, HAELEN</a:t>
            </a:r>
          </a:p>
        </p:txBody>
      </p:sp>
      <p:pic>
        <p:nvPicPr>
          <p:cNvPr id="30" name="Afbeelding 29">
            <a:extLst>
              <a:ext uri="{FF2B5EF4-FFF2-40B4-BE49-F238E27FC236}">
                <a16:creationId xmlns:a16="http://schemas.microsoft.com/office/drawing/2014/main" id="{C4A2BE4C-8412-4A53-9437-C63B43C1F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9520" y="2392409"/>
            <a:ext cx="1054171" cy="1335040"/>
          </a:xfrm>
          <a:prstGeom prst="rect">
            <a:avLst/>
          </a:prstGeom>
        </p:spPr>
      </p:pic>
      <p:pic>
        <p:nvPicPr>
          <p:cNvPr id="32" name="Afbeelding 31">
            <a:extLst>
              <a:ext uri="{FF2B5EF4-FFF2-40B4-BE49-F238E27FC236}">
                <a16:creationId xmlns:a16="http://schemas.microsoft.com/office/drawing/2014/main" id="{E41F66ED-F576-4009-B332-C85A3AE1F9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3753" y="2365969"/>
            <a:ext cx="1045651" cy="1538480"/>
          </a:xfrm>
          <a:prstGeom prst="rect">
            <a:avLst/>
          </a:prstGeom>
        </p:spPr>
      </p:pic>
      <p:sp>
        <p:nvSpPr>
          <p:cNvPr id="33" name="Tekstvak 32">
            <a:extLst>
              <a:ext uri="{FF2B5EF4-FFF2-40B4-BE49-F238E27FC236}">
                <a16:creationId xmlns:a16="http://schemas.microsoft.com/office/drawing/2014/main" id="{A02400C0-8C68-47C6-99E2-260BF48980FF}"/>
              </a:ext>
            </a:extLst>
          </p:cNvPr>
          <p:cNvSpPr txBox="1"/>
          <p:nvPr/>
        </p:nvSpPr>
        <p:spPr>
          <a:xfrm>
            <a:off x="3293708" y="3746432"/>
            <a:ext cx="1054171" cy="230832"/>
          </a:xfrm>
          <a:prstGeom prst="rect">
            <a:avLst/>
          </a:prstGeom>
          <a:noFill/>
        </p:spPr>
        <p:txBody>
          <a:bodyPr wrap="square" rtlCol="0">
            <a:spAutoFit/>
          </a:bodyPr>
          <a:lstStyle/>
          <a:p>
            <a:pPr algn="ctr"/>
            <a:r>
              <a:rPr lang="nl-NL" sz="900" b="1" i="1" dirty="0" err="1"/>
              <a:t>Moder</a:t>
            </a:r>
            <a:r>
              <a:rPr lang="nl-NL" sz="900" b="1" i="1" dirty="0"/>
              <a:t> Tonia</a:t>
            </a:r>
          </a:p>
        </p:txBody>
      </p:sp>
      <p:sp>
        <p:nvSpPr>
          <p:cNvPr id="34" name="Tekstvak 33">
            <a:extLst>
              <a:ext uri="{FF2B5EF4-FFF2-40B4-BE49-F238E27FC236}">
                <a16:creationId xmlns:a16="http://schemas.microsoft.com/office/drawing/2014/main" id="{8F558201-9D23-4A03-8A27-1A0D15F9180E}"/>
              </a:ext>
            </a:extLst>
          </p:cNvPr>
          <p:cNvSpPr txBox="1"/>
          <p:nvPr/>
        </p:nvSpPr>
        <p:spPr>
          <a:xfrm>
            <a:off x="4445837" y="2484277"/>
            <a:ext cx="530044" cy="369332"/>
          </a:xfrm>
          <a:prstGeom prst="rect">
            <a:avLst/>
          </a:prstGeom>
          <a:noFill/>
        </p:spPr>
        <p:txBody>
          <a:bodyPr wrap="square" rtlCol="0">
            <a:spAutoFit/>
          </a:bodyPr>
          <a:lstStyle/>
          <a:p>
            <a:pPr algn="r"/>
            <a:r>
              <a:rPr lang="nl-NL" sz="900" b="1" i="1" dirty="0"/>
              <a:t>Zoon Piet</a:t>
            </a:r>
          </a:p>
        </p:txBody>
      </p:sp>
      <p:sp>
        <p:nvSpPr>
          <p:cNvPr id="35" name="Tekstvak 34">
            <a:extLst>
              <a:ext uri="{FF2B5EF4-FFF2-40B4-BE49-F238E27FC236}">
                <a16:creationId xmlns:a16="http://schemas.microsoft.com/office/drawing/2014/main" id="{4BCA80E3-A8A7-4862-9340-A4170A12BAA1}"/>
              </a:ext>
            </a:extLst>
          </p:cNvPr>
          <p:cNvSpPr txBox="1"/>
          <p:nvPr/>
        </p:nvSpPr>
        <p:spPr>
          <a:xfrm>
            <a:off x="3275854" y="4134546"/>
            <a:ext cx="2708720" cy="2139047"/>
          </a:xfrm>
          <a:prstGeom prst="rect">
            <a:avLst/>
          </a:prstGeom>
          <a:noFill/>
        </p:spPr>
        <p:txBody>
          <a:bodyPr wrap="square" rtlCol="0">
            <a:spAutoFit/>
          </a:bodyPr>
          <a:lstStyle/>
          <a:p>
            <a:pPr lvl="0"/>
            <a:r>
              <a:rPr lang="nl-NL" sz="1200" b="1" dirty="0"/>
              <a:t>2 </a:t>
            </a:r>
            <a:r>
              <a:rPr lang="nl-NL" sz="1100" dirty="0"/>
              <a:t>De Duitsers waren het beu dat door het</a:t>
            </a:r>
          </a:p>
          <a:p>
            <a:pPr lvl="0"/>
            <a:r>
              <a:rPr lang="nl-NL" sz="1100" dirty="0"/>
              <a:t>   verzet soms mensen werden vermoord die</a:t>
            </a:r>
          </a:p>
          <a:p>
            <a:pPr lvl="0"/>
            <a:r>
              <a:rPr lang="nl-NL" sz="1100" dirty="0"/>
              <a:t>   met de Duitsers samenwerkten. Dat</a:t>
            </a:r>
          </a:p>
          <a:p>
            <a:pPr lvl="0"/>
            <a:r>
              <a:rPr lang="nl-NL" sz="1100" dirty="0"/>
              <a:t>   waren nazivrienden, verraders, ook wel</a:t>
            </a:r>
          </a:p>
          <a:p>
            <a:pPr lvl="0"/>
            <a:r>
              <a:rPr lang="nl-NL" sz="1100" dirty="0"/>
              <a:t>   </a:t>
            </a:r>
            <a:r>
              <a:rPr lang="nl-NL" sz="1100" i="1" dirty="0"/>
              <a:t>collaborateurs</a:t>
            </a:r>
            <a:r>
              <a:rPr lang="nl-NL" sz="1100" dirty="0"/>
              <a:t> genoemd. Zij waren</a:t>
            </a:r>
          </a:p>
          <a:p>
            <a:pPr lvl="0"/>
            <a:r>
              <a:rPr lang="nl-NL" sz="1100" dirty="0"/>
              <a:t>   gevaarlijk, want ze konden tientallen</a:t>
            </a:r>
          </a:p>
          <a:p>
            <a:pPr lvl="0"/>
            <a:r>
              <a:rPr lang="nl-NL" sz="1100" dirty="0"/>
              <a:t>   verzetsmensen verraden.</a:t>
            </a:r>
          </a:p>
          <a:p>
            <a:pPr lvl="0"/>
            <a:r>
              <a:rPr lang="nl-NL" sz="1100" dirty="0"/>
              <a:t>   De nazi’s legden een lijst aan van</a:t>
            </a:r>
          </a:p>
          <a:p>
            <a:pPr lvl="0"/>
            <a:r>
              <a:rPr lang="nl-NL" sz="1100" dirty="0"/>
              <a:t>   </a:t>
            </a:r>
            <a:r>
              <a:rPr lang="nl-NL" sz="1100" b="1" u="sng" dirty="0"/>
              <a:t>gijzelaars</a:t>
            </a:r>
            <a:r>
              <a:rPr lang="nl-NL" sz="1100" dirty="0"/>
              <a:t>, van mensen</a:t>
            </a:r>
          </a:p>
          <a:p>
            <a:pPr lvl="0"/>
            <a:r>
              <a:rPr lang="nl-NL" sz="1100" dirty="0"/>
              <a:t>   die Oranjegezind waren. Eén</a:t>
            </a:r>
          </a:p>
          <a:p>
            <a:pPr lvl="0"/>
            <a:r>
              <a:rPr lang="nl-NL" sz="1100" dirty="0"/>
              <a:t>   ervan was Herman Geenen, twee zonen</a:t>
            </a:r>
          </a:p>
          <a:p>
            <a:pPr lvl="0"/>
            <a:r>
              <a:rPr lang="nl-NL" sz="1100" dirty="0"/>
              <a:t>   van hem waren naar Engeland gevlucht. </a:t>
            </a:r>
          </a:p>
        </p:txBody>
      </p:sp>
      <p:pic>
        <p:nvPicPr>
          <p:cNvPr id="37" name="Afbeelding 36">
            <a:extLst>
              <a:ext uri="{FF2B5EF4-FFF2-40B4-BE49-F238E27FC236}">
                <a16:creationId xmlns:a16="http://schemas.microsoft.com/office/drawing/2014/main" id="{54E47465-62CA-4A91-9B69-CBFF49A84D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5192" y="4154104"/>
            <a:ext cx="2088233" cy="2176429"/>
          </a:xfrm>
          <a:prstGeom prst="rect">
            <a:avLst/>
          </a:prstGeom>
        </p:spPr>
      </p:pic>
      <p:sp>
        <p:nvSpPr>
          <p:cNvPr id="38" name="Tekstvak 37">
            <a:extLst>
              <a:ext uri="{FF2B5EF4-FFF2-40B4-BE49-F238E27FC236}">
                <a16:creationId xmlns:a16="http://schemas.microsoft.com/office/drawing/2014/main" id="{10544568-4B5D-4D7C-B647-5648B448E2C5}"/>
              </a:ext>
            </a:extLst>
          </p:cNvPr>
          <p:cNvSpPr txBox="1"/>
          <p:nvPr/>
        </p:nvSpPr>
        <p:spPr>
          <a:xfrm>
            <a:off x="5020457" y="6158641"/>
            <a:ext cx="1656184" cy="230832"/>
          </a:xfrm>
          <a:prstGeom prst="rect">
            <a:avLst/>
          </a:prstGeom>
          <a:noFill/>
        </p:spPr>
        <p:txBody>
          <a:bodyPr wrap="square" rtlCol="0">
            <a:spAutoFit/>
          </a:bodyPr>
          <a:lstStyle/>
          <a:p>
            <a:pPr algn="r"/>
            <a:r>
              <a:rPr lang="nl-NL" sz="900" b="1" i="1" dirty="0" err="1"/>
              <a:t>Silbertanne</a:t>
            </a:r>
            <a:r>
              <a:rPr lang="nl-NL" sz="900" b="1" i="1" dirty="0"/>
              <a:t> - zilverspar</a:t>
            </a:r>
          </a:p>
        </p:txBody>
      </p:sp>
      <p:sp>
        <p:nvSpPr>
          <p:cNvPr id="23" name="Tekstvak 22">
            <a:extLst>
              <a:ext uri="{FF2B5EF4-FFF2-40B4-BE49-F238E27FC236}">
                <a16:creationId xmlns:a16="http://schemas.microsoft.com/office/drawing/2014/main" id="{AC62935B-C1D9-44AD-AF75-0379E72AD436}"/>
              </a:ext>
            </a:extLst>
          </p:cNvPr>
          <p:cNvSpPr txBox="1"/>
          <p:nvPr/>
        </p:nvSpPr>
        <p:spPr>
          <a:xfrm>
            <a:off x="72007" y="2593808"/>
            <a:ext cx="3203847" cy="1938992"/>
          </a:xfrm>
          <a:prstGeom prst="rect">
            <a:avLst/>
          </a:prstGeom>
          <a:noFill/>
        </p:spPr>
        <p:txBody>
          <a:bodyPr wrap="square" rtlCol="0">
            <a:spAutoFit/>
          </a:bodyPr>
          <a:lstStyle/>
          <a:p>
            <a:r>
              <a:rPr lang="nl-NL" sz="1200" b="1" dirty="0"/>
              <a:t>1 </a:t>
            </a:r>
            <a:r>
              <a:rPr lang="nl-NL" sz="1200" dirty="0"/>
              <a:t>Het willekeurig </a:t>
            </a:r>
            <a:r>
              <a:rPr lang="nl-NL" sz="1200" b="1" u="sng" dirty="0"/>
              <a:t>oppakken van mannen om in</a:t>
            </a:r>
          </a:p>
          <a:p>
            <a:r>
              <a:rPr lang="nl-NL" sz="1200" b="1" dirty="0"/>
              <a:t>   </a:t>
            </a:r>
            <a:r>
              <a:rPr lang="nl-NL" sz="1200" b="1" u="sng" dirty="0"/>
              <a:t>Duitsland te moeten werken</a:t>
            </a:r>
            <a:r>
              <a:rPr lang="nl-NL" sz="1200" dirty="0"/>
              <a:t>. Op de </a:t>
            </a:r>
            <a:r>
              <a:rPr lang="nl-NL" sz="1200" dirty="0" err="1"/>
              <a:t>Spik</a:t>
            </a:r>
            <a:r>
              <a:rPr lang="nl-NL" sz="1200" dirty="0"/>
              <a:t> in</a:t>
            </a:r>
          </a:p>
          <a:p>
            <a:r>
              <a:rPr lang="nl-NL" sz="1200" dirty="0"/>
              <a:t>   Haelen bestuurde </a:t>
            </a:r>
            <a:r>
              <a:rPr lang="nl-NL" sz="1200" i="1" dirty="0" err="1"/>
              <a:t>Moder</a:t>
            </a:r>
            <a:r>
              <a:rPr lang="nl-NL" sz="1200" dirty="0"/>
              <a:t> Tonia Vossen de</a:t>
            </a:r>
          </a:p>
          <a:p>
            <a:r>
              <a:rPr lang="nl-NL" sz="1200" dirty="0"/>
              <a:t>   boerderij, samen met haar zes zonen en twee</a:t>
            </a:r>
          </a:p>
          <a:p>
            <a:r>
              <a:rPr lang="nl-NL" sz="1200" dirty="0"/>
              <a:t>   dochters. Het was een grote boerderij, er was</a:t>
            </a:r>
          </a:p>
          <a:p>
            <a:r>
              <a:rPr lang="nl-NL" sz="1200" dirty="0"/>
              <a:t>   veel werk te doen, de mannen waren hard </a:t>
            </a:r>
          </a:p>
          <a:p>
            <a:r>
              <a:rPr lang="nl-NL" sz="1200" dirty="0"/>
              <a:t>   nodig.   Op 8 oktober 1944 werden 2000</a:t>
            </a:r>
          </a:p>
          <a:p>
            <a:r>
              <a:rPr lang="nl-NL" sz="1200" dirty="0"/>
              <a:t>   mannen in Limburgse dorpen verrast tijdens</a:t>
            </a:r>
          </a:p>
          <a:p>
            <a:r>
              <a:rPr lang="nl-NL" sz="1200" dirty="0"/>
              <a:t>   de mis in hun kerk.</a:t>
            </a:r>
          </a:p>
          <a:p>
            <a:r>
              <a:rPr lang="nl-NL" sz="1200" dirty="0"/>
              <a:t> </a:t>
            </a:r>
            <a:endParaRPr lang="nl-NL" dirty="0"/>
          </a:p>
        </p:txBody>
      </p:sp>
    </p:spTree>
    <p:extLst>
      <p:ext uri="{BB962C8B-B14F-4D97-AF65-F5344CB8AC3E}">
        <p14:creationId xmlns:p14="http://schemas.microsoft.com/office/powerpoint/2010/main" val="776334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EF242F0-D331-4EB2-AA4F-F17AACF6B218}"/>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AD94BB13-4EC5-4999-B21E-1D645ED73CE7}"/>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9A39B726-8655-40C4-A0FE-BB61B69604FD}"/>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KRIJGSGEVANGENEN                                     33</a:t>
            </a:r>
          </a:p>
        </p:txBody>
      </p:sp>
      <p:sp>
        <p:nvSpPr>
          <p:cNvPr id="5" name="Rechthoek 4">
            <a:extLst>
              <a:ext uri="{FF2B5EF4-FFF2-40B4-BE49-F238E27FC236}">
                <a16:creationId xmlns:a16="http://schemas.microsoft.com/office/drawing/2014/main" id="{263E25BD-8E90-422D-AFC6-BAF5DBFCE256}"/>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14833F20-E5BF-404D-98C8-11A2A848AD4D}"/>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6048E4EE-4E7B-4784-A2EF-9E5C9EE8890F}"/>
              </a:ext>
            </a:extLst>
          </p:cNvPr>
          <p:cNvSpPr/>
          <p:nvPr/>
        </p:nvSpPr>
        <p:spPr>
          <a:xfrm>
            <a:off x="72008" y="1125611"/>
            <a:ext cx="3131840" cy="1615827"/>
          </a:xfrm>
          <a:prstGeom prst="rect">
            <a:avLst/>
          </a:prstGeom>
          <a:solidFill>
            <a:schemeClr val="accent1">
              <a:lumMod val="40000"/>
              <a:lumOff val="60000"/>
            </a:schemeClr>
          </a:solidFill>
          <a:ln w="3175">
            <a:noFill/>
          </a:ln>
        </p:spPr>
        <p:txBody>
          <a:bodyPr wrap="square">
            <a:spAutoFit/>
          </a:bodyPr>
          <a:lstStyle/>
          <a:p>
            <a:r>
              <a:rPr lang="nl-NL" sz="1100" dirty="0"/>
              <a:t>WEETJE</a:t>
            </a:r>
          </a:p>
          <a:p>
            <a:r>
              <a:rPr lang="nl-NL" sz="1100" b="1" u="sng" dirty="0"/>
              <a:t>Krijg</a:t>
            </a:r>
            <a:r>
              <a:rPr lang="nl-NL" sz="1100" dirty="0"/>
              <a:t> is een oud woord voor twist, oorlog. </a:t>
            </a:r>
          </a:p>
          <a:p>
            <a:r>
              <a:rPr lang="nl-NL" sz="1100" dirty="0"/>
              <a:t>Het woord heeft nog “familieleden” die jij vast ook kent.</a:t>
            </a:r>
          </a:p>
          <a:p>
            <a:r>
              <a:rPr lang="nl-NL" sz="1100" dirty="0"/>
              <a:t>1. Wie </a:t>
            </a:r>
            <a:r>
              <a:rPr lang="nl-NL" sz="1100" b="1" u="sng" dirty="0"/>
              <a:t>kregelig</a:t>
            </a:r>
            <a:r>
              <a:rPr lang="nl-NL" sz="1100" dirty="0"/>
              <a:t> wordt is op zoek naar ruzie, naar twist.</a:t>
            </a:r>
          </a:p>
          <a:p>
            <a:r>
              <a:rPr lang="nl-NL" sz="1100" dirty="0"/>
              <a:t>2. Een fiets </a:t>
            </a:r>
            <a:r>
              <a:rPr lang="nl-NL" sz="1100" b="1" u="sng" dirty="0"/>
              <a:t>krijgen</a:t>
            </a:r>
            <a:r>
              <a:rPr lang="nl-NL" sz="1100" dirty="0"/>
              <a:t> betekent dat je van een fiets in je bezit komt. </a:t>
            </a:r>
          </a:p>
          <a:p>
            <a:r>
              <a:rPr lang="nl-NL" sz="1100" dirty="0"/>
              <a:t>Het Duitse woord voor oorlog is: </a:t>
            </a:r>
            <a:r>
              <a:rPr lang="nl-NL" sz="1100" b="1" u="sng" dirty="0" err="1"/>
              <a:t>Krieg</a:t>
            </a:r>
            <a:r>
              <a:rPr lang="nl-NL" sz="1100" dirty="0"/>
              <a:t>.</a:t>
            </a:r>
          </a:p>
        </p:txBody>
      </p:sp>
      <p:pic>
        <p:nvPicPr>
          <p:cNvPr id="8" name="Afbeelding 7">
            <a:extLst>
              <a:ext uri="{FF2B5EF4-FFF2-40B4-BE49-F238E27FC236}">
                <a16:creationId xmlns:a16="http://schemas.microsoft.com/office/drawing/2014/main" id="{09B1B88B-FE62-43F3-A920-67B25B0CAB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9" name="Afbeelding 8">
            <a:hlinkClick r:id="rId3" action="ppaction://hlinksldjump"/>
            <a:extLst>
              <a:ext uri="{FF2B5EF4-FFF2-40B4-BE49-F238E27FC236}">
                <a16:creationId xmlns:a16="http://schemas.microsoft.com/office/drawing/2014/main" id="{9274D12B-CA60-4B44-BF85-D0A862ED0D3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10" name="Tekstvak 9">
            <a:extLst>
              <a:ext uri="{FF2B5EF4-FFF2-40B4-BE49-F238E27FC236}">
                <a16:creationId xmlns:a16="http://schemas.microsoft.com/office/drawing/2014/main" id="{9698A5BF-9400-407A-A312-0F9A9B234102}"/>
              </a:ext>
            </a:extLst>
          </p:cNvPr>
          <p:cNvSpPr txBox="1"/>
          <p:nvPr/>
        </p:nvSpPr>
        <p:spPr>
          <a:xfrm>
            <a:off x="6063665" y="2526427"/>
            <a:ext cx="2944417" cy="1954381"/>
          </a:xfrm>
          <a:prstGeom prst="rect">
            <a:avLst/>
          </a:prstGeom>
          <a:noFill/>
        </p:spPr>
        <p:txBody>
          <a:bodyPr wrap="square" rtlCol="0">
            <a:spAutoFit/>
          </a:bodyPr>
          <a:lstStyle/>
          <a:p>
            <a:r>
              <a:rPr lang="nl-NL" sz="1100" dirty="0"/>
              <a:t>De verzetsboerderijen </a:t>
            </a:r>
            <a:r>
              <a:rPr lang="nl-NL" sz="1100" b="1" u="sng" dirty="0"/>
              <a:t>de </a:t>
            </a:r>
            <a:r>
              <a:rPr lang="nl-NL" sz="1100" b="1" u="sng" dirty="0" err="1"/>
              <a:t>Spik</a:t>
            </a:r>
            <a:r>
              <a:rPr lang="nl-NL" sz="1100" b="1" u="sng" dirty="0"/>
              <a:t> in Haelen </a:t>
            </a:r>
            <a:r>
              <a:rPr lang="nl-NL" sz="1100" dirty="0"/>
              <a:t>en de </a:t>
            </a:r>
            <a:r>
              <a:rPr lang="nl-NL" sz="1100" b="1" u="sng" dirty="0"/>
              <a:t>Zonhoeve in Neeritter </a:t>
            </a:r>
            <a:r>
              <a:rPr lang="nl-NL" sz="1100" dirty="0"/>
              <a:t>waren plekken waar ze verder werden geholpen. Ze kregen andere kleren en hun voeten werden verzorgd. Ook kregen ze nog een pak boterhammen mee. Via Neeritter staken ze – geholpen door begeleiders – </a:t>
            </a:r>
            <a:r>
              <a:rPr lang="nl-NL" sz="1100" i="1" dirty="0" err="1"/>
              <a:t>passeurs</a:t>
            </a:r>
            <a:r>
              <a:rPr lang="nl-NL" sz="1100" dirty="0"/>
              <a:t> - de Belgische grens over. In Maaseik sloten ze zich aan bij bedelende mensen (in België was er grote armoede in die tijd). Daar namen ze de “smokkeltram” naar Luik en konden verder zelf hun weg naar huis vinden.</a:t>
            </a:r>
          </a:p>
        </p:txBody>
      </p:sp>
      <p:pic>
        <p:nvPicPr>
          <p:cNvPr id="25" name="Afbeelding 24">
            <a:extLst>
              <a:ext uri="{FF2B5EF4-FFF2-40B4-BE49-F238E27FC236}">
                <a16:creationId xmlns:a16="http://schemas.microsoft.com/office/drawing/2014/main" id="{7F4D62AB-2B77-4FF8-A50F-0EC2E4BF985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6609" y="728281"/>
            <a:ext cx="859060" cy="589862"/>
          </a:xfrm>
          <a:prstGeom prst="rect">
            <a:avLst/>
          </a:prstGeom>
        </p:spPr>
      </p:pic>
      <p:sp>
        <p:nvSpPr>
          <p:cNvPr id="26" name="Tekstvak 25">
            <a:extLst>
              <a:ext uri="{FF2B5EF4-FFF2-40B4-BE49-F238E27FC236}">
                <a16:creationId xmlns:a16="http://schemas.microsoft.com/office/drawing/2014/main" id="{6DC5A4B6-E115-471E-8AE1-7AC25769197A}"/>
              </a:ext>
            </a:extLst>
          </p:cNvPr>
          <p:cNvSpPr txBox="1"/>
          <p:nvPr/>
        </p:nvSpPr>
        <p:spPr>
          <a:xfrm>
            <a:off x="72008" y="2816799"/>
            <a:ext cx="3131840" cy="2123658"/>
          </a:xfrm>
          <a:prstGeom prst="rect">
            <a:avLst/>
          </a:prstGeom>
          <a:noFill/>
        </p:spPr>
        <p:txBody>
          <a:bodyPr wrap="square" rtlCol="0">
            <a:spAutoFit/>
          </a:bodyPr>
          <a:lstStyle/>
          <a:p>
            <a:r>
              <a:rPr lang="nl-NL" sz="1100" dirty="0"/>
              <a:t>Na de inval van de Duitsers in Nederland, België en Frankrijk bleek als snel dat de Duitsers in overmacht waren. Nederland gaf zich op 10 mei 1940 over, </a:t>
            </a:r>
            <a:r>
              <a:rPr lang="nl-NL" sz="1100" i="1" dirty="0"/>
              <a:t>capituleerde</a:t>
            </a:r>
            <a:r>
              <a:rPr lang="nl-NL" sz="1100" dirty="0"/>
              <a:t>, en België op 28 mei. </a:t>
            </a:r>
            <a:r>
              <a:rPr lang="nl-NL" sz="1100" b="1" u="sng" dirty="0"/>
              <a:t>Soldaten werden krijgsgevangen gemaakt</a:t>
            </a:r>
            <a:r>
              <a:rPr lang="nl-NL" sz="1100" dirty="0"/>
              <a:t>. In het Duitse Roergebied waren veel mensen nodig om in de fabrieken te werken, want Hitler had veel wapens nodig voor zijn leger. Er waren </a:t>
            </a:r>
            <a:r>
              <a:rPr lang="nl-NL" sz="1100" b="1" u="sng" dirty="0"/>
              <a:t>kampen</a:t>
            </a:r>
            <a:r>
              <a:rPr lang="nl-NL" sz="1100" dirty="0"/>
              <a:t> waar de krijgsgevangenen werden gehuisvest. Overdag moest er in de fabrieken worden gewerkt. Het eten was slecht, evenals de verzorging. </a:t>
            </a:r>
          </a:p>
          <a:p>
            <a:r>
              <a:rPr lang="nl-NL" sz="1100" dirty="0"/>
              <a:t> </a:t>
            </a:r>
          </a:p>
        </p:txBody>
      </p:sp>
      <p:pic>
        <p:nvPicPr>
          <p:cNvPr id="28" name="Afbeelding 27">
            <a:extLst>
              <a:ext uri="{FF2B5EF4-FFF2-40B4-BE49-F238E27FC236}">
                <a16:creationId xmlns:a16="http://schemas.microsoft.com/office/drawing/2014/main" id="{3A672F5B-63C0-4960-8B4D-EEAE2AD93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681" y="4940457"/>
            <a:ext cx="1512168" cy="1502786"/>
          </a:xfrm>
          <a:prstGeom prst="rect">
            <a:avLst/>
          </a:prstGeom>
        </p:spPr>
      </p:pic>
      <p:sp>
        <p:nvSpPr>
          <p:cNvPr id="29" name="Tekstvak 28">
            <a:extLst>
              <a:ext uri="{FF2B5EF4-FFF2-40B4-BE49-F238E27FC236}">
                <a16:creationId xmlns:a16="http://schemas.microsoft.com/office/drawing/2014/main" id="{15E293DE-C39A-4F81-AB83-3FD83126468A}"/>
              </a:ext>
            </a:extLst>
          </p:cNvPr>
          <p:cNvSpPr txBox="1"/>
          <p:nvPr/>
        </p:nvSpPr>
        <p:spPr>
          <a:xfrm>
            <a:off x="541000" y="5301208"/>
            <a:ext cx="1087142" cy="369332"/>
          </a:xfrm>
          <a:prstGeom prst="rect">
            <a:avLst/>
          </a:prstGeom>
          <a:noFill/>
        </p:spPr>
        <p:txBody>
          <a:bodyPr wrap="square" rtlCol="0">
            <a:spAutoFit/>
          </a:bodyPr>
          <a:lstStyle/>
          <a:p>
            <a:pPr algn="r"/>
            <a:r>
              <a:rPr lang="nl-NL" sz="900" b="1" i="1" dirty="0"/>
              <a:t>Belevingstocht,</a:t>
            </a:r>
          </a:p>
          <a:p>
            <a:pPr algn="r"/>
            <a:r>
              <a:rPr lang="nl-NL" sz="900" b="1" i="1" dirty="0"/>
              <a:t>Neeritter 2014</a:t>
            </a:r>
          </a:p>
        </p:txBody>
      </p:sp>
      <p:sp>
        <p:nvSpPr>
          <p:cNvPr id="30" name="Tekstvak 29">
            <a:extLst>
              <a:ext uri="{FF2B5EF4-FFF2-40B4-BE49-F238E27FC236}">
                <a16:creationId xmlns:a16="http://schemas.microsoft.com/office/drawing/2014/main" id="{18E62816-FF25-4336-A6A9-29A507CA6406}"/>
              </a:ext>
            </a:extLst>
          </p:cNvPr>
          <p:cNvSpPr txBox="1"/>
          <p:nvPr/>
        </p:nvSpPr>
        <p:spPr>
          <a:xfrm>
            <a:off x="3360269" y="2816799"/>
            <a:ext cx="2592290" cy="1446550"/>
          </a:xfrm>
          <a:prstGeom prst="rect">
            <a:avLst/>
          </a:prstGeom>
          <a:solidFill>
            <a:schemeClr val="accent1">
              <a:lumMod val="40000"/>
              <a:lumOff val="60000"/>
            </a:schemeClr>
          </a:solidFill>
        </p:spPr>
        <p:txBody>
          <a:bodyPr wrap="square" rtlCol="0">
            <a:spAutoFit/>
          </a:bodyPr>
          <a:lstStyle/>
          <a:p>
            <a:r>
              <a:rPr lang="nl-NL" sz="1100" dirty="0"/>
              <a:t>WEETJE: </a:t>
            </a:r>
          </a:p>
          <a:p>
            <a:r>
              <a:rPr lang="nl-NL" sz="1100" dirty="0"/>
              <a:t>De Nederlands sprekende militairen (uit Nederland en Vlaams-België) werden snel naar huis gestuurd, Hitler zag in hen een verwantschap: zij waren ook Germanen. </a:t>
            </a:r>
          </a:p>
          <a:p>
            <a:r>
              <a:rPr lang="nl-NL" sz="1100" dirty="0"/>
              <a:t>De </a:t>
            </a:r>
            <a:r>
              <a:rPr lang="nl-NL" sz="1100" b="1" u="sng" dirty="0"/>
              <a:t>Frans sprekende militairen </a:t>
            </a:r>
            <a:r>
              <a:rPr lang="nl-NL" sz="1100" dirty="0"/>
              <a:t>(uit Frankrijk en Waals-België) werden niet vrijgelaten. </a:t>
            </a:r>
            <a:endParaRPr lang="nl-NL" dirty="0"/>
          </a:p>
        </p:txBody>
      </p:sp>
      <p:pic>
        <p:nvPicPr>
          <p:cNvPr id="31" name="Afbeelding 30">
            <a:extLst>
              <a:ext uri="{FF2B5EF4-FFF2-40B4-BE49-F238E27FC236}">
                <a16:creationId xmlns:a16="http://schemas.microsoft.com/office/drawing/2014/main" id="{3FC8CF3E-B75B-4B0F-AF77-9F5E65660F5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0921" y="2427883"/>
            <a:ext cx="859060" cy="589862"/>
          </a:xfrm>
          <a:prstGeom prst="rect">
            <a:avLst/>
          </a:prstGeom>
        </p:spPr>
      </p:pic>
      <p:pic>
        <p:nvPicPr>
          <p:cNvPr id="33" name="Afbeelding 32">
            <a:extLst>
              <a:ext uri="{FF2B5EF4-FFF2-40B4-BE49-F238E27FC236}">
                <a16:creationId xmlns:a16="http://schemas.microsoft.com/office/drawing/2014/main" id="{B50ED1B3-98C5-4065-81C7-2F23F6CDF3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0269" y="768658"/>
            <a:ext cx="2579885" cy="1686122"/>
          </a:xfrm>
          <a:prstGeom prst="rect">
            <a:avLst/>
          </a:prstGeom>
        </p:spPr>
      </p:pic>
      <p:sp>
        <p:nvSpPr>
          <p:cNvPr id="34" name="Tekstvak 33">
            <a:extLst>
              <a:ext uri="{FF2B5EF4-FFF2-40B4-BE49-F238E27FC236}">
                <a16:creationId xmlns:a16="http://schemas.microsoft.com/office/drawing/2014/main" id="{0966411A-5FA1-4BC3-97A2-68B5E35ABD29}"/>
              </a:ext>
            </a:extLst>
          </p:cNvPr>
          <p:cNvSpPr txBox="1"/>
          <p:nvPr/>
        </p:nvSpPr>
        <p:spPr>
          <a:xfrm>
            <a:off x="3347863" y="4437112"/>
            <a:ext cx="2592290" cy="2031325"/>
          </a:xfrm>
          <a:prstGeom prst="rect">
            <a:avLst/>
          </a:prstGeom>
          <a:noFill/>
        </p:spPr>
        <p:txBody>
          <a:bodyPr wrap="square" rtlCol="0">
            <a:spAutoFit/>
          </a:bodyPr>
          <a:lstStyle/>
          <a:p>
            <a:r>
              <a:rPr lang="nl-NL" sz="1200" dirty="0"/>
              <a:t>Tijdens bombardementen </a:t>
            </a:r>
            <a:r>
              <a:rPr lang="nl-NL" sz="1200" b="1" u="sng" dirty="0"/>
              <a:t>ontsnapten zij</a:t>
            </a:r>
            <a:r>
              <a:rPr lang="nl-NL" sz="1200" b="1" dirty="0"/>
              <a:t> </a:t>
            </a:r>
            <a:r>
              <a:rPr lang="nl-NL" sz="1200" dirty="0"/>
              <a:t>met velen uit de kampen. Vanuit Duitsland staken zij de Nederlandse grens over en kwamen zo in Limburg terecht. Hongerig en verzwakt, in vieze gevangeniskleren met op de rug groot de letters KG (</a:t>
            </a:r>
            <a:r>
              <a:rPr lang="nl-NL" sz="1200" dirty="0" err="1"/>
              <a:t>Kriegsgefangene</a:t>
            </a:r>
            <a:r>
              <a:rPr lang="nl-NL" sz="1200" dirty="0"/>
              <a:t>). Hun voeten waren kapotgelopen, schoenen hadden ze nauwelijks. </a:t>
            </a:r>
          </a:p>
          <a:p>
            <a:endParaRPr lang="nl-NL" dirty="0"/>
          </a:p>
        </p:txBody>
      </p:sp>
      <p:pic>
        <p:nvPicPr>
          <p:cNvPr id="36" name="Afbeelding 35">
            <a:extLst>
              <a:ext uri="{FF2B5EF4-FFF2-40B4-BE49-F238E27FC236}">
                <a16:creationId xmlns:a16="http://schemas.microsoft.com/office/drawing/2014/main" id="{1619D332-957A-4617-84F6-123796E2C3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3665" y="753636"/>
            <a:ext cx="2944418" cy="1710075"/>
          </a:xfrm>
          <a:prstGeom prst="rect">
            <a:avLst/>
          </a:prstGeom>
        </p:spPr>
      </p:pic>
      <p:pic>
        <p:nvPicPr>
          <p:cNvPr id="37" name="Afbeelding 36">
            <a:extLst>
              <a:ext uri="{FF2B5EF4-FFF2-40B4-BE49-F238E27FC236}">
                <a16:creationId xmlns:a16="http://schemas.microsoft.com/office/drawing/2014/main" id="{3EA5EF19-596D-48B8-B352-8C72FA299E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63664" y="4543524"/>
            <a:ext cx="1461083" cy="973708"/>
          </a:xfrm>
          <a:prstGeom prst="rect">
            <a:avLst/>
          </a:prstGeom>
        </p:spPr>
      </p:pic>
      <p:pic>
        <p:nvPicPr>
          <p:cNvPr id="39" name="Afbeelding 38">
            <a:extLst>
              <a:ext uri="{FF2B5EF4-FFF2-40B4-BE49-F238E27FC236}">
                <a16:creationId xmlns:a16="http://schemas.microsoft.com/office/drawing/2014/main" id="{C68D5927-A2AB-40D5-9671-83C4301EB7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48842" y="5295345"/>
            <a:ext cx="1461083" cy="1047174"/>
          </a:xfrm>
          <a:prstGeom prst="rect">
            <a:avLst/>
          </a:prstGeom>
        </p:spPr>
      </p:pic>
      <p:sp>
        <p:nvSpPr>
          <p:cNvPr id="40" name="Tekstvak 39">
            <a:extLst>
              <a:ext uri="{FF2B5EF4-FFF2-40B4-BE49-F238E27FC236}">
                <a16:creationId xmlns:a16="http://schemas.microsoft.com/office/drawing/2014/main" id="{1592B15B-500C-4C14-8EB8-4E79EE81D22F}"/>
              </a:ext>
            </a:extLst>
          </p:cNvPr>
          <p:cNvSpPr txBox="1"/>
          <p:nvPr/>
        </p:nvSpPr>
        <p:spPr>
          <a:xfrm>
            <a:off x="7572937" y="4806205"/>
            <a:ext cx="1459240" cy="230832"/>
          </a:xfrm>
          <a:prstGeom prst="rect">
            <a:avLst/>
          </a:prstGeom>
          <a:noFill/>
        </p:spPr>
        <p:txBody>
          <a:bodyPr wrap="square" rtlCol="0">
            <a:spAutoFit/>
          </a:bodyPr>
          <a:lstStyle/>
          <a:p>
            <a:pPr algn="ctr"/>
            <a:r>
              <a:rPr lang="nl-NL" sz="900" b="1" i="1" dirty="0"/>
              <a:t>Spikkerhoeve, Haelen</a:t>
            </a:r>
          </a:p>
        </p:txBody>
      </p:sp>
      <p:sp>
        <p:nvSpPr>
          <p:cNvPr id="41" name="Tekstvak 40">
            <a:extLst>
              <a:ext uri="{FF2B5EF4-FFF2-40B4-BE49-F238E27FC236}">
                <a16:creationId xmlns:a16="http://schemas.microsoft.com/office/drawing/2014/main" id="{22FB83E0-A27E-4AC3-A8DC-AAC56EB63525}"/>
              </a:ext>
            </a:extLst>
          </p:cNvPr>
          <p:cNvSpPr txBox="1"/>
          <p:nvPr/>
        </p:nvSpPr>
        <p:spPr>
          <a:xfrm>
            <a:off x="6063664" y="5818932"/>
            <a:ext cx="1461083" cy="230832"/>
          </a:xfrm>
          <a:prstGeom prst="rect">
            <a:avLst/>
          </a:prstGeom>
          <a:noFill/>
        </p:spPr>
        <p:txBody>
          <a:bodyPr wrap="square" rtlCol="0">
            <a:spAutoFit/>
          </a:bodyPr>
          <a:lstStyle/>
          <a:p>
            <a:pPr algn="ctr"/>
            <a:r>
              <a:rPr lang="nl-NL" sz="900" b="1" i="1" dirty="0"/>
              <a:t>Zonhoeve, Neeritter</a:t>
            </a:r>
          </a:p>
        </p:txBody>
      </p:sp>
      <p:sp>
        <p:nvSpPr>
          <p:cNvPr id="42" name="Tekstvak 41">
            <a:extLst>
              <a:ext uri="{FF2B5EF4-FFF2-40B4-BE49-F238E27FC236}">
                <a16:creationId xmlns:a16="http://schemas.microsoft.com/office/drawing/2014/main" id="{6EC04E7E-9CB5-42B9-B997-29FF6BF1A857}"/>
              </a:ext>
            </a:extLst>
          </p:cNvPr>
          <p:cNvSpPr txBox="1"/>
          <p:nvPr/>
        </p:nvSpPr>
        <p:spPr>
          <a:xfrm>
            <a:off x="7380312" y="2204864"/>
            <a:ext cx="1627770" cy="230832"/>
          </a:xfrm>
          <a:prstGeom prst="rect">
            <a:avLst/>
          </a:prstGeom>
          <a:noFill/>
        </p:spPr>
        <p:txBody>
          <a:bodyPr wrap="square" rtlCol="0">
            <a:spAutoFit/>
          </a:bodyPr>
          <a:lstStyle/>
          <a:p>
            <a:pPr algn="r"/>
            <a:r>
              <a:rPr lang="nl-NL" sz="900" b="1" i="1" dirty="0">
                <a:solidFill>
                  <a:schemeClr val="bg1"/>
                </a:solidFill>
              </a:rPr>
              <a:t>Belevingstocht, Neeritter 2014</a:t>
            </a:r>
          </a:p>
        </p:txBody>
      </p:sp>
    </p:spTree>
    <p:extLst>
      <p:ext uri="{BB962C8B-B14F-4D97-AF65-F5344CB8AC3E}">
        <p14:creationId xmlns:p14="http://schemas.microsoft.com/office/powerpoint/2010/main" val="122818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1DA856F-3319-4DD6-B431-F56241A460DC}"/>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26136663-D6A0-48A9-8756-DCEC0B3BB4D1}"/>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4B66205A-6EC5-40D2-9F9E-F35881AB4BD9}"/>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JODEN                                                             34</a:t>
            </a:r>
          </a:p>
        </p:txBody>
      </p:sp>
      <p:sp>
        <p:nvSpPr>
          <p:cNvPr id="5" name="Rechthoek 4">
            <a:extLst>
              <a:ext uri="{FF2B5EF4-FFF2-40B4-BE49-F238E27FC236}">
                <a16:creationId xmlns:a16="http://schemas.microsoft.com/office/drawing/2014/main" id="{72B46861-C6B9-4B07-ACD1-2939CD91830E}"/>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01813CFD-798D-4E52-83AD-DC2361447A74}"/>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F6B4EE2F-C804-49C1-8C68-9FCFE1887FE2}"/>
              </a:ext>
            </a:extLst>
          </p:cNvPr>
          <p:cNvSpPr/>
          <p:nvPr/>
        </p:nvSpPr>
        <p:spPr>
          <a:xfrm>
            <a:off x="75472" y="2976618"/>
            <a:ext cx="3131840" cy="938719"/>
          </a:xfrm>
          <a:prstGeom prst="rect">
            <a:avLst/>
          </a:prstGeom>
          <a:solidFill>
            <a:schemeClr val="accent1">
              <a:lumMod val="40000"/>
              <a:lumOff val="60000"/>
            </a:schemeClr>
          </a:solidFill>
          <a:ln w="3175">
            <a:noFill/>
          </a:ln>
        </p:spPr>
        <p:txBody>
          <a:bodyPr wrap="square">
            <a:spAutoFit/>
          </a:bodyPr>
          <a:lstStyle/>
          <a:p>
            <a:r>
              <a:rPr lang="nl-NL" sz="1100" dirty="0"/>
              <a:t>WEETJE: </a:t>
            </a:r>
          </a:p>
          <a:p>
            <a:r>
              <a:rPr lang="nl-NL" sz="1100" dirty="0"/>
              <a:t>Ook de vader van Anne Frank, Otto Frank, vocht in de Eerste Wereldoorlog, mee in de slag om de Somme die viereneenhalve maand duurde en waarbij meer dan 1 miljoen doden vielen.</a:t>
            </a:r>
          </a:p>
        </p:txBody>
      </p:sp>
      <p:pic>
        <p:nvPicPr>
          <p:cNvPr id="8" name="Afbeelding 7">
            <a:extLst>
              <a:ext uri="{FF2B5EF4-FFF2-40B4-BE49-F238E27FC236}">
                <a16:creationId xmlns:a16="http://schemas.microsoft.com/office/drawing/2014/main" id="{DD9D9712-97A0-43EC-A8CC-F26FAC1338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9" name="Afbeelding 8">
            <a:hlinkClick r:id="rId3" action="ppaction://hlinksldjump"/>
            <a:extLst>
              <a:ext uri="{FF2B5EF4-FFF2-40B4-BE49-F238E27FC236}">
                <a16:creationId xmlns:a16="http://schemas.microsoft.com/office/drawing/2014/main" id="{7F6F3A63-3625-4A1A-A247-8515F490F2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pic>
        <p:nvPicPr>
          <p:cNvPr id="11" name="Afbeelding 10">
            <a:extLst>
              <a:ext uri="{FF2B5EF4-FFF2-40B4-BE49-F238E27FC236}">
                <a16:creationId xmlns:a16="http://schemas.microsoft.com/office/drawing/2014/main" id="{893B48BF-6D12-42C2-828F-5F2955EA1E6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6609" y="2568840"/>
            <a:ext cx="859060" cy="589862"/>
          </a:xfrm>
          <a:prstGeom prst="rect">
            <a:avLst/>
          </a:prstGeom>
        </p:spPr>
      </p:pic>
      <p:sp>
        <p:nvSpPr>
          <p:cNvPr id="18" name="Tekstvak 17">
            <a:extLst>
              <a:ext uri="{FF2B5EF4-FFF2-40B4-BE49-F238E27FC236}">
                <a16:creationId xmlns:a16="http://schemas.microsoft.com/office/drawing/2014/main" id="{C73CA22D-9A2C-41FF-A52F-9EFE28103C50}"/>
              </a:ext>
            </a:extLst>
          </p:cNvPr>
          <p:cNvSpPr txBox="1"/>
          <p:nvPr/>
        </p:nvSpPr>
        <p:spPr>
          <a:xfrm>
            <a:off x="3347863" y="1384841"/>
            <a:ext cx="2592290" cy="1615827"/>
          </a:xfrm>
          <a:prstGeom prst="rect">
            <a:avLst/>
          </a:prstGeom>
          <a:solidFill>
            <a:schemeClr val="accent1">
              <a:lumMod val="40000"/>
              <a:lumOff val="60000"/>
            </a:schemeClr>
          </a:solidFill>
        </p:spPr>
        <p:txBody>
          <a:bodyPr wrap="square" rtlCol="0">
            <a:spAutoFit/>
          </a:bodyPr>
          <a:lstStyle/>
          <a:p>
            <a:r>
              <a:rPr lang="nl-NL" sz="1100" dirty="0"/>
              <a:t>WEETJE: </a:t>
            </a:r>
          </a:p>
          <a:p>
            <a:r>
              <a:rPr lang="nl-NL" sz="1100" dirty="0"/>
              <a:t>Enkele burgerrechten die wij nu hebben: </a:t>
            </a:r>
          </a:p>
          <a:p>
            <a:pPr marL="171450" indent="-171450">
              <a:buFontTx/>
              <a:buChar char="-"/>
            </a:pPr>
            <a:r>
              <a:rPr lang="nl-NL" sz="1100" dirty="0"/>
              <a:t>vrij om zelf een godsdienst te kunnen</a:t>
            </a:r>
          </a:p>
          <a:p>
            <a:r>
              <a:rPr lang="nl-NL" sz="1100" dirty="0"/>
              <a:t>     uitoefenen</a:t>
            </a:r>
          </a:p>
          <a:p>
            <a:pPr marL="171450" indent="-171450">
              <a:buFontTx/>
              <a:buChar char="-"/>
            </a:pPr>
            <a:r>
              <a:rPr lang="nl-NL" sz="1100" dirty="0"/>
              <a:t>vrij om onze mening te uiten in het</a:t>
            </a:r>
          </a:p>
          <a:p>
            <a:r>
              <a:rPr lang="nl-NL" sz="1100" dirty="0"/>
              <a:t>     openbaar</a:t>
            </a:r>
          </a:p>
          <a:p>
            <a:r>
              <a:rPr lang="nl-NL" sz="1100" dirty="0"/>
              <a:t>-    bescherming tegen discriminatie</a:t>
            </a:r>
          </a:p>
          <a:p>
            <a:r>
              <a:rPr lang="nl-NL" sz="1100" dirty="0"/>
              <a:t>-    persvrijheid</a:t>
            </a:r>
          </a:p>
          <a:p>
            <a:r>
              <a:rPr lang="nl-NL" sz="1100" dirty="0"/>
              <a:t>-    stemrecht</a:t>
            </a:r>
          </a:p>
        </p:txBody>
      </p:sp>
      <p:sp>
        <p:nvSpPr>
          <p:cNvPr id="25" name="Tekstvak 24">
            <a:extLst>
              <a:ext uri="{FF2B5EF4-FFF2-40B4-BE49-F238E27FC236}">
                <a16:creationId xmlns:a16="http://schemas.microsoft.com/office/drawing/2014/main" id="{BC2EA17E-D6FC-4097-BFA2-E5E459B0E362}"/>
              </a:ext>
            </a:extLst>
          </p:cNvPr>
          <p:cNvSpPr txBox="1"/>
          <p:nvPr/>
        </p:nvSpPr>
        <p:spPr>
          <a:xfrm>
            <a:off x="72008" y="954478"/>
            <a:ext cx="3129686" cy="1615827"/>
          </a:xfrm>
          <a:prstGeom prst="rect">
            <a:avLst/>
          </a:prstGeom>
          <a:noFill/>
        </p:spPr>
        <p:txBody>
          <a:bodyPr wrap="square" rtlCol="0">
            <a:spAutoFit/>
          </a:bodyPr>
          <a:lstStyle/>
          <a:p>
            <a:r>
              <a:rPr lang="nl-NL" sz="1100" dirty="0"/>
              <a:t>De nazi’s wilden niet alleen </a:t>
            </a:r>
            <a:r>
              <a:rPr lang="nl-NL" sz="1100" b="1" u="sng" dirty="0"/>
              <a:t>meer land </a:t>
            </a:r>
            <a:r>
              <a:rPr lang="nl-NL" sz="1100" dirty="0"/>
              <a:t>in bezit krijgen door andere landen te bezetten. Ze wilden ook af van </a:t>
            </a:r>
            <a:r>
              <a:rPr lang="nl-NL" sz="1100" b="1" u="sng" dirty="0"/>
              <a:t>Joodse inwoners</a:t>
            </a:r>
            <a:r>
              <a:rPr lang="nl-NL" sz="1100" dirty="0"/>
              <a:t>. In de middeleeuwen al kreeg deze bevolkingsgroep de schuld van  allerlei rampen en misstanden. </a:t>
            </a:r>
          </a:p>
          <a:p>
            <a:r>
              <a:rPr lang="nl-NL" sz="1100" dirty="0"/>
              <a:t>Hitler gaf de Joden ook de schuld van de Eerste Wereldoorlog. Dat was zeer onterecht. Er vochten tussen 1914-1918 meer dan 100.000 Joodse soldaten voor Duitsland en Oostenrijk. </a:t>
            </a:r>
          </a:p>
        </p:txBody>
      </p:sp>
      <p:pic>
        <p:nvPicPr>
          <p:cNvPr id="27" name="Afbeelding 26">
            <a:extLst>
              <a:ext uri="{FF2B5EF4-FFF2-40B4-BE49-F238E27FC236}">
                <a16:creationId xmlns:a16="http://schemas.microsoft.com/office/drawing/2014/main" id="{612DEFA8-6BC5-45FA-9F67-F87539DE01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8" y="3985006"/>
            <a:ext cx="2267744" cy="1357226"/>
          </a:xfrm>
          <a:prstGeom prst="rect">
            <a:avLst/>
          </a:prstGeom>
        </p:spPr>
      </p:pic>
      <p:pic>
        <p:nvPicPr>
          <p:cNvPr id="28" name="Afbeelding 27">
            <a:extLst>
              <a:ext uri="{FF2B5EF4-FFF2-40B4-BE49-F238E27FC236}">
                <a16:creationId xmlns:a16="http://schemas.microsoft.com/office/drawing/2014/main" id="{A33E5552-6AB9-405B-B5EE-6C3F70D9B00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3149" y="1040760"/>
            <a:ext cx="859060" cy="589862"/>
          </a:xfrm>
          <a:prstGeom prst="rect">
            <a:avLst/>
          </a:prstGeom>
        </p:spPr>
      </p:pic>
      <p:sp>
        <p:nvSpPr>
          <p:cNvPr id="29" name="Tekstvak 28">
            <a:extLst>
              <a:ext uri="{FF2B5EF4-FFF2-40B4-BE49-F238E27FC236}">
                <a16:creationId xmlns:a16="http://schemas.microsoft.com/office/drawing/2014/main" id="{B08F8492-0118-4DFB-BC31-CC6F8CD9FD0E}"/>
              </a:ext>
            </a:extLst>
          </p:cNvPr>
          <p:cNvSpPr txBox="1"/>
          <p:nvPr/>
        </p:nvSpPr>
        <p:spPr>
          <a:xfrm>
            <a:off x="72008" y="5353836"/>
            <a:ext cx="3566042" cy="1107996"/>
          </a:xfrm>
          <a:prstGeom prst="rect">
            <a:avLst/>
          </a:prstGeom>
          <a:noFill/>
        </p:spPr>
        <p:txBody>
          <a:bodyPr wrap="square" rtlCol="0">
            <a:spAutoFit/>
          </a:bodyPr>
          <a:lstStyle/>
          <a:p>
            <a:r>
              <a:rPr lang="nl-NL" sz="1100" dirty="0"/>
              <a:t>De Duitse nazi’s wilden de Joden kwijt.</a:t>
            </a:r>
          </a:p>
          <a:p>
            <a:pPr marL="171450" lvl="0" indent="-171450">
              <a:buFont typeface="Arial" panose="020B0604020202020204" pitchFamily="34" charset="0"/>
              <a:buChar char="•"/>
            </a:pPr>
            <a:r>
              <a:rPr lang="nl-NL" sz="1100" dirty="0"/>
              <a:t>door allerlei verboden (zoals niet welkom in de</a:t>
            </a:r>
          </a:p>
          <a:p>
            <a:pPr lvl="0"/>
            <a:r>
              <a:rPr lang="nl-NL" sz="1100" dirty="0"/>
              <a:t>         bioscoop, niet in het park, niet in het zwem-</a:t>
            </a:r>
          </a:p>
          <a:p>
            <a:pPr lvl="0"/>
            <a:r>
              <a:rPr lang="nl-NL" sz="1100" dirty="0"/>
              <a:t>                   bad, niet in een gewone school) hoopten</a:t>
            </a:r>
          </a:p>
          <a:p>
            <a:pPr lvl="0"/>
            <a:r>
              <a:rPr lang="nl-NL" sz="1100" dirty="0"/>
              <a:t>                       ze eerst dat de Joden zelf zouden </a:t>
            </a:r>
          </a:p>
          <a:p>
            <a:pPr lvl="0"/>
            <a:r>
              <a:rPr lang="nl-NL" sz="1100" dirty="0"/>
              <a:t>                       vertrekken. </a:t>
            </a:r>
            <a:endParaRPr lang="nl-NL" dirty="0"/>
          </a:p>
        </p:txBody>
      </p:sp>
      <p:sp>
        <p:nvSpPr>
          <p:cNvPr id="30" name="Tekstvak 29">
            <a:extLst>
              <a:ext uri="{FF2B5EF4-FFF2-40B4-BE49-F238E27FC236}">
                <a16:creationId xmlns:a16="http://schemas.microsoft.com/office/drawing/2014/main" id="{AAE81840-EEAD-4B9C-8435-C38F5D8EFF88}"/>
              </a:ext>
            </a:extLst>
          </p:cNvPr>
          <p:cNvSpPr txBox="1"/>
          <p:nvPr/>
        </p:nvSpPr>
        <p:spPr>
          <a:xfrm>
            <a:off x="3347863" y="692696"/>
            <a:ext cx="2579885" cy="707886"/>
          </a:xfrm>
          <a:prstGeom prst="rect">
            <a:avLst/>
          </a:prstGeom>
          <a:noFill/>
        </p:spPr>
        <p:txBody>
          <a:bodyPr wrap="square" rtlCol="0">
            <a:spAutoFit/>
          </a:bodyPr>
          <a:lstStyle/>
          <a:p>
            <a:r>
              <a:rPr lang="nl-NL" sz="1100" dirty="0"/>
              <a:t>In 1935 werden van alle Joden de </a:t>
            </a:r>
            <a:r>
              <a:rPr lang="nl-NL" sz="1100" b="1" dirty="0"/>
              <a:t>burgerrechten afgenomen. </a:t>
            </a:r>
          </a:p>
          <a:p>
            <a:endParaRPr lang="nl-NL" dirty="0"/>
          </a:p>
        </p:txBody>
      </p:sp>
      <p:pic>
        <p:nvPicPr>
          <p:cNvPr id="32" name="Afbeelding 31">
            <a:extLst>
              <a:ext uri="{FF2B5EF4-FFF2-40B4-BE49-F238E27FC236}">
                <a16:creationId xmlns:a16="http://schemas.microsoft.com/office/drawing/2014/main" id="{E558BAD1-17EB-4BDC-92FC-C96EC87953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6806" y="3075184"/>
            <a:ext cx="2570942" cy="1103172"/>
          </a:xfrm>
          <a:prstGeom prst="rect">
            <a:avLst/>
          </a:prstGeom>
        </p:spPr>
      </p:pic>
      <p:sp>
        <p:nvSpPr>
          <p:cNvPr id="33" name="Tekstvak 32">
            <a:extLst>
              <a:ext uri="{FF2B5EF4-FFF2-40B4-BE49-F238E27FC236}">
                <a16:creationId xmlns:a16="http://schemas.microsoft.com/office/drawing/2014/main" id="{54F2517E-22BC-43EF-A162-3D41EB31A7CF}"/>
              </a:ext>
            </a:extLst>
          </p:cNvPr>
          <p:cNvSpPr txBox="1"/>
          <p:nvPr/>
        </p:nvSpPr>
        <p:spPr>
          <a:xfrm>
            <a:off x="3347863" y="4221556"/>
            <a:ext cx="2592290" cy="2123658"/>
          </a:xfrm>
          <a:prstGeom prst="rect">
            <a:avLst/>
          </a:prstGeom>
          <a:noFill/>
        </p:spPr>
        <p:txBody>
          <a:bodyPr wrap="square" rtlCol="0">
            <a:spAutoFit/>
          </a:bodyPr>
          <a:lstStyle/>
          <a:p>
            <a:pPr marL="171450" lvl="0" indent="-171450">
              <a:buFont typeface="Arial" panose="020B0604020202020204" pitchFamily="34" charset="0"/>
              <a:buChar char="•"/>
            </a:pPr>
            <a:r>
              <a:rPr lang="nl-NL" sz="1100" dirty="0"/>
              <a:t>De Joden werden verplicht om in een</a:t>
            </a:r>
          </a:p>
          <a:p>
            <a:pPr lvl="0"/>
            <a:r>
              <a:rPr lang="nl-NL" sz="1100" dirty="0"/>
              <a:t>      Joodse wijk of een </a:t>
            </a:r>
            <a:r>
              <a:rPr lang="nl-NL" sz="1100" i="1" u="sng" dirty="0"/>
              <a:t>getto</a:t>
            </a:r>
            <a:r>
              <a:rPr lang="nl-NL" sz="1100" dirty="0"/>
              <a:t> te gaan</a:t>
            </a:r>
          </a:p>
          <a:p>
            <a:pPr lvl="0"/>
            <a:r>
              <a:rPr lang="nl-NL" sz="1100" dirty="0"/>
              <a:t>      wonen. </a:t>
            </a:r>
          </a:p>
          <a:p>
            <a:pPr marL="171450" lvl="0" indent="-171450">
              <a:buFont typeface="Arial" panose="020B0604020202020204" pitchFamily="34" charset="0"/>
              <a:buChar char="•"/>
            </a:pPr>
            <a:r>
              <a:rPr lang="nl-NL" sz="1100" dirty="0"/>
              <a:t>In 1942 werd door de nazi’s besloten</a:t>
            </a:r>
          </a:p>
          <a:p>
            <a:pPr lvl="0"/>
            <a:r>
              <a:rPr lang="nl-NL" sz="1100" dirty="0"/>
              <a:t>     alle Europese Joden in de door de</a:t>
            </a:r>
          </a:p>
          <a:p>
            <a:pPr lvl="0"/>
            <a:r>
              <a:rPr lang="nl-NL" sz="1100" dirty="0"/>
              <a:t>     Duitsers bezette landen om het leven</a:t>
            </a:r>
          </a:p>
          <a:p>
            <a:pPr lvl="0"/>
            <a:r>
              <a:rPr lang="nl-NL" sz="1100" dirty="0"/>
              <a:t>     te brengen. In West-Europa worden</a:t>
            </a:r>
          </a:p>
          <a:p>
            <a:pPr lvl="0"/>
            <a:r>
              <a:rPr lang="nl-NL" sz="1100" dirty="0"/>
              <a:t>     </a:t>
            </a:r>
            <a:r>
              <a:rPr lang="nl-NL" sz="1100" b="1" u="sng" dirty="0"/>
              <a:t>vernietigingskampen</a:t>
            </a:r>
            <a:r>
              <a:rPr lang="nl-NL" sz="1100" dirty="0"/>
              <a:t> gebouwd, in</a:t>
            </a:r>
          </a:p>
          <a:p>
            <a:pPr lvl="0"/>
            <a:r>
              <a:rPr lang="nl-NL" sz="1100" dirty="0"/>
              <a:t>     Oost-Europa worden de Joden uit elk</a:t>
            </a:r>
          </a:p>
          <a:p>
            <a:pPr lvl="0"/>
            <a:r>
              <a:rPr lang="nl-NL" sz="1100" dirty="0"/>
              <a:t>     dorp – mannen, vrouwen én kinderen –</a:t>
            </a:r>
          </a:p>
          <a:p>
            <a:pPr lvl="0"/>
            <a:r>
              <a:rPr lang="nl-NL" sz="1100" dirty="0"/>
              <a:t>     door SS-</a:t>
            </a:r>
            <a:r>
              <a:rPr lang="nl-NL" sz="1100" dirty="0" err="1"/>
              <a:t>ers</a:t>
            </a:r>
            <a:r>
              <a:rPr lang="nl-NL" sz="1100" dirty="0"/>
              <a:t> in </a:t>
            </a:r>
            <a:r>
              <a:rPr lang="nl-NL" sz="1100" i="1" dirty="0" err="1"/>
              <a:t>Einsatzgruppen</a:t>
            </a:r>
            <a:r>
              <a:rPr lang="nl-NL" sz="1100" dirty="0"/>
              <a:t> - zonder</a:t>
            </a:r>
          </a:p>
          <a:p>
            <a:pPr lvl="0"/>
            <a:r>
              <a:rPr lang="nl-NL" sz="1100" dirty="0"/>
              <a:t>     medelijden gedood. </a:t>
            </a:r>
          </a:p>
        </p:txBody>
      </p:sp>
      <p:sp>
        <p:nvSpPr>
          <p:cNvPr id="34" name="Tekstvak 33">
            <a:extLst>
              <a:ext uri="{FF2B5EF4-FFF2-40B4-BE49-F238E27FC236}">
                <a16:creationId xmlns:a16="http://schemas.microsoft.com/office/drawing/2014/main" id="{106A9039-1765-490A-8992-D8D3FE7A132D}"/>
              </a:ext>
            </a:extLst>
          </p:cNvPr>
          <p:cNvSpPr txBox="1"/>
          <p:nvPr/>
        </p:nvSpPr>
        <p:spPr>
          <a:xfrm>
            <a:off x="6086322" y="692696"/>
            <a:ext cx="2950174" cy="1554272"/>
          </a:xfrm>
          <a:prstGeom prst="rect">
            <a:avLst/>
          </a:prstGeom>
          <a:noFill/>
        </p:spPr>
        <p:txBody>
          <a:bodyPr wrap="square" rtlCol="0">
            <a:spAutoFit/>
          </a:bodyPr>
          <a:lstStyle/>
          <a:p>
            <a:r>
              <a:rPr lang="nl-NL" sz="1100" dirty="0"/>
              <a:t>Voor de Joden waren er twee manieren om de oorlog te kunnen overleven: </a:t>
            </a:r>
            <a:r>
              <a:rPr lang="nl-NL" sz="1100" b="1" u="sng" dirty="0"/>
              <a:t>onderduiken</a:t>
            </a:r>
            <a:r>
              <a:rPr lang="nl-NL" sz="1100" dirty="0"/>
              <a:t>, zoals de familie van Anne Frank in Amsterdam, of </a:t>
            </a:r>
            <a:r>
              <a:rPr lang="nl-NL" sz="1100" b="1" u="sng" dirty="0"/>
              <a:t>vluchten</a:t>
            </a:r>
            <a:r>
              <a:rPr lang="nl-NL" sz="1100" dirty="0"/>
              <a:t>.</a:t>
            </a:r>
          </a:p>
          <a:p>
            <a:r>
              <a:rPr lang="nl-NL" sz="1100" dirty="0"/>
              <a:t>Over de vluchtroute waar de </a:t>
            </a:r>
            <a:r>
              <a:rPr lang="nl-NL" sz="1100" dirty="0" err="1"/>
              <a:t>Spik</a:t>
            </a:r>
            <a:r>
              <a:rPr lang="nl-NL" sz="1100" dirty="0"/>
              <a:t> en de Zonhoeve deel van uitmaakten, vluchtten ook Joodse mensen. </a:t>
            </a:r>
          </a:p>
          <a:p>
            <a:endParaRPr lang="nl-NL" dirty="0"/>
          </a:p>
        </p:txBody>
      </p:sp>
      <p:pic>
        <p:nvPicPr>
          <p:cNvPr id="36" name="Afbeelding 35">
            <a:extLst>
              <a:ext uri="{FF2B5EF4-FFF2-40B4-BE49-F238E27FC236}">
                <a16:creationId xmlns:a16="http://schemas.microsoft.com/office/drawing/2014/main" id="{113DB8E8-D664-46BA-89C0-EEB0858166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1077" y="1952729"/>
            <a:ext cx="965419" cy="970092"/>
          </a:xfrm>
          <a:prstGeom prst="rect">
            <a:avLst/>
          </a:prstGeom>
        </p:spPr>
      </p:pic>
      <p:pic>
        <p:nvPicPr>
          <p:cNvPr id="38" name="Afbeelding 37">
            <a:extLst>
              <a:ext uri="{FF2B5EF4-FFF2-40B4-BE49-F238E27FC236}">
                <a16:creationId xmlns:a16="http://schemas.microsoft.com/office/drawing/2014/main" id="{2E4A0410-FF1E-416A-971C-805457AE1F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2452" y="1952730"/>
            <a:ext cx="1792495" cy="970091"/>
          </a:xfrm>
          <a:prstGeom prst="rect">
            <a:avLst/>
          </a:prstGeom>
        </p:spPr>
      </p:pic>
      <p:sp>
        <p:nvSpPr>
          <p:cNvPr id="39" name="Tekstvak 38">
            <a:extLst>
              <a:ext uri="{FF2B5EF4-FFF2-40B4-BE49-F238E27FC236}">
                <a16:creationId xmlns:a16="http://schemas.microsoft.com/office/drawing/2014/main" id="{12221C72-FA9E-40C5-BE2A-6ED33769997F}"/>
              </a:ext>
            </a:extLst>
          </p:cNvPr>
          <p:cNvSpPr txBox="1"/>
          <p:nvPr/>
        </p:nvSpPr>
        <p:spPr>
          <a:xfrm>
            <a:off x="6100365" y="2893389"/>
            <a:ext cx="2936131" cy="2292935"/>
          </a:xfrm>
          <a:prstGeom prst="rect">
            <a:avLst/>
          </a:prstGeom>
          <a:solidFill>
            <a:srgbClr val="FFFF99"/>
          </a:solidFill>
        </p:spPr>
        <p:txBody>
          <a:bodyPr wrap="square" rtlCol="0">
            <a:spAutoFit/>
          </a:bodyPr>
          <a:lstStyle/>
          <a:p>
            <a:r>
              <a:rPr lang="nl-NL" sz="1100" dirty="0"/>
              <a:t>In Neeritter op de Leeuwerik, naast de Zonhoeve, zat een Joods paar met een kindje van drie. Het was hoogzomer. Ze waren verstopt in de schuur, achter het stro. Het was in de tijd dat de Joden een ster moesten dragen. </a:t>
            </a:r>
          </a:p>
          <a:p>
            <a:r>
              <a:rPr lang="nl-NL" sz="1100" dirty="0"/>
              <a:t>Na vier dagen bleek dat het écht niet langer kon, het was geen doen in die hitte. Er wordt besloten om de mensen die avond nog naar België te brengen. Ze werden later opgepakt in Maaseik. Anna van de Zonhoeve had er toch zó’n spijt van: “ </a:t>
            </a:r>
            <a:r>
              <a:rPr lang="nl-NL" sz="1100" i="1" dirty="0"/>
              <a:t>’t Waas toch zón </a:t>
            </a:r>
            <a:r>
              <a:rPr lang="nl-NL" sz="1100" i="1" dirty="0" err="1"/>
              <a:t>sjoean</a:t>
            </a:r>
            <a:r>
              <a:rPr lang="nl-NL" sz="1100" i="1" dirty="0"/>
              <a:t> </a:t>
            </a:r>
            <a:r>
              <a:rPr lang="nl-NL" sz="1100" i="1" dirty="0" err="1"/>
              <a:t>menke</a:t>
            </a:r>
            <a:r>
              <a:rPr lang="nl-NL" sz="1100" i="1" dirty="0"/>
              <a:t>…</a:t>
            </a:r>
            <a:r>
              <a:rPr lang="nl-NL" sz="1100" dirty="0"/>
              <a:t>” (</a:t>
            </a:r>
            <a:r>
              <a:rPr lang="nl-NL" sz="1100" i="1" dirty="0"/>
              <a:t>naar een verhaal van </a:t>
            </a:r>
            <a:r>
              <a:rPr lang="nl-NL" sz="1100" i="1" dirty="0" err="1"/>
              <a:t>Sjaek</a:t>
            </a:r>
            <a:r>
              <a:rPr lang="nl-NL" sz="1100" i="1" dirty="0"/>
              <a:t> van de Vin</a:t>
            </a:r>
            <a:r>
              <a:rPr lang="nl-NL" sz="1100" dirty="0"/>
              <a:t>)</a:t>
            </a:r>
            <a:endParaRPr lang="nl-NL" dirty="0"/>
          </a:p>
        </p:txBody>
      </p:sp>
      <p:pic>
        <p:nvPicPr>
          <p:cNvPr id="40" name="Afbeelding 39">
            <a:extLst>
              <a:ext uri="{FF2B5EF4-FFF2-40B4-BE49-F238E27FC236}">
                <a16:creationId xmlns:a16="http://schemas.microsoft.com/office/drawing/2014/main" id="{20F3BA5E-D760-499A-9974-151972532D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2653" y="5115617"/>
            <a:ext cx="1653843" cy="1126563"/>
          </a:xfrm>
          <a:prstGeom prst="rect">
            <a:avLst/>
          </a:prstGeom>
        </p:spPr>
      </p:pic>
      <p:pic>
        <p:nvPicPr>
          <p:cNvPr id="42" name="Afbeelding 41">
            <a:extLst>
              <a:ext uri="{FF2B5EF4-FFF2-40B4-BE49-F238E27FC236}">
                <a16:creationId xmlns:a16="http://schemas.microsoft.com/office/drawing/2014/main" id="{A08F3569-D785-4A60-A155-AAFB4F069D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82452" y="5115617"/>
            <a:ext cx="956072" cy="1129645"/>
          </a:xfrm>
          <a:prstGeom prst="rect">
            <a:avLst/>
          </a:prstGeom>
        </p:spPr>
      </p:pic>
      <p:sp>
        <p:nvSpPr>
          <p:cNvPr id="44" name="Tekstvak 43">
            <a:extLst>
              <a:ext uri="{FF2B5EF4-FFF2-40B4-BE49-F238E27FC236}">
                <a16:creationId xmlns:a16="http://schemas.microsoft.com/office/drawing/2014/main" id="{3728D4E7-83ED-4DB0-B8CC-E2764A397AED}"/>
              </a:ext>
            </a:extLst>
          </p:cNvPr>
          <p:cNvSpPr txBox="1"/>
          <p:nvPr/>
        </p:nvSpPr>
        <p:spPr>
          <a:xfrm>
            <a:off x="6516216" y="6165304"/>
            <a:ext cx="622308" cy="230832"/>
          </a:xfrm>
          <a:prstGeom prst="rect">
            <a:avLst/>
          </a:prstGeom>
          <a:noFill/>
        </p:spPr>
        <p:txBody>
          <a:bodyPr wrap="square" rtlCol="0">
            <a:spAutoFit/>
          </a:bodyPr>
          <a:lstStyle/>
          <a:p>
            <a:pPr algn="ctr"/>
            <a:r>
              <a:rPr lang="nl-NL" sz="900" b="1" i="1" dirty="0"/>
              <a:t>Anna</a:t>
            </a:r>
          </a:p>
        </p:txBody>
      </p:sp>
    </p:spTree>
    <p:extLst>
      <p:ext uri="{BB962C8B-B14F-4D97-AF65-F5344CB8AC3E}">
        <p14:creationId xmlns:p14="http://schemas.microsoft.com/office/powerpoint/2010/main" val="248182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D40D909-F536-4C55-99E3-7DEAD5C6F102}"/>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67544715-235E-4C0E-A045-91D70CBD2DA3}"/>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FA8BA90B-193C-4175-B08F-C1AC2E1A8B78}"/>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GEALLIEERDE VLIEGTUIGBEMANNINGSLEDEN   35</a:t>
            </a:r>
          </a:p>
        </p:txBody>
      </p:sp>
      <p:sp>
        <p:nvSpPr>
          <p:cNvPr id="5" name="Rechthoek 4">
            <a:extLst>
              <a:ext uri="{FF2B5EF4-FFF2-40B4-BE49-F238E27FC236}">
                <a16:creationId xmlns:a16="http://schemas.microsoft.com/office/drawing/2014/main" id="{C749CAE6-E92B-48DC-BBC3-E270E7162A57}"/>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CC0E8C8-06C2-4661-AF41-EFB6DA906B65}"/>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0B04AB9E-D1DC-4A31-8F7C-86F8781F2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9" name="Afbeelding 8">
            <a:hlinkClick r:id="rId4" action="ppaction://hlinksldjump"/>
            <a:extLst>
              <a:ext uri="{FF2B5EF4-FFF2-40B4-BE49-F238E27FC236}">
                <a16:creationId xmlns:a16="http://schemas.microsoft.com/office/drawing/2014/main" id="{E680B695-8FEA-4C2B-BF5F-7632522480F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12" name="Tekstvak 11">
            <a:extLst>
              <a:ext uri="{FF2B5EF4-FFF2-40B4-BE49-F238E27FC236}">
                <a16:creationId xmlns:a16="http://schemas.microsoft.com/office/drawing/2014/main" id="{6F078347-93B3-4210-9E8B-72120D33754B}"/>
              </a:ext>
            </a:extLst>
          </p:cNvPr>
          <p:cNvSpPr txBox="1"/>
          <p:nvPr/>
        </p:nvSpPr>
        <p:spPr>
          <a:xfrm>
            <a:off x="72008" y="954478"/>
            <a:ext cx="3129686" cy="3477875"/>
          </a:xfrm>
          <a:prstGeom prst="rect">
            <a:avLst/>
          </a:prstGeom>
          <a:noFill/>
        </p:spPr>
        <p:txBody>
          <a:bodyPr wrap="square" rtlCol="0">
            <a:spAutoFit/>
          </a:bodyPr>
          <a:lstStyle/>
          <a:p>
            <a:r>
              <a:rPr lang="nl-NL" sz="1100" dirty="0"/>
              <a:t>De nacht van 21 op 22 juli 1944 was één van de zwartste nachten voor de </a:t>
            </a:r>
            <a:r>
              <a:rPr lang="nl-NL" sz="1100" b="1" u="sng" dirty="0"/>
              <a:t>Britse Royal Air Force</a:t>
            </a:r>
            <a:r>
              <a:rPr lang="nl-NL" sz="1100" dirty="0"/>
              <a:t>. Zeven van de zesentwintig Lancaster-bemanningen keerden deze nacht niet meer terug naar hun basis. </a:t>
            </a:r>
          </a:p>
          <a:p>
            <a:r>
              <a:rPr lang="nl-NL" sz="1100" dirty="0"/>
              <a:t>Vanuit de bases </a:t>
            </a:r>
            <a:r>
              <a:rPr lang="nl-NL" sz="1100" dirty="0" err="1"/>
              <a:t>Waterbeach</a:t>
            </a:r>
            <a:r>
              <a:rPr lang="nl-NL" sz="1100" dirty="0"/>
              <a:t> en Mepal stegen op de bewuste avond twee Lancaster bommenwerpers op die later in deze nacht mensen uit Heythuysen en Hunsel deed opschrikken.</a:t>
            </a:r>
          </a:p>
          <a:p>
            <a:r>
              <a:rPr lang="nl-NL" sz="1100" dirty="0"/>
              <a:t>Opgestegen in de late avond van 20 juli 1944 maakten beide Lancasters deel uit van een </a:t>
            </a:r>
            <a:r>
              <a:rPr lang="nl-NL" sz="1100" b="1" u="sng" dirty="0"/>
              <a:t>formatie van 158 vliegtuigen</a:t>
            </a:r>
            <a:r>
              <a:rPr lang="nl-NL" sz="1100" dirty="0"/>
              <a:t>, waarvan 147 Lancaster bommenwerpers, en 11 </a:t>
            </a:r>
            <a:r>
              <a:rPr lang="nl-NL" sz="1100" dirty="0" err="1"/>
              <a:t>Mosquito</a:t>
            </a:r>
            <a:r>
              <a:rPr lang="nl-NL" sz="1100" dirty="0"/>
              <a:t> jachtvliegtuigen ter bescherming in de lucht. </a:t>
            </a:r>
          </a:p>
          <a:p>
            <a:r>
              <a:rPr lang="nl-NL" sz="1100" dirty="0"/>
              <a:t>De bemanningen hadden een vlucht van 9 uur voor de boeg. Doel</a:t>
            </a:r>
            <a:r>
              <a:rPr lang="nl-NL" sz="1100" b="1" dirty="0"/>
              <a:t>: </a:t>
            </a:r>
            <a:r>
              <a:rPr lang="nl-NL" sz="1100" b="1" u="sng" dirty="0"/>
              <a:t>het bombarderen van een olieraffinaderij in het Duitse </a:t>
            </a:r>
            <a:r>
              <a:rPr lang="nl-NL" sz="1100" b="1" u="sng" dirty="0" err="1"/>
              <a:t>Homberg</a:t>
            </a:r>
            <a:r>
              <a:rPr lang="nl-NL" sz="1100" dirty="0"/>
              <a:t>, dicht bij de stad Duisburg. </a:t>
            </a:r>
          </a:p>
          <a:p>
            <a:r>
              <a:rPr lang="nl-NL" sz="1100" dirty="0"/>
              <a:t>Boven Midden-Limburg werden ze aangevallen door Duitse nachtjagers en crashten vervolgens, één boven Heythuysen en één boven Hunsel. </a:t>
            </a:r>
          </a:p>
        </p:txBody>
      </p:sp>
      <p:sp>
        <p:nvSpPr>
          <p:cNvPr id="16" name="Tekstvak 15">
            <a:extLst>
              <a:ext uri="{FF2B5EF4-FFF2-40B4-BE49-F238E27FC236}">
                <a16:creationId xmlns:a16="http://schemas.microsoft.com/office/drawing/2014/main" id="{E38E7274-8969-4170-9580-001EA753A72F}"/>
              </a:ext>
            </a:extLst>
          </p:cNvPr>
          <p:cNvSpPr txBox="1"/>
          <p:nvPr/>
        </p:nvSpPr>
        <p:spPr>
          <a:xfrm>
            <a:off x="3224947" y="1818946"/>
            <a:ext cx="2777123" cy="2123658"/>
          </a:xfrm>
          <a:prstGeom prst="rect">
            <a:avLst/>
          </a:prstGeom>
          <a:solidFill>
            <a:schemeClr val="accent1">
              <a:lumMod val="40000"/>
              <a:lumOff val="60000"/>
            </a:schemeClr>
          </a:solidFill>
        </p:spPr>
        <p:txBody>
          <a:bodyPr wrap="square" rtlCol="0">
            <a:spAutoFit/>
          </a:bodyPr>
          <a:lstStyle/>
          <a:p>
            <a:r>
              <a:rPr lang="nl-NL" sz="1100" dirty="0"/>
              <a:t>WEETJE: </a:t>
            </a:r>
          </a:p>
          <a:p>
            <a:r>
              <a:rPr lang="nl-NL" sz="1100" dirty="0"/>
              <a:t>De namen van de vijandelijke Duitse schutters zijn bekend: De ME 858 die in Hunsel neerstortte werd neergeschoten door Gustav </a:t>
            </a:r>
            <a:r>
              <a:rPr lang="nl-NL" sz="1100" dirty="0" err="1"/>
              <a:t>Sarzio</a:t>
            </a:r>
            <a:r>
              <a:rPr lang="nl-NL" sz="1100" dirty="0"/>
              <a:t>, er waren geen overlevenden. De Lancaster 752, die in Heythuysen neerstortte werd neergeschoten door Bruno </a:t>
            </a:r>
            <a:r>
              <a:rPr lang="nl-NL" sz="1100" dirty="0" err="1"/>
              <a:t>Rupp</a:t>
            </a:r>
            <a:r>
              <a:rPr lang="nl-NL" sz="1100" dirty="0"/>
              <a:t>. Van het laatste toestel was er één overlevende, John </a:t>
            </a:r>
            <a:r>
              <a:rPr lang="nl-NL" sz="1100" dirty="0" err="1"/>
              <a:t>Burgess</a:t>
            </a:r>
            <a:r>
              <a:rPr lang="nl-NL" sz="1100" dirty="0"/>
              <a:t>. Hij werd na de crash gepakt door de Duitsers en kwam terecht in een kamp in Polen, waar hij op 21 april 1945 werd bevrijd.</a:t>
            </a:r>
            <a:endParaRPr lang="nl-NL" dirty="0"/>
          </a:p>
        </p:txBody>
      </p:sp>
      <p:pic>
        <p:nvPicPr>
          <p:cNvPr id="1027" name="Picture 3" descr="JI-J_ProductionFile">
            <a:extLst>
              <a:ext uri="{FF2B5EF4-FFF2-40B4-BE49-F238E27FC236}">
                <a16:creationId xmlns:a16="http://schemas.microsoft.com/office/drawing/2014/main" id="{9852ED3A-DC72-4D76-8564-C884D43F42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4432353"/>
            <a:ext cx="2555178" cy="1533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6" name="Tekstvak 25">
            <a:extLst>
              <a:ext uri="{FF2B5EF4-FFF2-40B4-BE49-F238E27FC236}">
                <a16:creationId xmlns:a16="http://schemas.microsoft.com/office/drawing/2014/main" id="{08827973-D8AE-4EDA-A694-E3534FE3D4B4}"/>
              </a:ext>
            </a:extLst>
          </p:cNvPr>
          <p:cNvSpPr txBox="1"/>
          <p:nvPr/>
        </p:nvSpPr>
        <p:spPr>
          <a:xfrm>
            <a:off x="885548" y="5965997"/>
            <a:ext cx="2137174" cy="369332"/>
          </a:xfrm>
          <a:prstGeom prst="rect">
            <a:avLst/>
          </a:prstGeom>
          <a:noFill/>
        </p:spPr>
        <p:txBody>
          <a:bodyPr wrap="square" rtlCol="0">
            <a:spAutoFit/>
          </a:bodyPr>
          <a:lstStyle/>
          <a:p>
            <a:pPr algn="r"/>
            <a:r>
              <a:rPr lang="nl-NL" sz="900" b="1" i="1" dirty="0"/>
              <a:t>Crash Lancaster ME 858, Heemkundevereniging Hunsel</a:t>
            </a:r>
          </a:p>
        </p:txBody>
      </p:sp>
      <p:pic>
        <p:nvPicPr>
          <p:cNvPr id="28" name="Afbeelding 27">
            <a:extLst>
              <a:ext uri="{FF2B5EF4-FFF2-40B4-BE49-F238E27FC236}">
                <a16:creationId xmlns:a16="http://schemas.microsoft.com/office/drawing/2014/main" id="{991A612D-3F6C-4B78-B6A7-021081D3757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3703" y="555047"/>
            <a:ext cx="5803184" cy="1507462"/>
          </a:xfrm>
          <a:prstGeom prst="rect">
            <a:avLst/>
          </a:prstGeom>
        </p:spPr>
      </p:pic>
      <p:pic>
        <p:nvPicPr>
          <p:cNvPr id="31" name="Afbeelding 30">
            <a:extLst>
              <a:ext uri="{FF2B5EF4-FFF2-40B4-BE49-F238E27FC236}">
                <a16:creationId xmlns:a16="http://schemas.microsoft.com/office/drawing/2014/main" id="{C6C20594-C643-4A80-8396-91A9DD20C04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5765" y="1732779"/>
            <a:ext cx="763053" cy="523940"/>
          </a:xfrm>
          <a:prstGeom prst="rect">
            <a:avLst/>
          </a:prstGeom>
        </p:spPr>
      </p:pic>
      <p:pic>
        <p:nvPicPr>
          <p:cNvPr id="33" name="Afbeelding 32">
            <a:extLst>
              <a:ext uri="{FF2B5EF4-FFF2-40B4-BE49-F238E27FC236}">
                <a16:creationId xmlns:a16="http://schemas.microsoft.com/office/drawing/2014/main" id="{F196AB59-DE5E-4A72-9AD1-EE5FABF80D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74080" y="1873892"/>
            <a:ext cx="1240268" cy="1699124"/>
          </a:xfrm>
          <a:prstGeom prst="rect">
            <a:avLst/>
          </a:prstGeom>
        </p:spPr>
      </p:pic>
      <p:sp>
        <p:nvSpPr>
          <p:cNvPr id="30" name="Tekstvak 29">
            <a:extLst>
              <a:ext uri="{FF2B5EF4-FFF2-40B4-BE49-F238E27FC236}">
                <a16:creationId xmlns:a16="http://schemas.microsoft.com/office/drawing/2014/main" id="{BAB9636F-30CC-4345-A2BA-3F9C12BA3288}"/>
              </a:ext>
            </a:extLst>
          </p:cNvPr>
          <p:cNvSpPr txBox="1"/>
          <p:nvPr/>
        </p:nvSpPr>
        <p:spPr>
          <a:xfrm>
            <a:off x="3212704" y="3928826"/>
            <a:ext cx="2753871" cy="2462213"/>
          </a:xfrm>
          <a:prstGeom prst="rect">
            <a:avLst/>
          </a:prstGeom>
          <a:noFill/>
        </p:spPr>
        <p:txBody>
          <a:bodyPr wrap="square" rtlCol="0">
            <a:spAutoFit/>
          </a:bodyPr>
          <a:lstStyle/>
          <a:p>
            <a:r>
              <a:rPr lang="nl-NL" sz="1100" dirty="0"/>
              <a:t>De bemanningsleden die erin slaagden met hun parachute heelhuids aan de grond te komen, wisten wat hen te doen stond: verberg de parachute en zoek een verstopplek. </a:t>
            </a:r>
            <a:r>
              <a:rPr lang="nl-NL" sz="1100" b="1" u="sng" dirty="0"/>
              <a:t>Verzetsmensen</a:t>
            </a:r>
            <a:r>
              <a:rPr lang="nl-NL" sz="1100" dirty="0"/>
              <a:t> kwamen snel in actie als er een vliegtuig werd aangeschoten. Zij probeerden vóór de Duitsers op de plek te zijn, om eventuele bemanningsleden mee te kunnen nemen.</a:t>
            </a:r>
          </a:p>
          <a:p>
            <a:r>
              <a:rPr lang="nl-NL" sz="1100" dirty="0"/>
              <a:t>Zij werden aan een </a:t>
            </a:r>
            <a:r>
              <a:rPr lang="nl-NL" sz="1100" b="1" u="sng" dirty="0"/>
              <a:t>strenge ondervraging </a:t>
            </a:r>
            <a:r>
              <a:rPr lang="nl-NL" sz="1100" dirty="0"/>
              <a:t>onderworpen om te controleren of er geen verraad in het spel was. Verzetsmensen namen altijd contact op met Engeland om de gegevens te laten controleren. </a:t>
            </a:r>
          </a:p>
        </p:txBody>
      </p:sp>
      <p:sp>
        <p:nvSpPr>
          <p:cNvPr id="19" name="Tekstvak 18">
            <a:extLst>
              <a:ext uri="{FF2B5EF4-FFF2-40B4-BE49-F238E27FC236}">
                <a16:creationId xmlns:a16="http://schemas.microsoft.com/office/drawing/2014/main" id="{AE8E86E5-AAD2-450C-AFE4-7B4AF6DD109C}"/>
              </a:ext>
            </a:extLst>
          </p:cNvPr>
          <p:cNvSpPr txBox="1"/>
          <p:nvPr/>
        </p:nvSpPr>
        <p:spPr>
          <a:xfrm>
            <a:off x="6064401" y="1916279"/>
            <a:ext cx="3051564" cy="2631490"/>
          </a:xfrm>
          <a:prstGeom prst="rect">
            <a:avLst/>
          </a:prstGeom>
          <a:noFill/>
        </p:spPr>
        <p:txBody>
          <a:bodyPr wrap="square" rtlCol="0">
            <a:spAutoFit/>
          </a:bodyPr>
          <a:lstStyle/>
          <a:p>
            <a:r>
              <a:rPr lang="nl-NL" sz="1100" dirty="0"/>
              <a:t>                                Daarna kwam de volgende</a:t>
            </a:r>
          </a:p>
          <a:p>
            <a:r>
              <a:rPr lang="nl-NL" sz="1100" dirty="0"/>
              <a:t>                                    stap: er moest een vervalsing</a:t>
            </a:r>
          </a:p>
          <a:p>
            <a:r>
              <a:rPr lang="nl-NL" sz="1100" dirty="0"/>
              <a:t>                                    van het </a:t>
            </a:r>
            <a:r>
              <a:rPr lang="nl-NL" sz="1100" u="sng" dirty="0"/>
              <a:t>persoonsbewijs</a:t>
            </a:r>
          </a:p>
          <a:p>
            <a:r>
              <a:rPr lang="nl-NL" sz="1100" dirty="0"/>
              <a:t>                                    gemaakt worden.  Je begrijpt</a:t>
            </a:r>
          </a:p>
          <a:p>
            <a:r>
              <a:rPr lang="nl-NL" sz="1100" dirty="0"/>
              <a:t>                                    dat de vliegeniers enige tijd</a:t>
            </a:r>
          </a:p>
          <a:p>
            <a:r>
              <a:rPr lang="nl-NL" sz="1100" dirty="0"/>
              <a:t>                              ondergedoken moesten blijven.</a:t>
            </a:r>
          </a:p>
          <a:p>
            <a:r>
              <a:rPr lang="nl-NL" sz="1100" dirty="0"/>
              <a:t>                        Vaak werkten ze mee op de boer- </a:t>
            </a:r>
          </a:p>
          <a:p>
            <a:r>
              <a:rPr lang="nl-NL" sz="1100" dirty="0"/>
              <a:t>                </a:t>
            </a:r>
            <a:r>
              <a:rPr lang="nl-NL" sz="1100" dirty="0" err="1"/>
              <a:t>derij</a:t>
            </a:r>
            <a:r>
              <a:rPr lang="nl-NL" sz="1100" dirty="0"/>
              <a:t> als er geen onraad was. Natuurlijk</a:t>
            </a:r>
          </a:p>
          <a:p>
            <a:r>
              <a:rPr lang="nl-NL" sz="1100" dirty="0"/>
              <a:t>               keken ze uit naar de dag dat ze konden</a:t>
            </a:r>
          </a:p>
          <a:p>
            <a:r>
              <a:rPr lang="nl-NL" sz="1100" dirty="0"/>
              <a:t>              vertrekken via de “</a:t>
            </a:r>
            <a:r>
              <a:rPr lang="nl-NL" sz="1100" b="1" u="sng" dirty="0"/>
              <a:t>pilotenlijn</a:t>
            </a:r>
            <a:r>
              <a:rPr lang="nl-NL" sz="1100" dirty="0"/>
              <a:t>”: altijd naar het zuiden: België, Frankrijk, Spanje. Tot ze vanuit Gibraltar  terug naar Engeland konden gaan. </a:t>
            </a:r>
          </a:p>
          <a:p>
            <a:r>
              <a:rPr lang="nl-NL" sz="1100" b="1" u="sng" dirty="0"/>
              <a:t>De begeleiders liepen grote risico’s</a:t>
            </a:r>
            <a:r>
              <a:rPr lang="nl-NL" sz="1100" dirty="0"/>
              <a:t>, op het verbergen van geallieerde vliegeniers stond de doodstraf.</a:t>
            </a:r>
          </a:p>
        </p:txBody>
      </p:sp>
      <p:sp>
        <p:nvSpPr>
          <p:cNvPr id="34" name="Tekstvak 33">
            <a:extLst>
              <a:ext uri="{FF2B5EF4-FFF2-40B4-BE49-F238E27FC236}">
                <a16:creationId xmlns:a16="http://schemas.microsoft.com/office/drawing/2014/main" id="{F64632AC-3CBF-4D3D-B0DA-B5C75A4D7661}"/>
              </a:ext>
            </a:extLst>
          </p:cNvPr>
          <p:cNvSpPr txBox="1"/>
          <p:nvPr/>
        </p:nvSpPr>
        <p:spPr>
          <a:xfrm>
            <a:off x="6074079" y="4547769"/>
            <a:ext cx="2962417" cy="1631216"/>
          </a:xfrm>
          <a:prstGeom prst="rect">
            <a:avLst/>
          </a:prstGeom>
          <a:solidFill>
            <a:schemeClr val="accent4">
              <a:lumMod val="20000"/>
              <a:lumOff val="80000"/>
            </a:schemeClr>
          </a:solidFill>
        </p:spPr>
        <p:txBody>
          <a:bodyPr wrap="square" rtlCol="0">
            <a:spAutoFit/>
          </a:bodyPr>
          <a:lstStyle/>
          <a:p>
            <a:r>
              <a:rPr lang="nl-NL" sz="1000" i="1" dirty="0"/>
              <a:t>“Op 2 maart 1944 was douanier Henk </a:t>
            </a:r>
            <a:r>
              <a:rPr lang="nl-NL" sz="1000" i="1" dirty="0" err="1"/>
              <a:t>Geerdink</a:t>
            </a:r>
            <a:r>
              <a:rPr lang="nl-NL" sz="1000" i="1" dirty="0"/>
              <a:t> vanuit landgoed De Bedelaar op weg met een groep geallieerde vliegeniers, te voet. Door een Duitse patrouille strandden zij in Baexem. Na een lange nacht in het korenveld kon de groep in </a:t>
            </a:r>
            <a:r>
              <a:rPr lang="nl-NL" sz="1000" i="1" dirty="0" err="1"/>
              <a:t>Kelpen</a:t>
            </a:r>
            <a:r>
              <a:rPr lang="nl-NL" sz="1000" i="1" dirty="0"/>
              <a:t> echt niet meer verder. De kippenhokken van Andries </a:t>
            </a:r>
            <a:r>
              <a:rPr lang="nl-NL" sz="1000" i="1" dirty="0" err="1"/>
              <a:t>Mooren</a:t>
            </a:r>
            <a:r>
              <a:rPr lang="nl-NL" sz="1000" i="1" dirty="0"/>
              <a:t> brachten uitkomst. Zo ontstond een nieuwe opvangplek voor vliegeniers, op weg naar de Belgische grens.”(</a:t>
            </a:r>
            <a:r>
              <a:rPr lang="nl-NL" sz="1000" b="1" i="1" dirty="0"/>
              <a:t>naar een verhaal van </a:t>
            </a:r>
            <a:r>
              <a:rPr lang="nl-NL" sz="1000" b="1" i="1" dirty="0" err="1"/>
              <a:t>Drientje</a:t>
            </a:r>
            <a:r>
              <a:rPr lang="nl-NL" sz="1000" b="1" i="1" dirty="0"/>
              <a:t> </a:t>
            </a:r>
            <a:r>
              <a:rPr lang="nl-NL" sz="1000" b="1" i="1" dirty="0" err="1"/>
              <a:t>Mooren</a:t>
            </a:r>
            <a:r>
              <a:rPr lang="nl-NL" sz="1000" b="1" i="1" dirty="0"/>
              <a:t>, dochter van Andries</a:t>
            </a:r>
            <a:r>
              <a:rPr lang="nl-NL" sz="1000" i="1" dirty="0"/>
              <a:t>)</a:t>
            </a:r>
            <a:endParaRPr lang="nl-NL" sz="1000" dirty="0"/>
          </a:p>
        </p:txBody>
      </p:sp>
      <p:sp>
        <p:nvSpPr>
          <p:cNvPr id="7" name="Tekstvak 6">
            <a:extLst>
              <a:ext uri="{FF2B5EF4-FFF2-40B4-BE49-F238E27FC236}">
                <a16:creationId xmlns:a16="http://schemas.microsoft.com/office/drawing/2014/main" id="{F4474E76-6CCB-404B-AFB8-25D882598BB8}"/>
              </a:ext>
            </a:extLst>
          </p:cNvPr>
          <p:cNvSpPr txBox="1"/>
          <p:nvPr/>
        </p:nvSpPr>
        <p:spPr>
          <a:xfrm>
            <a:off x="3273703" y="692696"/>
            <a:ext cx="1082273" cy="230832"/>
          </a:xfrm>
          <a:prstGeom prst="rect">
            <a:avLst/>
          </a:prstGeom>
          <a:noFill/>
        </p:spPr>
        <p:txBody>
          <a:bodyPr wrap="square" rtlCol="0">
            <a:spAutoFit/>
          </a:bodyPr>
          <a:lstStyle/>
          <a:p>
            <a:r>
              <a:rPr lang="nl-NL" sz="900" b="1" i="1" dirty="0"/>
              <a:t>Halifax</a:t>
            </a:r>
          </a:p>
        </p:txBody>
      </p:sp>
    </p:spTree>
    <p:extLst>
      <p:ext uri="{BB962C8B-B14F-4D97-AF65-F5344CB8AC3E}">
        <p14:creationId xmlns:p14="http://schemas.microsoft.com/office/powerpoint/2010/main" val="1841648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F8352E4-591C-4984-9964-516C0B2ADFFB}"/>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3F20154F-2762-4B3B-83CA-CC58BA8FA9CC}"/>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BBEEEC77-7401-4C35-9836-F16F945B6CCA}"/>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VERRAAD                                                          36</a:t>
            </a:r>
          </a:p>
        </p:txBody>
      </p:sp>
      <p:sp>
        <p:nvSpPr>
          <p:cNvPr id="5" name="Rechthoek 4">
            <a:extLst>
              <a:ext uri="{FF2B5EF4-FFF2-40B4-BE49-F238E27FC236}">
                <a16:creationId xmlns:a16="http://schemas.microsoft.com/office/drawing/2014/main" id="{F8FEBD61-3696-4C95-91FF-29B53653E4F3}"/>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CFC55B65-FF42-4B64-AD03-7BA37763279F}"/>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181A2B79-0D10-467E-8D6B-5B6FB4B773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8" name="Afbeelding 7">
            <a:hlinkClick r:id="rId3" action="ppaction://hlinksldjump"/>
            <a:extLst>
              <a:ext uri="{FF2B5EF4-FFF2-40B4-BE49-F238E27FC236}">
                <a16:creationId xmlns:a16="http://schemas.microsoft.com/office/drawing/2014/main" id="{30AEF0CA-BB24-4434-A9B9-8AA6C7D3D00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9" name="Tekstvak 8">
            <a:extLst>
              <a:ext uri="{FF2B5EF4-FFF2-40B4-BE49-F238E27FC236}">
                <a16:creationId xmlns:a16="http://schemas.microsoft.com/office/drawing/2014/main" id="{E28A0A7E-2BFE-458B-B4E2-44F8E774BA70}"/>
              </a:ext>
            </a:extLst>
          </p:cNvPr>
          <p:cNvSpPr txBox="1"/>
          <p:nvPr/>
        </p:nvSpPr>
        <p:spPr>
          <a:xfrm>
            <a:off x="72008" y="954478"/>
            <a:ext cx="3129686" cy="3477875"/>
          </a:xfrm>
          <a:prstGeom prst="rect">
            <a:avLst/>
          </a:prstGeom>
          <a:noFill/>
        </p:spPr>
        <p:txBody>
          <a:bodyPr wrap="square" rtlCol="0">
            <a:spAutoFit/>
          </a:bodyPr>
          <a:lstStyle/>
          <a:p>
            <a:r>
              <a:rPr lang="nl-NL" sz="1100" dirty="0"/>
              <a:t>In alle vroegte werd </a:t>
            </a:r>
            <a:r>
              <a:rPr lang="nl-NL" sz="1100" b="1" u="sng" dirty="0"/>
              <a:t>Harrie Hendrix in Haelen </a:t>
            </a:r>
            <a:r>
              <a:rPr lang="nl-NL" sz="1100" dirty="0"/>
              <a:t>op een maandagmorgen opgepakt door de Duitse politie. Het was 1 mei 1944, vijf weken vóór D-day. Harrie was garagehouder en reed taxi. Daarom was het voor hem niet verboden om ’s avonds te rijden, daarvoor had hij een vergunning. </a:t>
            </a:r>
          </a:p>
          <a:p>
            <a:r>
              <a:rPr lang="nl-NL" sz="1100" dirty="0"/>
              <a:t>Het was de tweede keer dat hij door de SIPO werd meegenomen naar Maastricht, in februari hadden de Duitsers niet kunnen bewijzen dat hij verzetswerk deed. </a:t>
            </a:r>
          </a:p>
          <a:p>
            <a:r>
              <a:rPr lang="nl-NL" sz="1100" dirty="0"/>
              <a:t>Maar nu had de politie een brief in handen, waarin stond dat hij vluchtelingen vervoerde. Harrie was </a:t>
            </a:r>
            <a:r>
              <a:rPr lang="nl-NL" sz="1100" b="1" dirty="0"/>
              <a:t>v</a:t>
            </a:r>
            <a:r>
              <a:rPr lang="nl-NL" sz="1100" b="1" u="sng" dirty="0"/>
              <a:t>erraden</a:t>
            </a:r>
            <a:r>
              <a:rPr lang="nl-NL" sz="1100" dirty="0"/>
              <a:t> door een </a:t>
            </a:r>
            <a:r>
              <a:rPr lang="nl-NL" sz="1100" dirty="0" err="1"/>
              <a:t>dorpsgenote</a:t>
            </a:r>
            <a:r>
              <a:rPr lang="nl-NL" sz="1100" dirty="0"/>
              <a:t> die wraak op hem wilde nemen.  </a:t>
            </a:r>
          </a:p>
          <a:p>
            <a:r>
              <a:rPr lang="nl-NL" sz="1100" dirty="0"/>
              <a:t>Harrie belandde in kamp Vught, daarna in kamp </a:t>
            </a:r>
            <a:r>
              <a:rPr lang="nl-NL" sz="1100" dirty="0" err="1"/>
              <a:t>Sachsenhausen</a:t>
            </a:r>
            <a:r>
              <a:rPr lang="nl-NL" sz="1100" dirty="0"/>
              <a:t> bij Berlijn. Hij overleefde de oorlog, maar door de verschrikkelijke dingen die hij in het kamp had meegemaakt was zijn leven kapot. Van een vrolijke jongen werd hij een zwijgende man. Hij kon zijn herinneringen moeilijk met anderen delen.</a:t>
            </a:r>
          </a:p>
        </p:txBody>
      </p:sp>
      <p:sp>
        <p:nvSpPr>
          <p:cNvPr id="16" name="Tekstvak 15">
            <a:extLst>
              <a:ext uri="{FF2B5EF4-FFF2-40B4-BE49-F238E27FC236}">
                <a16:creationId xmlns:a16="http://schemas.microsoft.com/office/drawing/2014/main" id="{8B073D2A-1FAB-4563-B4D5-4E1BC210D19F}"/>
              </a:ext>
            </a:extLst>
          </p:cNvPr>
          <p:cNvSpPr txBox="1"/>
          <p:nvPr/>
        </p:nvSpPr>
        <p:spPr>
          <a:xfrm>
            <a:off x="3222846" y="3046703"/>
            <a:ext cx="2753871" cy="3308598"/>
          </a:xfrm>
          <a:prstGeom prst="rect">
            <a:avLst/>
          </a:prstGeom>
          <a:noFill/>
        </p:spPr>
        <p:txBody>
          <a:bodyPr wrap="square" rtlCol="0">
            <a:spAutoFit/>
          </a:bodyPr>
          <a:lstStyle/>
          <a:p>
            <a:r>
              <a:rPr lang="nl-NL" sz="1100" dirty="0"/>
              <a:t>Er waren </a:t>
            </a:r>
            <a:r>
              <a:rPr lang="nl-NL" sz="1100" b="1" u="sng" dirty="0"/>
              <a:t>verschillende soorten van verraad</a:t>
            </a:r>
            <a:r>
              <a:rPr lang="nl-NL" sz="1100" u="sng" dirty="0"/>
              <a:t> </a:t>
            </a:r>
            <a:r>
              <a:rPr lang="nl-NL" sz="1100" dirty="0"/>
              <a:t>in de oorlog: </a:t>
            </a:r>
          </a:p>
          <a:p>
            <a:r>
              <a:rPr lang="nl-NL" sz="1100" dirty="0"/>
              <a:t>1. Verraad door mensen omdat ze jaloers waren of wraak wilden nemen over iets dat gedaan of gezegd zou zijn. Het verraad was dan </a:t>
            </a:r>
            <a:r>
              <a:rPr lang="nl-NL" sz="1100" b="1" u="sng" dirty="0"/>
              <a:t>incidenteel</a:t>
            </a:r>
            <a:r>
              <a:rPr lang="nl-NL" sz="1100" dirty="0"/>
              <a:t> -  een enkele keer – en gericht op een of enkele personen. </a:t>
            </a:r>
          </a:p>
          <a:p>
            <a:r>
              <a:rPr lang="nl-NL" sz="1100" dirty="0"/>
              <a:t>2. Mensen die van het verraden hun beroep maakten, en hiermee geld verdienden. Het verraad was </a:t>
            </a:r>
            <a:r>
              <a:rPr lang="nl-NL" sz="1100" b="1" u="sng" dirty="0"/>
              <a:t>structureel</a:t>
            </a:r>
            <a:r>
              <a:rPr lang="nl-NL" sz="1100" u="sng" dirty="0"/>
              <a:t> </a:t>
            </a:r>
            <a:r>
              <a:rPr lang="nl-NL" sz="1100" dirty="0"/>
              <a:t>– georganiseerd -  niet toevallig.  Wie ze verrieden interesseerde hen minder. De Duitsers waren er blij mee. Ze werden </a:t>
            </a:r>
            <a:r>
              <a:rPr lang="nl-NL" sz="1100" i="1" dirty="0"/>
              <a:t>V-Mann</a:t>
            </a:r>
            <a:r>
              <a:rPr lang="nl-NL" sz="1100" dirty="0"/>
              <a:t> of </a:t>
            </a:r>
            <a:r>
              <a:rPr lang="nl-NL" sz="1100" i="1" dirty="0"/>
              <a:t>V-Frau</a:t>
            </a:r>
            <a:r>
              <a:rPr lang="nl-NL" sz="1100" dirty="0"/>
              <a:t>, vertrouwenspersoon van de Duitse politie.  Ze deden zich voor als verzetshelpers of vluchtelingen en drongen zo de vluchtroute binnen. Als ze wisten welke mensen de helpers waren, speelden ze de informatie door aan de Duitse politie.   </a:t>
            </a:r>
          </a:p>
        </p:txBody>
      </p:sp>
      <p:sp>
        <p:nvSpPr>
          <p:cNvPr id="18" name="Tekstvak 17">
            <a:extLst>
              <a:ext uri="{FF2B5EF4-FFF2-40B4-BE49-F238E27FC236}">
                <a16:creationId xmlns:a16="http://schemas.microsoft.com/office/drawing/2014/main" id="{3D58308E-056E-4B61-9295-DF1CA8571159}"/>
              </a:ext>
            </a:extLst>
          </p:cNvPr>
          <p:cNvSpPr txBox="1"/>
          <p:nvPr/>
        </p:nvSpPr>
        <p:spPr>
          <a:xfrm>
            <a:off x="6074074" y="955617"/>
            <a:ext cx="2962417" cy="1277273"/>
          </a:xfrm>
          <a:prstGeom prst="rect">
            <a:avLst/>
          </a:prstGeom>
          <a:solidFill>
            <a:schemeClr val="accent1">
              <a:lumMod val="40000"/>
              <a:lumOff val="60000"/>
            </a:schemeClr>
          </a:solidFill>
        </p:spPr>
        <p:txBody>
          <a:bodyPr wrap="square" rtlCol="0">
            <a:spAutoFit/>
          </a:bodyPr>
          <a:lstStyle/>
          <a:p>
            <a:r>
              <a:rPr lang="nl-NL" sz="1100" dirty="0"/>
              <a:t>WEETJE: Krantenkop uit Het Parool van 30 september 2017: “Amerikaans </a:t>
            </a:r>
            <a:r>
              <a:rPr lang="nl-NL" sz="1100" dirty="0" err="1"/>
              <a:t>Coldcaseteam</a:t>
            </a:r>
            <a:r>
              <a:rPr lang="nl-NL" sz="1100" dirty="0"/>
              <a:t> onderzoekt </a:t>
            </a:r>
            <a:r>
              <a:rPr lang="nl-NL" sz="1100" b="1" u="sng" dirty="0"/>
              <a:t>verraad Anne Frank</a:t>
            </a:r>
            <a:r>
              <a:rPr lang="nl-NL" sz="1100" dirty="0"/>
              <a:t>”. </a:t>
            </a:r>
          </a:p>
          <a:p>
            <a:r>
              <a:rPr lang="nl-NL" sz="1100" dirty="0"/>
              <a:t>Tot op de dag van vandaag is er geen dader gevonden van wie écht bewezen kan worden de familie Frank in het Achterhuis verraden te hebben. </a:t>
            </a:r>
          </a:p>
        </p:txBody>
      </p:sp>
      <p:sp>
        <p:nvSpPr>
          <p:cNvPr id="20" name="Tekstvak 19">
            <a:extLst>
              <a:ext uri="{FF2B5EF4-FFF2-40B4-BE49-F238E27FC236}">
                <a16:creationId xmlns:a16="http://schemas.microsoft.com/office/drawing/2014/main" id="{06F63CD4-2CCE-49E4-959E-D9165B330156}"/>
              </a:ext>
            </a:extLst>
          </p:cNvPr>
          <p:cNvSpPr txBox="1"/>
          <p:nvPr/>
        </p:nvSpPr>
        <p:spPr>
          <a:xfrm>
            <a:off x="6074073" y="3702413"/>
            <a:ext cx="2962417" cy="2292935"/>
          </a:xfrm>
          <a:prstGeom prst="rect">
            <a:avLst/>
          </a:prstGeom>
          <a:noFill/>
        </p:spPr>
        <p:txBody>
          <a:bodyPr wrap="square" rtlCol="0">
            <a:spAutoFit/>
          </a:bodyPr>
          <a:lstStyle/>
          <a:p>
            <a:r>
              <a:rPr lang="nl-NL" sz="1100" dirty="0"/>
              <a:t>Zowel de familie Vossen op de </a:t>
            </a:r>
            <a:r>
              <a:rPr lang="nl-NL" sz="1100" dirty="0" err="1"/>
              <a:t>Spik</a:t>
            </a:r>
            <a:r>
              <a:rPr lang="nl-NL" sz="1100" dirty="0"/>
              <a:t> in Haelen als de familie Van de Vin op de Zonhoeve in Neeritter waren </a:t>
            </a:r>
            <a:r>
              <a:rPr lang="nl-NL" sz="1100" b="1" u="sng" dirty="0"/>
              <a:t>zeer waakzaam</a:t>
            </a:r>
            <a:r>
              <a:rPr lang="nl-NL" sz="1100" dirty="0"/>
              <a:t>. </a:t>
            </a:r>
          </a:p>
          <a:p>
            <a:r>
              <a:rPr lang="nl-NL" sz="1100" dirty="0"/>
              <a:t>Mensen die ze niet vertrouw-</a:t>
            </a:r>
          </a:p>
          <a:p>
            <a:r>
              <a:rPr lang="nl-NL" sz="1100" dirty="0"/>
              <a:t>den werden getest. </a:t>
            </a:r>
          </a:p>
          <a:p>
            <a:r>
              <a:rPr lang="nl-NL" sz="1100" dirty="0"/>
              <a:t>Verraders werden dood-</a:t>
            </a:r>
          </a:p>
          <a:p>
            <a:r>
              <a:rPr lang="nl-NL" sz="1100" dirty="0"/>
              <a:t>geschoten door het verzet. </a:t>
            </a:r>
          </a:p>
          <a:p>
            <a:r>
              <a:rPr lang="nl-NL" sz="1100" dirty="0"/>
              <a:t>Het leven van hun mede-</a:t>
            </a:r>
          </a:p>
          <a:p>
            <a:r>
              <a:rPr lang="nl-NL" sz="1100" dirty="0"/>
              <a:t>verzetslieden, van de </a:t>
            </a:r>
          </a:p>
          <a:p>
            <a:r>
              <a:rPr lang="nl-NL" sz="1100" dirty="0"/>
              <a:t>mensen waar ze mee </a:t>
            </a:r>
          </a:p>
          <a:p>
            <a:r>
              <a:rPr lang="nl-NL" sz="1100" dirty="0"/>
              <a:t>samenwerkten, wilde </a:t>
            </a:r>
          </a:p>
          <a:p>
            <a:r>
              <a:rPr lang="nl-NL" sz="1100" dirty="0"/>
              <a:t>men niet op het </a:t>
            </a:r>
          </a:p>
          <a:p>
            <a:r>
              <a:rPr lang="nl-NL" sz="1100" dirty="0"/>
              <a:t>spel zetten.</a:t>
            </a:r>
          </a:p>
        </p:txBody>
      </p:sp>
      <p:pic>
        <p:nvPicPr>
          <p:cNvPr id="22" name="Afbeelding 21">
            <a:extLst>
              <a:ext uri="{FF2B5EF4-FFF2-40B4-BE49-F238E27FC236}">
                <a16:creationId xmlns:a16="http://schemas.microsoft.com/office/drawing/2014/main" id="{00151C35-4861-41B5-9655-C9E8DCAFD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7" y="4432353"/>
            <a:ext cx="2383365" cy="1588910"/>
          </a:xfrm>
          <a:prstGeom prst="rect">
            <a:avLst/>
          </a:prstGeom>
        </p:spPr>
      </p:pic>
      <p:sp>
        <p:nvSpPr>
          <p:cNvPr id="23" name="Tekstvak 22">
            <a:extLst>
              <a:ext uri="{FF2B5EF4-FFF2-40B4-BE49-F238E27FC236}">
                <a16:creationId xmlns:a16="http://schemas.microsoft.com/office/drawing/2014/main" id="{8AFC3334-47E2-4300-8E60-9D64736B6DC3}"/>
              </a:ext>
            </a:extLst>
          </p:cNvPr>
          <p:cNvSpPr txBox="1"/>
          <p:nvPr/>
        </p:nvSpPr>
        <p:spPr>
          <a:xfrm>
            <a:off x="1259632" y="6021263"/>
            <a:ext cx="1807300" cy="230832"/>
          </a:xfrm>
          <a:prstGeom prst="rect">
            <a:avLst/>
          </a:prstGeom>
          <a:noFill/>
        </p:spPr>
        <p:txBody>
          <a:bodyPr wrap="square" rtlCol="0">
            <a:spAutoFit/>
          </a:bodyPr>
          <a:lstStyle/>
          <a:p>
            <a:pPr algn="r"/>
            <a:r>
              <a:rPr lang="nl-NL" sz="900" b="1" i="1" dirty="0"/>
              <a:t>Kamp Vught</a:t>
            </a:r>
          </a:p>
        </p:txBody>
      </p:sp>
      <p:pic>
        <p:nvPicPr>
          <p:cNvPr id="25" name="Afbeelding 24">
            <a:extLst>
              <a:ext uri="{FF2B5EF4-FFF2-40B4-BE49-F238E27FC236}">
                <a16:creationId xmlns:a16="http://schemas.microsoft.com/office/drawing/2014/main" id="{5EB60714-C192-44A0-8BBF-6F98B542ED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1715" y="728280"/>
            <a:ext cx="2780350" cy="2052647"/>
          </a:xfrm>
          <a:prstGeom prst="rect">
            <a:avLst/>
          </a:prstGeom>
        </p:spPr>
      </p:pic>
      <p:sp>
        <p:nvSpPr>
          <p:cNvPr id="26" name="Tekstvak 25">
            <a:extLst>
              <a:ext uri="{FF2B5EF4-FFF2-40B4-BE49-F238E27FC236}">
                <a16:creationId xmlns:a16="http://schemas.microsoft.com/office/drawing/2014/main" id="{F55477DA-76B6-43F1-9378-6227EF4DE1FF}"/>
              </a:ext>
            </a:extLst>
          </p:cNvPr>
          <p:cNvSpPr txBox="1"/>
          <p:nvPr/>
        </p:nvSpPr>
        <p:spPr>
          <a:xfrm>
            <a:off x="3222846" y="2780927"/>
            <a:ext cx="2789219" cy="230832"/>
          </a:xfrm>
          <a:prstGeom prst="rect">
            <a:avLst/>
          </a:prstGeom>
          <a:noFill/>
        </p:spPr>
        <p:txBody>
          <a:bodyPr wrap="square" rtlCol="0">
            <a:spAutoFit/>
          </a:bodyPr>
          <a:lstStyle/>
          <a:p>
            <a:pPr algn="ctr"/>
            <a:r>
              <a:rPr lang="nl-NL" sz="900" b="1" i="1" dirty="0"/>
              <a:t>Harry Hendrix</a:t>
            </a:r>
          </a:p>
        </p:txBody>
      </p:sp>
      <p:pic>
        <p:nvPicPr>
          <p:cNvPr id="27" name="Afbeelding 26">
            <a:extLst>
              <a:ext uri="{FF2B5EF4-FFF2-40B4-BE49-F238E27FC236}">
                <a16:creationId xmlns:a16="http://schemas.microsoft.com/office/drawing/2014/main" id="{406475BB-8E6A-4AC4-A901-37B7D85EC6E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8232" y="636151"/>
            <a:ext cx="763053" cy="523940"/>
          </a:xfrm>
          <a:prstGeom prst="rect">
            <a:avLst/>
          </a:prstGeom>
        </p:spPr>
      </p:pic>
      <p:pic>
        <p:nvPicPr>
          <p:cNvPr id="31" name="Afbeelding 30">
            <a:extLst>
              <a:ext uri="{FF2B5EF4-FFF2-40B4-BE49-F238E27FC236}">
                <a16:creationId xmlns:a16="http://schemas.microsoft.com/office/drawing/2014/main" id="{BC9D106C-5F44-460A-883A-790F1A2861E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09058" y="4083385"/>
            <a:ext cx="1512162" cy="2258503"/>
          </a:xfrm>
          <a:prstGeom prst="rect">
            <a:avLst/>
          </a:prstGeom>
        </p:spPr>
      </p:pic>
      <p:sp>
        <p:nvSpPr>
          <p:cNvPr id="33" name="Tekstvak 32">
            <a:extLst>
              <a:ext uri="{FF2B5EF4-FFF2-40B4-BE49-F238E27FC236}">
                <a16:creationId xmlns:a16="http://schemas.microsoft.com/office/drawing/2014/main" id="{4B133F73-EEF0-45F3-B999-1A2D576018DA}"/>
              </a:ext>
            </a:extLst>
          </p:cNvPr>
          <p:cNvSpPr txBox="1"/>
          <p:nvPr/>
        </p:nvSpPr>
        <p:spPr>
          <a:xfrm>
            <a:off x="6503689" y="6155013"/>
            <a:ext cx="1080120" cy="230832"/>
          </a:xfrm>
          <a:prstGeom prst="rect">
            <a:avLst/>
          </a:prstGeom>
          <a:noFill/>
        </p:spPr>
        <p:txBody>
          <a:bodyPr wrap="square" rtlCol="0">
            <a:spAutoFit/>
          </a:bodyPr>
          <a:lstStyle/>
          <a:p>
            <a:pPr algn="r"/>
            <a:r>
              <a:rPr lang="nl-NL" sz="900" b="1" i="1" dirty="0"/>
              <a:t>SIPO</a:t>
            </a:r>
          </a:p>
        </p:txBody>
      </p:sp>
      <p:pic>
        <p:nvPicPr>
          <p:cNvPr id="13" name="Afbeelding 12">
            <a:extLst>
              <a:ext uri="{FF2B5EF4-FFF2-40B4-BE49-F238E27FC236}">
                <a16:creationId xmlns:a16="http://schemas.microsoft.com/office/drawing/2014/main" id="{D383CB75-2C11-4431-83C1-B62F8AC3B10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616" t="21584" r="17198" b="21820"/>
          <a:stretch/>
        </p:blipFill>
        <p:spPr>
          <a:xfrm>
            <a:off x="6876255" y="2162220"/>
            <a:ext cx="2159371" cy="1583373"/>
          </a:xfrm>
          <a:prstGeom prst="rect">
            <a:avLst/>
          </a:prstGeom>
        </p:spPr>
      </p:pic>
      <p:sp>
        <p:nvSpPr>
          <p:cNvPr id="12" name="Tekstvak 11">
            <a:extLst>
              <a:ext uri="{FF2B5EF4-FFF2-40B4-BE49-F238E27FC236}">
                <a16:creationId xmlns:a16="http://schemas.microsoft.com/office/drawing/2014/main" id="{0E86B9A9-E597-49A8-B6D0-D2C17894E193}"/>
              </a:ext>
            </a:extLst>
          </p:cNvPr>
          <p:cNvSpPr txBox="1"/>
          <p:nvPr/>
        </p:nvSpPr>
        <p:spPr>
          <a:xfrm>
            <a:off x="6156176" y="2274422"/>
            <a:ext cx="1427633" cy="369332"/>
          </a:xfrm>
          <a:prstGeom prst="rect">
            <a:avLst/>
          </a:prstGeom>
          <a:noFill/>
        </p:spPr>
        <p:txBody>
          <a:bodyPr wrap="square" rtlCol="0">
            <a:spAutoFit/>
          </a:bodyPr>
          <a:lstStyle/>
          <a:p>
            <a:r>
              <a:rPr lang="nl-NL" sz="900" b="1" i="1" dirty="0"/>
              <a:t>Loot Anne Frank-boom,</a:t>
            </a:r>
          </a:p>
          <a:p>
            <a:r>
              <a:rPr lang="nl-NL" sz="900" b="1" i="1" dirty="0"/>
              <a:t>Haelen</a:t>
            </a:r>
          </a:p>
        </p:txBody>
      </p:sp>
    </p:spTree>
    <p:extLst>
      <p:ext uri="{BB962C8B-B14F-4D97-AF65-F5344CB8AC3E}">
        <p14:creationId xmlns:p14="http://schemas.microsoft.com/office/powerpoint/2010/main" val="3706207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D1D5F6C-DE27-4992-B7D4-558331D867D1}"/>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27774D01-5E6D-4573-AEF3-767340E1D87B}"/>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1A26A846-FBE2-4272-AC10-5819B27FC59E}"/>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RECHTELOOSHEID                                            37 </a:t>
            </a:r>
          </a:p>
        </p:txBody>
      </p:sp>
      <p:sp>
        <p:nvSpPr>
          <p:cNvPr id="5" name="Rechthoek 4">
            <a:extLst>
              <a:ext uri="{FF2B5EF4-FFF2-40B4-BE49-F238E27FC236}">
                <a16:creationId xmlns:a16="http://schemas.microsoft.com/office/drawing/2014/main" id="{FEE7035A-20BD-4C3D-A0AF-EB311840CE5A}"/>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0338ADE7-52A0-4A05-AB09-382EB5BFAD4F}"/>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E45B18E-2B80-47A9-8D0F-873FED68EA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8" name="Afbeelding 7">
            <a:hlinkClick r:id="rId3" action="ppaction://hlinksldjump"/>
            <a:extLst>
              <a:ext uri="{FF2B5EF4-FFF2-40B4-BE49-F238E27FC236}">
                <a16:creationId xmlns:a16="http://schemas.microsoft.com/office/drawing/2014/main" id="{49F86FFE-7263-407F-8E37-358F07F7B35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9" name="Tekstvak 8">
            <a:extLst>
              <a:ext uri="{FF2B5EF4-FFF2-40B4-BE49-F238E27FC236}">
                <a16:creationId xmlns:a16="http://schemas.microsoft.com/office/drawing/2014/main" id="{D4F15567-4904-43FA-9AC5-C4C58F159E91}"/>
              </a:ext>
            </a:extLst>
          </p:cNvPr>
          <p:cNvSpPr txBox="1"/>
          <p:nvPr/>
        </p:nvSpPr>
        <p:spPr>
          <a:xfrm>
            <a:off x="72008" y="954478"/>
            <a:ext cx="5940152" cy="769441"/>
          </a:xfrm>
          <a:prstGeom prst="rect">
            <a:avLst/>
          </a:prstGeom>
          <a:noFill/>
        </p:spPr>
        <p:txBody>
          <a:bodyPr wrap="square" rtlCol="0">
            <a:spAutoFit/>
          </a:bodyPr>
          <a:lstStyle/>
          <a:p>
            <a:r>
              <a:rPr lang="nl-NL" sz="1100" dirty="0"/>
              <a:t>Elke Nederlands staatsburger heeft </a:t>
            </a:r>
            <a:r>
              <a:rPr lang="nl-NL" sz="1100" b="1" u="sng" dirty="0"/>
              <a:t>rechten</a:t>
            </a:r>
            <a:r>
              <a:rPr lang="nl-NL" sz="1100" dirty="0"/>
              <a:t> en </a:t>
            </a:r>
            <a:r>
              <a:rPr lang="nl-NL" sz="1100" b="1" u="sng" dirty="0"/>
              <a:t>plichten</a:t>
            </a:r>
            <a:r>
              <a:rPr lang="nl-NL" sz="1100" dirty="0"/>
              <a:t>. Deze zijn allemaal opgeschreven in de </a:t>
            </a:r>
            <a:r>
              <a:rPr lang="nl-NL" sz="1100" b="1" u="sng" dirty="0"/>
              <a:t>Grondwet</a:t>
            </a:r>
            <a:r>
              <a:rPr lang="nl-NL" sz="1100" dirty="0"/>
              <a:t>. De Grondwet is onze belangrijkste wet, alle andere wetten moeten zich daar  aan aanpassen. Daarnaast is er ook het </a:t>
            </a:r>
            <a:r>
              <a:rPr lang="nl-NL" sz="1100" b="1" u="sng" dirty="0"/>
              <a:t>Europees Verdrag</a:t>
            </a:r>
            <a:r>
              <a:rPr lang="nl-NL" sz="1100" u="sng" dirty="0"/>
              <a:t> </a:t>
            </a:r>
            <a:r>
              <a:rPr lang="nl-NL" sz="1100" dirty="0"/>
              <a:t>dat waakt over mensenrechten en vrijheden, en als een paraplu boven de eigen Grondwet van alle EU-landen hangt.  </a:t>
            </a:r>
          </a:p>
        </p:txBody>
      </p:sp>
      <p:graphicFrame>
        <p:nvGraphicFramePr>
          <p:cNvPr id="22" name="Tabel 21">
            <a:extLst>
              <a:ext uri="{FF2B5EF4-FFF2-40B4-BE49-F238E27FC236}">
                <a16:creationId xmlns:a16="http://schemas.microsoft.com/office/drawing/2014/main" id="{31792E9C-7BC4-4721-9609-6BD822EBFF08}"/>
              </a:ext>
            </a:extLst>
          </p:cNvPr>
          <p:cNvGraphicFramePr>
            <a:graphicFrameLocks noGrp="1"/>
          </p:cNvGraphicFramePr>
          <p:nvPr>
            <p:extLst>
              <p:ext uri="{D42A27DB-BD31-4B8C-83A1-F6EECF244321}">
                <p14:modId xmlns:p14="http://schemas.microsoft.com/office/powerpoint/2010/main" val="2843800400"/>
              </p:ext>
            </p:extLst>
          </p:nvPr>
        </p:nvGraphicFramePr>
        <p:xfrm>
          <a:off x="179512" y="1840070"/>
          <a:ext cx="5739757" cy="1804954"/>
        </p:xfrm>
        <a:graphic>
          <a:graphicData uri="http://schemas.openxmlformats.org/drawingml/2006/table">
            <a:tbl>
              <a:tblPr firstRow="1" firstCol="1" bandRow="1">
                <a:tableStyleId>{5C22544A-7EE6-4342-B048-85BDC9FD1C3A}</a:tableStyleId>
              </a:tblPr>
              <a:tblGrid>
                <a:gridCol w="2862572">
                  <a:extLst>
                    <a:ext uri="{9D8B030D-6E8A-4147-A177-3AD203B41FA5}">
                      <a16:colId xmlns:a16="http://schemas.microsoft.com/office/drawing/2014/main" val="585447482"/>
                    </a:ext>
                  </a:extLst>
                </a:gridCol>
                <a:gridCol w="2877185">
                  <a:extLst>
                    <a:ext uri="{9D8B030D-6E8A-4147-A177-3AD203B41FA5}">
                      <a16:colId xmlns:a16="http://schemas.microsoft.com/office/drawing/2014/main" val="3457356342"/>
                    </a:ext>
                  </a:extLst>
                </a:gridCol>
              </a:tblGrid>
              <a:tr h="1804954">
                <a:tc>
                  <a:txBody>
                    <a:bodyPr/>
                    <a:lstStyle/>
                    <a:p>
                      <a:pPr>
                        <a:lnSpc>
                          <a:spcPct val="150000"/>
                        </a:lnSpc>
                        <a:spcAft>
                          <a:spcPts val="0"/>
                        </a:spcAft>
                      </a:pPr>
                      <a:r>
                        <a:rPr lang="nl-NL" sz="1200" dirty="0">
                          <a:solidFill>
                            <a:schemeClr val="tx2">
                              <a:lumMod val="75000"/>
                            </a:schemeClr>
                          </a:solidFill>
                          <a:effectLst/>
                        </a:rPr>
                        <a:t>Enkele </a:t>
                      </a:r>
                      <a:r>
                        <a:rPr lang="nl-NL" sz="1200" u="sng" dirty="0">
                          <a:solidFill>
                            <a:schemeClr val="tx2">
                              <a:lumMod val="75000"/>
                            </a:schemeClr>
                          </a:solidFill>
                          <a:effectLst/>
                        </a:rPr>
                        <a:t>rechten</a:t>
                      </a:r>
                      <a:r>
                        <a:rPr lang="nl-NL" sz="1200" dirty="0">
                          <a:solidFill>
                            <a:schemeClr val="tx2">
                              <a:lumMod val="75000"/>
                            </a:schemeClr>
                          </a:solidFill>
                          <a:effectLst/>
                        </a:rPr>
                        <a:t> uit de grondwet:</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kiesrecht: het recht om te stemmen; het recht om gekozen te worden</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recht op medische hulp</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gelijke behandeling voor iedereen</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vrijheid van meningsuiting</a:t>
                      </a:r>
                      <a:endParaRPr lang="nl-NL" sz="1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50000"/>
                        </a:lnSpc>
                        <a:spcAft>
                          <a:spcPts val="0"/>
                        </a:spcAft>
                      </a:pPr>
                      <a:r>
                        <a:rPr lang="nl-NL" sz="1200" dirty="0">
                          <a:solidFill>
                            <a:schemeClr val="tx2">
                              <a:lumMod val="75000"/>
                            </a:schemeClr>
                          </a:solidFill>
                          <a:effectLst/>
                        </a:rPr>
                        <a:t>Enkele </a:t>
                      </a:r>
                      <a:r>
                        <a:rPr lang="nl-NL" sz="1200" u="sng" dirty="0">
                          <a:solidFill>
                            <a:schemeClr val="tx2">
                              <a:lumMod val="75000"/>
                            </a:schemeClr>
                          </a:solidFill>
                          <a:effectLst/>
                        </a:rPr>
                        <a:t>plichten</a:t>
                      </a:r>
                      <a:r>
                        <a:rPr lang="nl-NL" sz="1200" dirty="0">
                          <a:solidFill>
                            <a:schemeClr val="tx2">
                              <a:lumMod val="75000"/>
                            </a:schemeClr>
                          </a:solidFill>
                          <a:effectLst/>
                        </a:rPr>
                        <a:t> uit de Grondwet: </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leerplicht voor kinderen vanaf 5 jaar tot 16 jaar</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belasting betalen</a:t>
                      </a:r>
                      <a:endParaRPr lang="nl-NL" sz="1100" dirty="0">
                        <a:solidFill>
                          <a:schemeClr val="tx2">
                            <a:lumMod val="75000"/>
                          </a:schemeClr>
                        </a:solidFill>
                        <a:effectLst/>
                      </a:endParaRPr>
                    </a:p>
                    <a:p>
                      <a:pPr marL="342900" lvl="0" indent="-342900">
                        <a:lnSpc>
                          <a:spcPct val="150000"/>
                        </a:lnSpc>
                        <a:spcAft>
                          <a:spcPts val="0"/>
                        </a:spcAft>
                        <a:buFont typeface="Symbol" panose="05050102010706020507" pitchFamily="18" charset="2"/>
                        <a:buChar char=""/>
                      </a:pPr>
                      <a:r>
                        <a:rPr lang="nl-NL" sz="1200" dirty="0">
                          <a:solidFill>
                            <a:schemeClr val="tx2">
                              <a:lumMod val="75000"/>
                            </a:schemeClr>
                          </a:solidFill>
                          <a:effectLst/>
                        </a:rPr>
                        <a:t>vanaf 14 jaar in het bezit zijn van een identiteitsbewijs</a:t>
                      </a:r>
                      <a:endParaRPr lang="nl-NL" sz="11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084640910"/>
                  </a:ext>
                </a:extLst>
              </a:tr>
            </a:tbl>
          </a:graphicData>
        </a:graphic>
      </p:graphicFrame>
      <p:pic>
        <p:nvPicPr>
          <p:cNvPr id="23" name="Afbeelding 22">
            <a:extLst>
              <a:ext uri="{FF2B5EF4-FFF2-40B4-BE49-F238E27FC236}">
                <a16:creationId xmlns:a16="http://schemas.microsoft.com/office/drawing/2014/main" id="{402BC5C0-8DBF-43B8-B064-4B8593121DD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6434" y="1479047"/>
            <a:ext cx="763053" cy="523940"/>
          </a:xfrm>
          <a:prstGeom prst="rect">
            <a:avLst/>
          </a:prstGeom>
        </p:spPr>
      </p:pic>
      <p:sp>
        <p:nvSpPr>
          <p:cNvPr id="25" name="Tekstvak 24">
            <a:extLst>
              <a:ext uri="{FF2B5EF4-FFF2-40B4-BE49-F238E27FC236}">
                <a16:creationId xmlns:a16="http://schemas.microsoft.com/office/drawing/2014/main" id="{0AD37EBF-A1AF-4F80-8E70-A70C95E5F912}"/>
              </a:ext>
            </a:extLst>
          </p:cNvPr>
          <p:cNvSpPr txBox="1"/>
          <p:nvPr/>
        </p:nvSpPr>
        <p:spPr>
          <a:xfrm>
            <a:off x="3851920" y="1556792"/>
            <a:ext cx="962600" cy="307777"/>
          </a:xfrm>
          <a:prstGeom prst="rect">
            <a:avLst/>
          </a:prstGeom>
          <a:noFill/>
        </p:spPr>
        <p:txBody>
          <a:bodyPr wrap="square" rtlCol="0">
            <a:spAutoFit/>
          </a:bodyPr>
          <a:lstStyle/>
          <a:p>
            <a:pPr algn="r"/>
            <a:r>
              <a:rPr lang="nl-NL" sz="1400" b="1" dirty="0">
                <a:solidFill>
                  <a:schemeClr val="tx2"/>
                </a:solidFill>
              </a:rPr>
              <a:t>WEETJE:</a:t>
            </a:r>
          </a:p>
        </p:txBody>
      </p:sp>
      <p:pic>
        <p:nvPicPr>
          <p:cNvPr id="29" name="Afbeelding 28">
            <a:extLst>
              <a:ext uri="{FF2B5EF4-FFF2-40B4-BE49-F238E27FC236}">
                <a16:creationId xmlns:a16="http://schemas.microsoft.com/office/drawing/2014/main" id="{4DCB63C0-A0B0-4C8C-8B9C-D658DBF719E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3695755"/>
            <a:ext cx="2088232" cy="2240568"/>
          </a:xfrm>
          <a:prstGeom prst="rect">
            <a:avLst/>
          </a:prstGeom>
        </p:spPr>
      </p:pic>
      <p:pic>
        <p:nvPicPr>
          <p:cNvPr id="13" name="Afbeelding 12">
            <a:extLst>
              <a:ext uri="{FF2B5EF4-FFF2-40B4-BE49-F238E27FC236}">
                <a16:creationId xmlns:a16="http://schemas.microsoft.com/office/drawing/2014/main" id="{39A5CBC7-67DD-479B-8210-6CE97929F0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22186" y="3283165"/>
            <a:ext cx="1903080" cy="2555984"/>
          </a:xfrm>
          <a:prstGeom prst="rect">
            <a:avLst/>
          </a:prstGeom>
        </p:spPr>
      </p:pic>
      <p:sp>
        <p:nvSpPr>
          <p:cNvPr id="15" name="Tekstvak 14">
            <a:extLst>
              <a:ext uri="{FF2B5EF4-FFF2-40B4-BE49-F238E27FC236}">
                <a16:creationId xmlns:a16="http://schemas.microsoft.com/office/drawing/2014/main" id="{34E3BC48-617A-4A65-8C2E-447949FD26C9}"/>
              </a:ext>
            </a:extLst>
          </p:cNvPr>
          <p:cNvSpPr txBox="1"/>
          <p:nvPr/>
        </p:nvSpPr>
        <p:spPr>
          <a:xfrm>
            <a:off x="7865357" y="5799239"/>
            <a:ext cx="1330541" cy="230832"/>
          </a:xfrm>
          <a:prstGeom prst="rect">
            <a:avLst/>
          </a:prstGeom>
          <a:noFill/>
        </p:spPr>
        <p:txBody>
          <a:bodyPr wrap="square" rtlCol="0">
            <a:spAutoFit/>
          </a:bodyPr>
          <a:lstStyle/>
          <a:p>
            <a:pPr algn="ctr"/>
            <a:r>
              <a:rPr lang="nl-NL" sz="900" b="1" i="1" dirty="0"/>
              <a:t>Arthur Seyss-Inquart</a:t>
            </a:r>
          </a:p>
        </p:txBody>
      </p:sp>
      <p:sp>
        <p:nvSpPr>
          <p:cNvPr id="16" name="Tekstvak 15">
            <a:extLst>
              <a:ext uri="{FF2B5EF4-FFF2-40B4-BE49-F238E27FC236}">
                <a16:creationId xmlns:a16="http://schemas.microsoft.com/office/drawing/2014/main" id="{714AE7EA-0F62-4817-8724-D789D784847E}"/>
              </a:ext>
            </a:extLst>
          </p:cNvPr>
          <p:cNvSpPr txBox="1"/>
          <p:nvPr/>
        </p:nvSpPr>
        <p:spPr>
          <a:xfrm>
            <a:off x="5875450" y="6063039"/>
            <a:ext cx="1656184" cy="230832"/>
          </a:xfrm>
          <a:prstGeom prst="rect">
            <a:avLst/>
          </a:prstGeom>
          <a:noFill/>
        </p:spPr>
        <p:txBody>
          <a:bodyPr wrap="square" rtlCol="0">
            <a:spAutoFit/>
          </a:bodyPr>
          <a:lstStyle/>
          <a:p>
            <a:pPr algn="r"/>
            <a:r>
              <a:rPr lang="nl-NL" sz="900" b="1" i="1" dirty="0"/>
              <a:t>Piano van Arthur Seyss-Inquart</a:t>
            </a:r>
          </a:p>
        </p:txBody>
      </p:sp>
      <p:sp>
        <p:nvSpPr>
          <p:cNvPr id="10" name="Tekstvak 9">
            <a:extLst>
              <a:ext uri="{FF2B5EF4-FFF2-40B4-BE49-F238E27FC236}">
                <a16:creationId xmlns:a16="http://schemas.microsoft.com/office/drawing/2014/main" id="{FEDA4EAD-D18F-467B-B6C7-D2FB9E75324A}"/>
              </a:ext>
            </a:extLst>
          </p:cNvPr>
          <p:cNvSpPr txBox="1"/>
          <p:nvPr/>
        </p:nvSpPr>
        <p:spPr>
          <a:xfrm>
            <a:off x="2267744" y="3711980"/>
            <a:ext cx="3651525" cy="2677656"/>
          </a:xfrm>
          <a:prstGeom prst="rect">
            <a:avLst/>
          </a:prstGeom>
          <a:noFill/>
        </p:spPr>
        <p:txBody>
          <a:bodyPr wrap="square" rtlCol="0">
            <a:spAutoFit/>
          </a:bodyPr>
          <a:lstStyle/>
          <a:p>
            <a:r>
              <a:rPr lang="nl-NL" sz="1200" b="1" u="sng" dirty="0"/>
              <a:t>Rechteloosheid</a:t>
            </a:r>
            <a:r>
              <a:rPr lang="nl-NL" sz="1200" dirty="0"/>
              <a:t> was na 15 mei 1940 een feit. Enkele voorbeelden van die rechteloosheid: </a:t>
            </a:r>
          </a:p>
          <a:p>
            <a:pPr lvl="0"/>
            <a:r>
              <a:rPr lang="nl-NL" sz="1200" dirty="0"/>
              <a:t>-  Er was geen grondwet meer, geen parlement, en alle politieke partijen werden verboden, behalve de NSB. </a:t>
            </a:r>
          </a:p>
          <a:p>
            <a:pPr lvl="0"/>
            <a:r>
              <a:rPr lang="nl-NL" sz="1200" dirty="0"/>
              <a:t>-  Tegen burgers werd grof geweld gebruikt, zonder gevolgen voor de daders </a:t>
            </a:r>
          </a:p>
          <a:p>
            <a:pPr lvl="0"/>
            <a:r>
              <a:rPr lang="nl-NL" sz="1200" dirty="0"/>
              <a:t>-  De discriminatie van bevolkingsgroepen zoals joden, zigeuners en homo’s, die zover ging dat ze werden gedood in kampen</a:t>
            </a:r>
          </a:p>
          <a:p>
            <a:pPr lvl="0"/>
            <a:r>
              <a:rPr lang="nl-NL" sz="1200" dirty="0"/>
              <a:t>-  Het controleren van kranten, boeken en kunstwerken, censuur genoemd </a:t>
            </a:r>
          </a:p>
          <a:p>
            <a:pPr lvl="0"/>
            <a:r>
              <a:rPr lang="nl-NL" sz="1200" dirty="0"/>
              <a:t>- Het willekeurig doodschieten van gijzelaars, onschuldige burgers, als vergelding (represaille) voor daden die door het verzet werden gepleegd.</a:t>
            </a:r>
          </a:p>
        </p:txBody>
      </p:sp>
      <p:sp>
        <p:nvSpPr>
          <p:cNvPr id="12" name="Tekstvak 11">
            <a:extLst>
              <a:ext uri="{FF2B5EF4-FFF2-40B4-BE49-F238E27FC236}">
                <a16:creationId xmlns:a16="http://schemas.microsoft.com/office/drawing/2014/main" id="{8ED26D66-8CE2-46B1-B008-88F26DBEB288}"/>
              </a:ext>
            </a:extLst>
          </p:cNvPr>
          <p:cNvSpPr txBox="1"/>
          <p:nvPr/>
        </p:nvSpPr>
        <p:spPr>
          <a:xfrm>
            <a:off x="5971167" y="692696"/>
            <a:ext cx="3065329" cy="2631490"/>
          </a:xfrm>
          <a:prstGeom prst="rect">
            <a:avLst/>
          </a:prstGeom>
          <a:noFill/>
        </p:spPr>
        <p:txBody>
          <a:bodyPr wrap="square" rtlCol="0">
            <a:spAutoFit/>
          </a:bodyPr>
          <a:lstStyle/>
          <a:p>
            <a:r>
              <a:rPr lang="nl-NL" sz="1100" dirty="0"/>
              <a:t>Na de capitulatie, de overgave van het Nederlandse leger, ging koningin Wilhelmina met haar regering naar Londen, om van daaruit het verzet te ondersteunen. In Nederland namen de Duitsers de macht over. </a:t>
            </a:r>
          </a:p>
          <a:p>
            <a:r>
              <a:rPr lang="nl-NL" sz="1100" b="1" u="sng" dirty="0"/>
              <a:t>Arthur Seyss-Inquart</a:t>
            </a:r>
            <a:r>
              <a:rPr lang="nl-NL" sz="1100" u="sng" dirty="0"/>
              <a:t> </a:t>
            </a:r>
            <a:r>
              <a:rPr lang="nl-NL" sz="1100" dirty="0"/>
              <a:t>werd de hoogste baas van het land. Hij chanteerde Joodse bedrijven. Hij werd schatrijk door het inpikken van Joodse huizen en gebouwen. Politieke partijen werd</a:t>
            </a:r>
          </a:p>
          <a:p>
            <a:r>
              <a:rPr lang="nl-NL" sz="1100" dirty="0"/>
              <a:t>opgeheven. Er mocht </a:t>
            </a:r>
            <a:r>
              <a:rPr lang="nl-NL" sz="1100" b="1" u="sng" dirty="0"/>
              <a:t>maar één partij bestaan, de NSB</a:t>
            </a:r>
            <a:r>
              <a:rPr lang="nl-NL" sz="1100" dirty="0"/>
              <a:t>. De leden van de Eerste en Tweede kamer werden naar huis gestuurd, later ook de leden van de Provinciale Staten en het gemeentebestuur. </a:t>
            </a:r>
          </a:p>
          <a:p>
            <a:r>
              <a:rPr lang="nl-NL" sz="1100" dirty="0"/>
              <a:t>De burgemeesters werden gaandeweg vervangen door NSB’ers. </a:t>
            </a:r>
          </a:p>
        </p:txBody>
      </p:sp>
      <p:pic>
        <p:nvPicPr>
          <p:cNvPr id="24" name="Afbeelding 23">
            <a:extLst>
              <a:ext uri="{FF2B5EF4-FFF2-40B4-BE49-F238E27FC236}">
                <a16:creationId xmlns:a16="http://schemas.microsoft.com/office/drawing/2014/main" id="{D128DE08-39E3-43F7-B4CC-765982569E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71167" y="5166857"/>
            <a:ext cx="1472871" cy="903344"/>
          </a:xfrm>
          <a:prstGeom prst="rect">
            <a:avLst/>
          </a:prstGeom>
        </p:spPr>
      </p:pic>
    </p:spTree>
    <p:extLst>
      <p:ext uri="{BB962C8B-B14F-4D97-AF65-F5344CB8AC3E}">
        <p14:creationId xmlns:p14="http://schemas.microsoft.com/office/powerpoint/2010/main" val="2567909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E8BDA8E-0AB2-4928-8228-2C79F016BB67}"/>
              </a:ext>
            </a:extLst>
          </p:cNvPr>
          <p:cNvSpPr/>
          <p:nvPr/>
        </p:nvSpPr>
        <p:spPr>
          <a:xfrm>
            <a:off x="14644" y="14093"/>
            <a:ext cx="9194251"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6F80EBAB-86F4-4A55-AA3A-7D90D522EAB0}"/>
              </a:ext>
            </a:extLst>
          </p:cNvPr>
          <p:cNvSpPr/>
          <p:nvPr/>
        </p:nvSpPr>
        <p:spPr>
          <a:xfrm>
            <a:off x="72079" y="155634"/>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6D7CFA1F-20D5-402E-8BD5-623F1293F1C3}"/>
              </a:ext>
            </a:extLst>
          </p:cNvPr>
          <p:cNvSpPr/>
          <p:nvPr/>
        </p:nvSpPr>
        <p:spPr>
          <a:xfrm>
            <a:off x="1126304" y="204517"/>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TERREUR                                                       38</a:t>
            </a:r>
          </a:p>
        </p:txBody>
      </p:sp>
      <p:sp>
        <p:nvSpPr>
          <p:cNvPr id="5" name="Rechthoek 4">
            <a:extLst>
              <a:ext uri="{FF2B5EF4-FFF2-40B4-BE49-F238E27FC236}">
                <a16:creationId xmlns:a16="http://schemas.microsoft.com/office/drawing/2014/main" id="{C727D567-89F5-45AA-BF32-99ECECD647BC}"/>
              </a:ext>
            </a:extLst>
          </p:cNvPr>
          <p:cNvSpPr/>
          <p:nvPr/>
        </p:nvSpPr>
        <p:spPr>
          <a:xfrm>
            <a:off x="190200" y="6334908"/>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2C701649-3785-48CC-BBB8-D29FC38F941A}"/>
              </a:ext>
            </a:extLst>
          </p:cNvPr>
          <p:cNvSpPr/>
          <p:nvPr/>
        </p:nvSpPr>
        <p:spPr>
          <a:xfrm>
            <a:off x="190200" y="6649233"/>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C011B43C-478C-4D4D-91D8-767C0C139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04" y="42499"/>
            <a:ext cx="1187624" cy="791467"/>
          </a:xfrm>
          <a:prstGeom prst="rect">
            <a:avLst/>
          </a:prstGeom>
        </p:spPr>
      </p:pic>
      <p:pic>
        <p:nvPicPr>
          <p:cNvPr id="8" name="Afbeelding 7">
            <a:hlinkClick r:id="rId3" action="ppaction://hlinksldjump"/>
            <a:extLst>
              <a:ext uri="{FF2B5EF4-FFF2-40B4-BE49-F238E27FC236}">
                <a16:creationId xmlns:a16="http://schemas.microsoft.com/office/drawing/2014/main" id="{B31E0BD2-9EBE-4667-AB4A-E6B6C8A53F5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9784" y="5796418"/>
            <a:ext cx="706036" cy="980728"/>
          </a:xfrm>
          <a:prstGeom prst="rect">
            <a:avLst/>
          </a:prstGeom>
        </p:spPr>
      </p:pic>
      <p:sp>
        <p:nvSpPr>
          <p:cNvPr id="9" name="Tekstvak 8">
            <a:extLst>
              <a:ext uri="{FF2B5EF4-FFF2-40B4-BE49-F238E27FC236}">
                <a16:creationId xmlns:a16="http://schemas.microsoft.com/office/drawing/2014/main" id="{66516171-DA6D-45C8-826D-69CD60D9C44E}"/>
              </a:ext>
            </a:extLst>
          </p:cNvPr>
          <p:cNvSpPr txBox="1"/>
          <p:nvPr/>
        </p:nvSpPr>
        <p:spPr>
          <a:xfrm>
            <a:off x="154704" y="898347"/>
            <a:ext cx="2987824" cy="1277273"/>
          </a:xfrm>
          <a:prstGeom prst="rect">
            <a:avLst/>
          </a:prstGeom>
          <a:noFill/>
        </p:spPr>
        <p:txBody>
          <a:bodyPr wrap="square" rtlCol="0">
            <a:spAutoFit/>
          </a:bodyPr>
          <a:lstStyle/>
          <a:p>
            <a:r>
              <a:rPr lang="nl-NL" sz="1100" dirty="0"/>
              <a:t>Het </a:t>
            </a:r>
            <a:r>
              <a:rPr lang="nl-NL" sz="1100" b="1" u="sng" dirty="0"/>
              <a:t>gebruik van geweld</a:t>
            </a:r>
            <a:r>
              <a:rPr lang="nl-NL" sz="1100" u="sng" dirty="0"/>
              <a:t> </a:t>
            </a:r>
            <a:r>
              <a:rPr lang="nl-NL" sz="1100" dirty="0"/>
              <a:t>om </a:t>
            </a:r>
            <a:r>
              <a:rPr lang="nl-NL" sz="1100" b="1" u="sng" dirty="0"/>
              <a:t>mensen jouw wil op te leggen</a:t>
            </a:r>
            <a:r>
              <a:rPr lang="nl-NL" sz="1100" dirty="0"/>
              <a:t> wordt </a:t>
            </a:r>
            <a:r>
              <a:rPr lang="nl-NL" sz="1100" i="1" dirty="0"/>
              <a:t>terreur</a:t>
            </a:r>
            <a:r>
              <a:rPr lang="nl-NL" sz="1100" dirty="0"/>
              <a:t> genoemd. De nazi’s hebben vele soorten van geweld toegepast op onschuldige mensen. Ook in onze tijd zijn er landen die geen democratie kennen, die worden geregeerd door een dictator zoals Hitler destijds. Een voorbeeld hiervan is Noord-Korea.</a:t>
            </a:r>
          </a:p>
        </p:txBody>
      </p:sp>
      <p:graphicFrame>
        <p:nvGraphicFramePr>
          <p:cNvPr id="10" name="Tabel 9">
            <a:extLst>
              <a:ext uri="{FF2B5EF4-FFF2-40B4-BE49-F238E27FC236}">
                <a16:creationId xmlns:a16="http://schemas.microsoft.com/office/drawing/2014/main" id="{9D5E0857-56F9-4CA5-9A64-37F67EF2D9C9}"/>
              </a:ext>
            </a:extLst>
          </p:cNvPr>
          <p:cNvGraphicFramePr>
            <a:graphicFrameLocks noGrp="1"/>
          </p:cNvGraphicFramePr>
          <p:nvPr>
            <p:extLst>
              <p:ext uri="{D42A27DB-BD31-4B8C-83A1-F6EECF244321}">
                <p14:modId xmlns:p14="http://schemas.microsoft.com/office/powerpoint/2010/main" val="1500259064"/>
              </p:ext>
            </p:extLst>
          </p:nvPr>
        </p:nvGraphicFramePr>
        <p:xfrm>
          <a:off x="3138471" y="700420"/>
          <a:ext cx="5980721" cy="1866472"/>
        </p:xfrm>
        <a:graphic>
          <a:graphicData uri="http://schemas.openxmlformats.org/drawingml/2006/table">
            <a:tbl>
              <a:tblPr firstRow="1" firstCol="1" bandRow="1">
                <a:tableStyleId>{5C22544A-7EE6-4342-B048-85BDC9FD1C3A}</a:tableStyleId>
              </a:tblPr>
              <a:tblGrid>
                <a:gridCol w="2937772">
                  <a:extLst>
                    <a:ext uri="{9D8B030D-6E8A-4147-A177-3AD203B41FA5}">
                      <a16:colId xmlns:a16="http://schemas.microsoft.com/office/drawing/2014/main" val="1322496231"/>
                    </a:ext>
                  </a:extLst>
                </a:gridCol>
                <a:gridCol w="3042949">
                  <a:extLst>
                    <a:ext uri="{9D8B030D-6E8A-4147-A177-3AD203B41FA5}">
                      <a16:colId xmlns:a16="http://schemas.microsoft.com/office/drawing/2014/main" val="1187755565"/>
                    </a:ext>
                  </a:extLst>
                </a:gridCol>
              </a:tblGrid>
              <a:tr h="1866472">
                <a:tc>
                  <a:txBody>
                    <a:bodyPr/>
                    <a:lstStyle/>
                    <a:p>
                      <a:pPr>
                        <a:lnSpc>
                          <a:spcPct val="100000"/>
                        </a:lnSpc>
                        <a:spcAft>
                          <a:spcPts val="0"/>
                        </a:spcAft>
                      </a:pPr>
                      <a:r>
                        <a:rPr lang="nl-NL" sz="1200" dirty="0">
                          <a:solidFill>
                            <a:schemeClr val="tx1"/>
                          </a:solidFill>
                          <a:effectLst/>
                        </a:rPr>
                        <a:t>In </a:t>
                      </a:r>
                      <a:r>
                        <a:rPr lang="nl-NL" sz="1200" u="sng" dirty="0">
                          <a:solidFill>
                            <a:schemeClr val="tx1"/>
                          </a:solidFill>
                          <a:effectLst/>
                        </a:rPr>
                        <a:t>Duitsland</a:t>
                      </a:r>
                      <a:r>
                        <a:rPr lang="nl-NL" sz="1200" dirty="0">
                          <a:solidFill>
                            <a:schemeClr val="tx1"/>
                          </a:solidFill>
                          <a:effectLst/>
                        </a:rPr>
                        <a:t> noemde Hitler zich “</a:t>
                      </a:r>
                      <a:r>
                        <a:rPr lang="nl-NL" sz="1200" u="sng" dirty="0">
                          <a:solidFill>
                            <a:schemeClr val="tx1"/>
                          </a:solidFill>
                          <a:effectLst/>
                        </a:rPr>
                        <a:t>Führer</a:t>
                      </a:r>
                      <a:r>
                        <a:rPr lang="nl-NL" sz="1200" dirty="0">
                          <a:solidFill>
                            <a:schemeClr val="tx1"/>
                          </a:solidFill>
                          <a:effectLst/>
                        </a:rPr>
                        <a:t>”. Zijn politieke  tegenstanders werden vermoord. Met zijn </a:t>
                      </a:r>
                      <a:r>
                        <a:rPr lang="nl-NL" sz="1200" dirty="0" err="1">
                          <a:solidFill>
                            <a:schemeClr val="tx1"/>
                          </a:solidFill>
                          <a:effectLst/>
                        </a:rPr>
                        <a:t>nazi-partij</a:t>
                      </a:r>
                      <a:r>
                        <a:rPr lang="nl-NL" sz="1200" dirty="0">
                          <a:solidFill>
                            <a:schemeClr val="tx1"/>
                          </a:solidFill>
                          <a:effectLst/>
                        </a:rPr>
                        <a:t> heeft hij gruwelijke schendingen van mensenrechten op zijn naam staan. Naast alle oorlogsmisdaden heeft hij zich schuldig gemaakt aan </a:t>
                      </a:r>
                      <a:r>
                        <a:rPr lang="nl-NL" sz="1200" u="sng" dirty="0">
                          <a:solidFill>
                            <a:schemeClr val="tx1"/>
                          </a:solidFill>
                          <a:effectLst/>
                        </a:rPr>
                        <a:t>genocide</a:t>
                      </a:r>
                      <a:r>
                        <a:rPr lang="nl-NL" sz="1200" dirty="0">
                          <a:solidFill>
                            <a:schemeClr val="tx1"/>
                          </a:solidFill>
                          <a:effectLst/>
                        </a:rPr>
                        <a:t> (het uitmoorden van mensen die bij een bepaalde groep horen, zoals Joden, homo’s, zigeuners en mensen met een aangeboren handicap). </a:t>
                      </a:r>
                      <a:endParaRPr lang="nl-N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CFF66"/>
                    </a:solidFill>
                  </a:tcPr>
                </a:tc>
                <a:tc>
                  <a:txBody>
                    <a:bodyPr/>
                    <a:lstStyle/>
                    <a:p>
                      <a:pPr>
                        <a:lnSpc>
                          <a:spcPct val="100000"/>
                        </a:lnSpc>
                        <a:spcAft>
                          <a:spcPts val="0"/>
                        </a:spcAft>
                      </a:pPr>
                      <a:r>
                        <a:rPr lang="nl-NL" sz="1200" dirty="0">
                          <a:solidFill>
                            <a:schemeClr val="tx1"/>
                          </a:solidFill>
                          <a:effectLst/>
                        </a:rPr>
                        <a:t>In </a:t>
                      </a:r>
                      <a:r>
                        <a:rPr lang="nl-NL" sz="1200" u="sng" dirty="0">
                          <a:solidFill>
                            <a:schemeClr val="tx1"/>
                          </a:solidFill>
                          <a:effectLst/>
                        </a:rPr>
                        <a:t>Noord-Korea</a:t>
                      </a:r>
                      <a:r>
                        <a:rPr lang="nl-NL" sz="1200" dirty="0">
                          <a:solidFill>
                            <a:schemeClr val="tx1"/>
                          </a:solidFill>
                          <a:effectLst/>
                        </a:rPr>
                        <a:t> noemt Kim Jong-</a:t>
                      </a:r>
                      <a:r>
                        <a:rPr lang="nl-NL" sz="1200" dirty="0" err="1">
                          <a:solidFill>
                            <a:schemeClr val="tx1"/>
                          </a:solidFill>
                          <a:effectLst/>
                        </a:rPr>
                        <a:t>Un</a:t>
                      </a:r>
                      <a:r>
                        <a:rPr lang="nl-NL" sz="1200" dirty="0">
                          <a:solidFill>
                            <a:schemeClr val="tx1"/>
                          </a:solidFill>
                          <a:effectLst/>
                        </a:rPr>
                        <a:t> zich “</a:t>
                      </a:r>
                      <a:r>
                        <a:rPr lang="nl-NL" sz="1200" u="sng" dirty="0">
                          <a:solidFill>
                            <a:schemeClr val="tx1"/>
                          </a:solidFill>
                          <a:effectLst/>
                        </a:rPr>
                        <a:t>Opperste Leider</a:t>
                      </a:r>
                      <a:r>
                        <a:rPr lang="nl-NL" sz="1200" dirty="0">
                          <a:solidFill>
                            <a:schemeClr val="tx1"/>
                          </a:solidFill>
                          <a:effectLst/>
                        </a:rPr>
                        <a:t>”. Politieke  tegenstanders worden vermoord. Zijn onderdanen mogen het land niet uit, hebben geen toegang tot het </a:t>
                      </a:r>
                      <a:r>
                        <a:rPr lang="nl-NL" sz="1200" dirty="0" err="1">
                          <a:solidFill>
                            <a:schemeClr val="tx1"/>
                          </a:solidFill>
                          <a:effectLst/>
                        </a:rPr>
                        <a:t>WorldWideWeb</a:t>
                      </a:r>
                      <a:r>
                        <a:rPr lang="nl-NL" sz="1200" dirty="0">
                          <a:solidFill>
                            <a:schemeClr val="tx1"/>
                          </a:solidFill>
                          <a:effectLst/>
                        </a:rPr>
                        <a:t> (</a:t>
                      </a:r>
                      <a:r>
                        <a:rPr lang="nl-NL" sz="1200" dirty="0" err="1">
                          <a:solidFill>
                            <a:schemeClr val="tx1"/>
                          </a:solidFill>
                          <a:effectLst/>
                        </a:rPr>
                        <a:t>werelwijd</a:t>
                      </a:r>
                      <a:r>
                        <a:rPr lang="nl-NL" sz="1200" dirty="0">
                          <a:solidFill>
                            <a:schemeClr val="tx1"/>
                          </a:solidFill>
                          <a:effectLst/>
                        </a:rPr>
                        <a:t> internet) en kunnen maar één t.v.-zender ontvangen. </a:t>
                      </a:r>
                      <a:endParaRPr lang="nl-NL" sz="1100" dirty="0">
                        <a:solidFill>
                          <a:schemeClr val="tx1"/>
                        </a:solidFill>
                        <a:effectLst/>
                      </a:endParaRPr>
                    </a:p>
                    <a:p>
                      <a:pPr>
                        <a:lnSpc>
                          <a:spcPct val="100000"/>
                        </a:lnSpc>
                        <a:spcAft>
                          <a:spcPts val="0"/>
                        </a:spcAft>
                      </a:pPr>
                      <a:r>
                        <a:rPr lang="nl-NL" sz="1200" dirty="0">
                          <a:solidFill>
                            <a:schemeClr val="tx1"/>
                          </a:solidFill>
                          <a:effectLst/>
                        </a:rPr>
                        <a:t>De Verenigde Naties melden </a:t>
                      </a:r>
                      <a:r>
                        <a:rPr lang="nl-NL" sz="1200" u="sng" dirty="0">
                          <a:solidFill>
                            <a:schemeClr val="tx1"/>
                          </a:solidFill>
                          <a:effectLst/>
                        </a:rPr>
                        <a:t>gruwelijke schendingen van de mensenrechten</a:t>
                      </a:r>
                      <a:r>
                        <a:rPr lang="nl-NL" sz="1200" dirty="0">
                          <a:solidFill>
                            <a:schemeClr val="tx1"/>
                          </a:solidFill>
                          <a:effectLst/>
                        </a:rPr>
                        <a:t>, onder andere in concentratiekampen.  </a:t>
                      </a:r>
                      <a:endParaRPr lang="nl-N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CFF66"/>
                    </a:solidFill>
                  </a:tcPr>
                </a:tc>
                <a:extLst>
                  <a:ext uri="{0D108BD9-81ED-4DB2-BD59-A6C34878D82A}">
                    <a16:rowId xmlns:a16="http://schemas.microsoft.com/office/drawing/2014/main" val="1220228753"/>
                  </a:ext>
                </a:extLst>
              </a:tr>
            </a:tbl>
          </a:graphicData>
        </a:graphic>
      </p:graphicFrame>
      <p:sp>
        <p:nvSpPr>
          <p:cNvPr id="11" name="Tekstvak 10">
            <a:extLst>
              <a:ext uri="{FF2B5EF4-FFF2-40B4-BE49-F238E27FC236}">
                <a16:creationId xmlns:a16="http://schemas.microsoft.com/office/drawing/2014/main" id="{7862EBB8-1B89-442B-BC24-F35B82BACD88}"/>
              </a:ext>
            </a:extLst>
          </p:cNvPr>
          <p:cNvSpPr txBox="1"/>
          <p:nvPr/>
        </p:nvSpPr>
        <p:spPr>
          <a:xfrm>
            <a:off x="166874" y="2381219"/>
            <a:ext cx="2503815" cy="1277273"/>
          </a:xfrm>
          <a:prstGeom prst="rect">
            <a:avLst/>
          </a:prstGeom>
          <a:solidFill>
            <a:srgbClr val="FFFFCC"/>
          </a:solidFill>
        </p:spPr>
        <p:txBody>
          <a:bodyPr wrap="square" rtlCol="0">
            <a:spAutoFit/>
          </a:bodyPr>
          <a:lstStyle/>
          <a:p>
            <a:r>
              <a:rPr lang="nl-NL" sz="1100" dirty="0"/>
              <a:t>Ook in de dorpen rond het Leudal werden </a:t>
            </a:r>
            <a:r>
              <a:rPr lang="nl-NL" sz="1100" b="1" u="sng" dirty="0"/>
              <a:t>mensen blootgesteld aan terreur</a:t>
            </a:r>
            <a:r>
              <a:rPr lang="nl-NL" sz="1100" dirty="0"/>
              <a:t>. De laatste jaren van de oorlog, toen de nazi’s zagen aankomen dat ze de oorlog zouden verliezen, gebruikten ze terreur tot op het laatste moment om mensen te </a:t>
            </a:r>
            <a:r>
              <a:rPr lang="nl-NL" sz="1100" b="1" u="sng" dirty="0"/>
              <a:t>dwingen</a:t>
            </a:r>
            <a:r>
              <a:rPr lang="nl-NL" sz="1100" dirty="0"/>
              <a:t> of </a:t>
            </a:r>
            <a:r>
              <a:rPr lang="nl-NL" sz="1100" b="1" u="sng" dirty="0"/>
              <a:t>af te schrikken</a:t>
            </a:r>
            <a:r>
              <a:rPr lang="nl-NL" sz="1100" dirty="0"/>
              <a:t>. </a:t>
            </a:r>
            <a:endParaRPr lang="nl-NL" dirty="0"/>
          </a:p>
        </p:txBody>
      </p:sp>
      <p:pic>
        <p:nvPicPr>
          <p:cNvPr id="12" name="Afbeelding 11">
            <a:extLst>
              <a:ext uri="{FF2B5EF4-FFF2-40B4-BE49-F238E27FC236}">
                <a16:creationId xmlns:a16="http://schemas.microsoft.com/office/drawing/2014/main" id="{6BFC7C4C-4A58-4111-8D4E-E1CD52EECD5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flipH="1">
            <a:off x="7644631" y="2433817"/>
            <a:ext cx="1275009" cy="1659906"/>
          </a:xfrm>
          <a:prstGeom prst="rect">
            <a:avLst/>
          </a:prstGeom>
        </p:spPr>
      </p:pic>
      <p:sp>
        <p:nvSpPr>
          <p:cNvPr id="13" name="Tekstvak 12">
            <a:extLst>
              <a:ext uri="{FF2B5EF4-FFF2-40B4-BE49-F238E27FC236}">
                <a16:creationId xmlns:a16="http://schemas.microsoft.com/office/drawing/2014/main" id="{3FE53735-2DDC-4FA1-8D04-C4D934FFA3AC}"/>
              </a:ext>
            </a:extLst>
          </p:cNvPr>
          <p:cNvSpPr txBox="1"/>
          <p:nvPr/>
        </p:nvSpPr>
        <p:spPr>
          <a:xfrm>
            <a:off x="2678852" y="2642643"/>
            <a:ext cx="4052191" cy="3970318"/>
          </a:xfrm>
          <a:prstGeom prst="rect">
            <a:avLst/>
          </a:prstGeom>
          <a:solidFill>
            <a:schemeClr val="tx1"/>
          </a:solidFill>
        </p:spPr>
        <p:txBody>
          <a:bodyPr wrap="square" rtlCol="0">
            <a:spAutoFit/>
          </a:bodyPr>
          <a:lstStyle/>
          <a:p>
            <a:pPr lvl="0"/>
            <a:r>
              <a:rPr lang="nl-NL" sz="1200" b="1" u="sng" dirty="0">
                <a:solidFill>
                  <a:schemeClr val="bg1"/>
                </a:solidFill>
              </a:rPr>
              <a:t>Piet Vossen</a:t>
            </a:r>
            <a:r>
              <a:rPr lang="nl-NL" sz="1200" u="sng" dirty="0">
                <a:solidFill>
                  <a:schemeClr val="bg1"/>
                </a:solidFill>
              </a:rPr>
              <a:t> </a:t>
            </a:r>
            <a:r>
              <a:rPr lang="nl-NL" sz="1200" dirty="0">
                <a:solidFill>
                  <a:schemeClr val="bg1"/>
                </a:solidFill>
              </a:rPr>
              <a:t>(1) wilde niet worden opgepakt om in Duitsland te werken; hij werd op de vlucht doodgeschoten op 9 oktober 1944. </a:t>
            </a:r>
          </a:p>
          <a:p>
            <a:pPr lvl="0"/>
            <a:r>
              <a:rPr lang="nl-NL" sz="1200" b="1" u="sng" dirty="0">
                <a:solidFill>
                  <a:schemeClr val="bg1"/>
                </a:solidFill>
              </a:rPr>
              <a:t>Graad Heijthuijzen </a:t>
            </a:r>
            <a:r>
              <a:rPr lang="nl-NL" sz="1200" dirty="0">
                <a:solidFill>
                  <a:schemeClr val="bg1"/>
                </a:solidFill>
              </a:rPr>
              <a:t>(2)</a:t>
            </a:r>
            <a:r>
              <a:rPr lang="nl-NL" sz="1200" b="1" dirty="0">
                <a:solidFill>
                  <a:schemeClr val="bg1"/>
                </a:solidFill>
              </a:rPr>
              <a:t> en </a:t>
            </a:r>
            <a:r>
              <a:rPr lang="nl-NL" sz="1200" b="1" u="sng" dirty="0">
                <a:solidFill>
                  <a:schemeClr val="bg1"/>
                </a:solidFill>
              </a:rPr>
              <a:t>Trees van de Vin</a:t>
            </a:r>
            <a:r>
              <a:rPr lang="nl-NL" sz="1200" u="sng" dirty="0">
                <a:solidFill>
                  <a:schemeClr val="bg1"/>
                </a:solidFill>
              </a:rPr>
              <a:t> </a:t>
            </a:r>
            <a:r>
              <a:rPr lang="nl-NL" sz="1200" dirty="0">
                <a:solidFill>
                  <a:schemeClr val="bg1"/>
                </a:solidFill>
              </a:rPr>
              <a:t>(3) werden opgepakt op 24 januari 1944 en gevangen gezet omdat de Duitsers vermoedden dat ze vluchtelingen hielpen. </a:t>
            </a:r>
          </a:p>
          <a:p>
            <a:pPr lvl="0"/>
            <a:r>
              <a:rPr lang="nl-NL" sz="1200" b="1" u="sng" dirty="0">
                <a:solidFill>
                  <a:schemeClr val="bg1"/>
                </a:solidFill>
              </a:rPr>
              <a:t>Harrie Hendrix </a:t>
            </a:r>
            <a:r>
              <a:rPr lang="nl-NL" sz="1200" dirty="0">
                <a:solidFill>
                  <a:schemeClr val="bg1"/>
                </a:solidFill>
              </a:rPr>
              <a:t>(4) – de Witte van Haelen – vervoerde vluchtelingen voor de pilotenroute. Hij werd verraden door iemand uit eigen dorp, opgepakt, en op 2 mei 1944 naar het concentratiekamp </a:t>
            </a:r>
            <a:r>
              <a:rPr lang="nl-NL" sz="1200" dirty="0" err="1">
                <a:solidFill>
                  <a:schemeClr val="bg1"/>
                </a:solidFill>
              </a:rPr>
              <a:t>Sachsenhausen</a:t>
            </a:r>
            <a:r>
              <a:rPr lang="nl-NL" sz="1200" dirty="0">
                <a:solidFill>
                  <a:schemeClr val="bg1"/>
                </a:solidFill>
              </a:rPr>
              <a:t> gebracht.</a:t>
            </a:r>
          </a:p>
          <a:p>
            <a:pPr lvl="0"/>
            <a:r>
              <a:rPr lang="nl-NL" sz="1200" b="1" u="sng" dirty="0">
                <a:solidFill>
                  <a:schemeClr val="bg1"/>
                </a:solidFill>
              </a:rPr>
              <a:t>Bob Bouman</a:t>
            </a:r>
            <a:r>
              <a:rPr lang="nl-NL" sz="1200" u="sng" dirty="0">
                <a:solidFill>
                  <a:schemeClr val="bg1"/>
                </a:solidFill>
              </a:rPr>
              <a:t> </a:t>
            </a:r>
            <a:r>
              <a:rPr lang="nl-NL" sz="1200" dirty="0">
                <a:solidFill>
                  <a:schemeClr val="bg1"/>
                </a:solidFill>
              </a:rPr>
              <a:t>(5) werd opgepakt omdat hij zou hebben opgeroepen te staken. Hij vervoerde talloze vluchtelingen naar Neeritter. Hij werd op 2 mei 1943 in Well gefusilleerd.</a:t>
            </a:r>
          </a:p>
          <a:p>
            <a:pPr lvl="0"/>
            <a:r>
              <a:rPr lang="nl-NL" sz="1200" b="1" u="sng" dirty="0">
                <a:solidFill>
                  <a:schemeClr val="bg1"/>
                </a:solidFill>
              </a:rPr>
              <a:t>Gertrude Moors </a:t>
            </a:r>
            <a:r>
              <a:rPr lang="nl-NL" sz="1200" dirty="0">
                <a:solidFill>
                  <a:schemeClr val="bg1"/>
                </a:solidFill>
              </a:rPr>
              <a:t>(6), schakel in de pilotenroute (via de Spikkerhoeve Haelen, de Zonhoeve Neeritter, </a:t>
            </a:r>
            <a:r>
              <a:rPr lang="nl-NL" sz="1200" dirty="0" err="1">
                <a:solidFill>
                  <a:schemeClr val="bg1"/>
                </a:solidFill>
              </a:rPr>
              <a:t>Doorke</a:t>
            </a:r>
            <a:r>
              <a:rPr lang="nl-NL" sz="1200" dirty="0">
                <a:solidFill>
                  <a:schemeClr val="bg1"/>
                </a:solidFill>
              </a:rPr>
              <a:t> </a:t>
            </a:r>
            <a:r>
              <a:rPr lang="nl-NL" sz="1200" dirty="0" err="1">
                <a:solidFill>
                  <a:schemeClr val="bg1"/>
                </a:solidFill>
              </a:rPr>
              <a:t>Florquin</a:t>
            </a:r>
            <a:r>
              <a:rPr lang="nl-NL" sz="1200" dirty="0">
                <a:solidFill>
                  <a:schemeClr val="bg1"/>
                </a:solidFill>
              </a:rPr>
              <a:t> in </a:t>
            </a:r>
            <a:r>
              <a:rPr lang="nl-NL" sz="1200" dirty="0" err="1">
                <a:solidFill>
                  <a:schemeClr val="bg1"/>
                </a:solidFill>
              </a:rPr>
              <a:t>Geistingen</a:t>
            </a:r>
            <a:r>
              <a:rPr lang="nl-NL" sz="1200" dirty="0">
                <a:solidFill>
                  <a:schemeClr val="bg1"/>
                </a:solidFill>
              </a:rPr>
              <a:t> naar de windmolen van Gertrude en haar halfbroer in </a:t>
            </a:r>
            <a:r>
              <a:rPr lang="nl-NL" sz="1200" dirty="0" err="1">
                <a:solidFill>
                  <a:schemeClr val="bg1"/>
                </a:solidFill>
              </a:rPr>
              <a:t>Dilsen</a:t>
            </a:r>
            <a:r>
              <a:rPr lang="nl-NL" sz="1200" dirty="0">
                <a:solidFill>
                  <a:schemeClr val="bg1"/>
                </a:solidFill>
              </a:rPr>
              <a:t>), Zij overleed in het concentratiekamp </a:t>
            </a:r>
            <a:r>
              <a:rPr lang="nl-NL" sz="1200" dirty="0" err="1">
                <a:solidFill>
                  <a:schemeClr val="bg1"/>
                </a:solidFill>
              </a:rPr>
              <a:t>Ravensbrück</a:t>
            </a:r>
            <a:r>
              <a:rPr lang="nl-NL" sz="1200" dirty="0">
                <a:solidFill>
                  <a:schemeClr val="bg1"/>
                </a:solidFill>
              </a:rPr>
              <a:t> op 5 mei 1945</a:t>
            </a:r>
          </a:p>
          <a:p>
            <a:pPr lvl="0"/>
            <a:r>
              <a:rPr lang="nl-NL" sz="1200" b="1" u="sng" dirty="0">
                <a:solidFill>
                  <a:schemeClr val="bg1"/>
                </a:solidFill>
              </a:rPr>
              <a:t>Jan Muis </a:t>
            </a:r>
            <a:r>
              <a:rPr lang="nl-NL" sz="1200" dirty="0">
                <a:solidFill>
                  <a:schemeClr val="bg1"/>
                </a:solidFill>
              </a:rPr>
              <a:t>(7)</a:t>
            </a:r>
            <a:r>
              <a:rPr lang="nl-NL" sz="1200" b="1" dirty="0">
                <a:solidFill>
                  <a:schemeClr val="bg1"/>
                </a:solidFill>
              </a:rPr>
              <a:t> en </a:t>
            </a:r>
            <a:r>
              <a:rPr lang="nl-NL" sz="1200" b="1" u="sng" dirty="0">
                <a:solidFill>
                  <a:schemeClr val="bg1"/>
                </a:solidFill>
              </a:rPr>
              <a:t>Jan Mennen</a:t>
            </a:r>
            <a:r>
              <a:rPr lang="nl-NL" sz="1200" u="sng" dirty="0">
                <a:solidFill>
                  <a:schemeClr val="bg1"/>
                </a:solidFill>
              </a:rPr>
              <a:t> </a:t>
            </a:r>
            <a:r>
              <a:rPr lang="nl-NL" sz="1200" dirty="0">
                <a:solidFill>
                  <a:schemeClr val="bg1"/>
                </a:solidFill>
              </a:rPr>
              <a:t>(8) werden doodgeschoten op 26 september 1944 toen ze met de fiets op weg waren naar een bewakingspost van de </a:t>
            </a:r>
            <a:r>
              <a:rPr lang="nl-NL" sz="1200" dirty="0" err="1">
                <a:solidFill>
                  <a:schemeClr val="bg1"/>
                </a:solidFill>
              </a:rPr>
              <a:t>OrdeDienst</a:t>
            </a:r>
            <a:r>
              <a:rPr lang="nl-NL" sz="1200" dirty="0">
                <a:solidFill>
                  <a:schemeClr val="bg1"/>
                </a:solidFill>
              </a:rPr>
              <a:t>.  </a:t>
            </a:r>
            <a:endParaRPr lang="nl-NL" dirty="0">
              <a:solidFill>
                <a:schemeClr val="bg1"/>
              </a:solidFill>
            </a:endParaRPr>
          </a:p>
        </p:txBody>
      </p:sp>
      <p:pic>
        <p:nvPicPr>
          <p:cNvPr id="14" name="Afbeelding 13">
            <a:extLst>
              <a:ext uri="{FF2B5EF4-FFF2-40B4-BE49-F238E27FC236}">
                <a16:creationId xmlns:a16="http://schemas.microsoft.com/office/drawing/2014/main" id="{BFAC0697-DCFB-42AB-A8F7-F1161AAB1D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718" y="5713804"/>
            <a:ext cx="980864" cy="625956"/>
          </a:xfrm>
          <a:prstGeom prst="rect">
            <a:avLst/>
          </a:prstGeom>
        </p:spPr>
      </p:pic>
      <p:pic>
        <p:nvPicPr>
          <p:cNvPr id="15" name="Afbeelding 14">
            <a:extLst>
              <a:ext uri="{FF2B5EF4-FFF2-40B4-BE49-F238E27FC236}">
                <a16:creationId xmlns:a16="http://schemas.microsoft.com/office/drawing/2014/main" id="{4D4BBA2D-B083-4841-8029-E367AA0919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8115" y="5706689"/>
            <a:ext cx="920737" cy="628219"/>
          </a:xfrm>
          <a:prstGeom prst="rect">
            <a:avLst/>
          </a:prstGeom>
        </p:spPr>
      </p:pic>
      <p:pic>
        <p:nvPicPr>
          <p:cNvPr id="16" name="Afbeelding 15">
            <a:extLst>
              <a:ext uri="{FF2B5EF4-FFF2-40B4-BE49-F238E27FC236}">
                <a16:creationId xmlns:a16="http://schemas.microsoft.com/office/drawing/2014/main" id="{D5F8B532-173C-4590-AACF-55CA3731BE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9206" y="5706689"/>
            <a:ext cx="1155850" cy="640186"/>
          </a:xfrm>
          <a:prstGeom prst="rect">
            <a:avLst/>
          </a:prstGeom>
        </p:spPr>
      </p:pic>
      <p:pic>
        <p:nvPicPr>
          <p:cNvPr id="17" name="Afbeelding 16">
            <a:extLst>
              <a:ext uri="{FF2B5EF4-FFF2-40B4-BE49-F238E27FC236}">
                <a16:creationId xmlns:a16="http://schemas.microsoft.com/office/drawing/2014/main" id="{8731F5A4-2828-4BBB-9F27-CA1A027E2E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5057" y="5706689"/>
            <a:ext cx="1224136" cy="633169"/>
          </a:xfrm>
          <a:prstGeom prst="rect">
            <a:avLst/>
          </a:prstGeom>
        </p:spPr>
      </p:pic>
      <p:pic>
        <p:nvPicPr>
          <p:cNvPr id="18" name="Afbeelding 17">
            <a:extLst>
              <a:ext uri="{FF2B5EF4-FFF2-40B4-BE49-F238E27FC236}">
                <a16:creationId xmlns:a16="http://schemas.microsoft.com/office/drawing/2014/main" id="{FB2EEF7D-8C23-4D46-89D3-C0BF4D7C260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043" y="3955237"/>
            <a:ext cx="850221" cy="929799"/>
          </a:xfrm>
          <a:prstGeom prst="rect">
            <a:avLst/>
          </a:prstGeom>
          <a:ln w="6350">
            <a:noFill/>
          </a:ln>
        </p:spPr>
      </p:pic>
      <p:pic>
        <p:nvPicPr>
          <p:cNvPr id="19" name="Afbeelding 18">
            <a:extLst>
              <a:ext uri="{FF2B5EF4-FFF2-40B4-BE49-F238E27FC236}">
                <a16:creationId xmlns:a16="http://schemas.microsoft.com/office/drawing/2014/main" id="{D3C623FD-EC88-4539-A729-4522F9FF604F}"/>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5927" y="3955237"/>
            <a:ext cx="756688" cy="929799"/>
          </a:xfrm>
          <a:prstGeom prst="rect">
            <a:avLst/>
          </a:prstGeom>
        </p:spPr>
      </p:pic>
      <p:pic>
        <p:nvPicPr>
          <p:cNvPr id="20" name="Afbeelding 19">
            <a:extLst>
              <a:ext uri="{FF2B5EF4-FFF2-40B4-BE49-F238E27FC236}">
                <a16:creationId xmlns:a16="http://schemas.microsoft.com/office/drawing/2014/main" id="{E0D04CCA-DC00-47CB-B60A-EC426FA71D7C}"/>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565" y="4814096"/>
            <a:ext cx="836273" cy="939663"/>
          </a:xfrm>
          <a:prstGeom prst="rect">
            <a:avLst/>
          </a:prstGeom>
        </p:spPr>
      </p:pic>
      <p:pic>
        <p:nvPicPr>
          <p:cNvPr id="21" name="Afbeelding 20">
            <a:extLst>
              <a:ext uri="{FF2B5EF4-FFF2-40B4-BE49-F238E27FC236}">
                <a16:creationId xmlns:a16="http://schemas.microsoft.com/office/drawing/2014/main" id="{4901B84C-3333-4118-908E-C347E0E8561E}"/>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96402" y="4823960"/>
            <a:ext cx="863567" cy="929799"/>
          </a:xfrm>
          <a:prstGeom prst="rect">
            <a:avLst/>
          </a:prstGeom>
        </p:spPr>
      </p:pic>
      <p:sp>
        <p:nvSpPr>
          <p:cNvPr id="22" name="Tekstvak 21">
            <a:extLst>
              <a:ext uri="{FF2B5EF4-FFF2-40B4-BE49-F238E27FC236}">
                <a16:creationId xmlns:a16="http://schemas.microsoft.com/office/drawing/2014/main" id="{58892BDB-EC29-4A45-B2D9-317566C3D814}"/>
              </a:ext>
            </a:extLst>
          </p:cNvPr>
          <p:cNvSpPr txBox="1"/>
          <p:nvPr/>
        </p:nvSpPr>
        <p:spPr>
          <a:xfrm>
            <a:off x="166874" y="4020941"/>
            <a:ext cx="311358" cy="246221"/>
          </a:xfrm>
          <a:prstGeom prst="rect">
            <a:avLst/>
          </a:prstGeom>
          <a:noFill/>
        </p:spPr>
        <p:txBody>
          <a:bodyPr wrap="square" rtlCol="0">
            <a:spAutoFit/>
          </a:bodyPr>
          <a:lstStyle/>
          <a:p>
            <a:pPr algn="ctr"/>
            <a:r>
              <a:rPr lang="nl-NL" sz="1000" b="1" i="1" dirty="0"/>
              <a:t>1</a:t>
            </a:r>
          </a:p>
        </p:txBody>
      </p:sp>
      <p:sp>
        <p:nvSpPr>
          <p:cNvPr id="23" name="Rechthoek 22">
            <a:extLst>
              <a:ext uri="{FF2B5EF4-FFF2-40B4-BE49-F238E27FC236}">
                <a16:creationId xmlns:a16="http://schemas.microsoft.com/office/drawing/2014/main" id="{3E9C75C9-429F-4E5A-AA31-31C4ADA61277}"/>
              </a:ext>
            </a:extLst>
          </p:cNvPr>
          <p:cNvSpPr/>
          <p:nvPr/>
        </p:nvSpPr>
        <p:spPr>
          <a:xfrm>
            <a:off x="2093288" y="4019893"/>
            <a:ext cx="250390" cy="246221"/>
          </a:xfrm>
          <a:prstGeom prst="rect">
            <a:avLst/>
          </a:prstGeom>
        </p:spPr>
        <p:txBody>
          <a:bodyPr wrap="none">
            <a:spAutoFit/>
          </a:bodyPr>
          <a:lstStyle/>
          <a:p>
            <a:pPr algn="ctr"/>
            <a:r>
              <a:rPr lang="nl-NL" sz="1000" b="1" i="1" dirty="0"/>
              <a:t>2</a:t>
            </a:r>
          </a:p>
        </p:txBody>
      </p:sp>
      <p:sp>
        <p:nvSpPr>
          <p:cNvPr id="24" name="Rechthoek 23">
            <a:extLst>
              <a:ext uri="{FF2B5EF4-FFF2-40B4-BE49-F238E27FC236}">
                <a16:creationId xmlns:a16="http://schemas.microsoft.com/office/drawing/2014/main" id="{3FB4E8A0-60F1-4CCD-8EFC-D37356B974A6}"/>
              </a:ext>
            </a:extLst>
          </p:cNvPr>
          <p:cNvSpPr/>
          <p:nvPr/>
        </p:nvSpPr>
        <p:spPr>
          <a:xfrm>
            <a:off x="515893" y="5462888"/>
            <a:ext cx="250390" cy="246221"/>
          </a:xfrm>
          <a:prstGeom prst="rect">
            <a:avLst/>
          </a:prstGeom>
        </p:spPr>
        <p:txBody>
          <a:bodyPr wrap="none">
            <a:spAutoFit/>
          </a:bodyPr>
          <a:lstStyle/>
          <a:p>
            <a:pPr algn="ctr"/>
            <a:r>
              <a:rPr lang="nl-NL" sz="1000" b="1" i="1" dirty="0"/>
              <a:t>3</a:t>
            </a:r>
          </a:p>
        </p:txBody>
      </p:sp>
      <p:sp>
        <p:nvSpPr>
          <p:cNvPr id="25" name="Rechthoek 24">
            <a:extLst>
              <a:ext uri="{FF2B5EF4-FFF2-40B4-BE49-F238E27FC236}">
                <a16:creationId xmlns:a16="http://schemas.microsoft.com/office/drawing/2014/main" id="{F5C3C133-1D97-4C7B-82D8-C155A5931364}"/>
              </a:ext>
            </a:extLst>
          </p:cNvPr>
          <p:cNvSpPr/>
          <p:nvPr/>
        </p:nvSpPr>
        <p:spPr>
          <a:xfrm>
            <a:off x="2413966" y="5462888"/>
            <a:ext cx="250390" cy="246221"/>
          </a:xfrm>
          <a:prstGeom prst="rect">
            <a:avLst/>
          </a:prstGeom>
        </p:spPr>
        <p:txBody>
          <a:bodyPr wrap="none">
            <a:spAutoFit/>
          </a:bodyPr>
          <a:lstStyle/>
          <a:p>
            <a:pPr algn="ctr"/>
            <a:r>
              <a:rPr lang="nl-NL" sz="1000" b="1" i="1" dirty="0"/>
              <a:t>4</a:t>
            </a:r>
          </a:p>
        </p:txBody>
      </p:sp>
      <p:pic>
        <p:nvPicPr>
          <p:cNvPr id="27" name="Afbeelding 26">
            <a:extLst>
              <a:ext uri="{FF2B5EF4-FFF2-40B4-BE49-F238E27FC236}">
                <a16:creationId xmlns:a16="http://schemas.microsoft.com/office/drawing/2014/main" id="{74941D38-9F9C-42E3-98C3-F819C7ED2B2C}"/>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3465" y="3950426"/>
            <a:ext cx="824298" cy="939420"/>
          </a:xfrm>
          <a:prstGeom prst="rect">
            <a:avLst/>
          </a:prstGeom>
        </p:spPr>
      </p:pic>
      <p:pic>
        <p:nvPicPr>
          <p:cNvPr id="28" name="Afbeelding 27">
            <a:extLst>
              <a:ext uri="{FF2B5EF4-FFF2-40B4-BE49-F238E27FC236}">
                <a16:creationId xmlns:a16="http://schemas.microsoft.com/office/drawing/2014/main" id="{8CB33EFD-F26C-45DE-BC20-9BFC939A5DE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7366" y="4742870"/>
            <a:ext cx="738332" cy="938498"/>
          </a:xfrm>
          <a:prstGeom prst="rect">
            <a:avLst/>
          </a:prstGeom>
        </p:spPr>
      </p:pic>
      <p:pic>
        <p:nvPicPr>
          <p:cNvPr id="29" name="Afbeelding 28">
            <a:extLst>
              <a:ext uri="{FF2B5EF4-FFF2-40B4-BE49-F238E27FC236}">
                <a16:creationId xmlns:a16="http://schemas.microsoft.com/office/drawing/2014/main" id="{9C157808-D3B7-4C3E-9D73-5B927398736C}"/>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97336" y="4751999"/>
            <a:ext cx="836273" cy="936554"/>
          </a:xfrm>
          <a:prstGeom prst="rect">
            <a:avLst/>
          </a:prstGeom>
        </p:spPr>
      </p:pic>
      <p:pic>
        <p:nvPicPr>
          <p:cNvPr id="33" name="Afbeelding 32">
            <a:extLst>
              <a:ext uri="{FF2B5EF4-FFF2-40B4-BE49-F238E27FC236}">
                <a16:creationId xmlns:a16="http://schemas.microsoft.com/office/drawing/2014/main" id="{93919334-0C4C-4B71-9F8A-83507FE49ED4}"/>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9416" y="3907721"/>
            <a:ext cx="739640" cy="929799"/>
          </a:xfrm>
          <a:prstGeom prst="rect">
            <a:avLst/>
          </a:prstGeom>
        </p:spPr>
      </p:pic>
      <p:sp>
        <p:nvSpPr>
          <p:cNvPr id="34" name="Tekstvak 33">
            <a:extLst>
              <a:ext uri="{FF2B5EF4-FFF2-40B4-BE49-F238E27FC236}">
                <a16:creationId xmlns:a16="http://schemas.microsoft.com/office/drawing/2014/main" id="{5966A9B2-3EDF-4828-9895-B1A48A97FBA6}"/>
              </a:ext>
            </a:extLst>
          </p:cNvPr>
          <p:cNvSpPr txBox="1"/>
          <p:nvPr/>
        </p:nvSpPr>
        <p:spPr>
          <a:xfrm>
            <a:off x="6635746" y="3950426"/>
            <a:ext cx="417130" cy="261610"/>
          </a:xfrm>
          <a:prstGeom prst="rect">
            <a:avLst/>
          </a:prstGeom>
          <a:noFill/>
        </p:spPr>
        <p:txBody>
          <a:bodyPr wrap="square" rtlCol="0">
            <a:spAutoFit/>
          </a:bodyPr>
          <a:lstStyle/>
          <a:p>
            <a:pPr algn="r"/>
            <a:r>
              <a:rPr lang="nl-NL" sz="1100" b="1" i="1" dirty="0"/>
              <a:t>5</a:t>
            </a:r>
          </a:p>
        </p:txBody>
      </p:sp>
      <p:sp>
        <p:nvSpPr>
          <p:cNvPr id="35" name="Tekstvak 34">
            <a:extLst>
              <a:ext uri="{FF2B5EF4-FFF2-40B4-BE49-F238E27FC236}">
                <a16:creationId xmlns:a16="http://schemas.microsoft.com/office/drawing/2014/main" id="{59846C04-F4FE-4345-9E3D-CBAD7D665F2B}"/>
              </a:ext>
            </a:extLst>
          </p:cNvPr>
          <p:cNvSpPr txBox="1"/>
          <p:nvPr/>
        </p:nvSpPr>
        <p:spPr>
          <a:xfrm>
            <a:off x="8723976" y="4020850"/>
            <a:ext cx="406237" cy="246221"/>
          </a:xfrm>
          <a:prstGeom prst="rect">
            <a:avLst/>
          </a:prstGeom>
          <a:noFill/>
        </p:spPr>
        <p:txBody>
          <a:bodyPr wrap="square" rtlCol="0">
            <a:spAutoFit/>
          </a:bodyPr>
          <a:lstStyle/>
          <a:p>
            <a:r>
              <a:rPr lang="nl-NL" sz="1000" b="1" i="1" dirty="0"/>
              <a:t>6</a:t>
            </a:r>
          </a:p>
        </p:txBody>
      </p:sp>
      <p:sp>
        <p:nvSpPr>
          <p:cNvPr id="36" name="Tekstvak 35">
            <a:extLst>
              <a:ext uri="{FF2B5EF4-FFF2-40B4-BE49-F238E27FC236}">
                <a16:creationId xmlns:a16="http://schemas.microsoft.com/office/drawing/2014/main" id="{82EE610D-A51B-4243-9A3F-C3637CFE300B}"/>
              </a:ext>
            </a:extLst>
          </p:cNvPr>
          <p:cNvSpPr txBox="1"/>
          <p:nvPr/>
        </p:nvSpPr>
        <p:spPr>
          <a:xfrm>
            <a:off x="6949416" y="5426448"/>
            <a:ext cx="377950" cy="246221"/>
          </a:xfrm>
          <a:prstGeom prst="rect">
            <a:avLst/>
          </a:prstGeom>
          <a:noFill/>
        </p:spPr>
        <p:txBody>
          <a:bodyPr wrap="square" rtlCol="0">
            <a:spAutoFit/>
          </a:bodyPr>
          <a:lstStyle/>
          <a:p>
            <a:pPr algn="r"/>
            <a:r>
              <a:rPr lang="nl-NL" sz="1000" b="1" i="1" dirty="0"/>
              <a:t>7</a:t>
            </a:r>
          </a:p>
        </p:txBody>
      </p:sp>
      <p:sp>
        <p:nvSpPr>
          <p:cNvPr id="37" name="Tekstvak 36">
            <a:extLst>
              <a:ext uri="{FF2B5EF4-FFF2-40B4-BE49-F238E27FC236}">
                <a16:creationId xmlns:a16="http://schemas.microsoft.com/office/drawing/2014/main" id="{D48BC32E-FB26-429F-91C4-DBCCF5C35FC4}"/>
              </a:ext>
            </a:extLst>
          </p:cNvPr>
          <p:cNvSpPr txBox="1"/>
          <p:nvPr/>
        </p:nvSpPr>
        <p:spPr>
          <a:xfrm>
            <a:off x="8723976" y="5462888"/>
            <a:ext cx="405380" cy="246221"/>
          </a:xfrm>
          <a:prstGeom prst="rect">
            <a:avLst/>
          </a:prstGeom>
          <a:noFill/>
        </p:spPr>
        <p:txBody>
          <a:bodyPr wrap="square" rtlCol="0">
            <a:spAutoFit/>
          </a:bodyPr>
          <a:lstStyle/>
          <a:p>
            <a:r>
              <a:rPr lang="nl-NL" sz="1000" b="1" i="1" dirty="0"/>
              <a:t>     8</a:t>
            </a:r>
          </a:p>
        </p:txBody>
      </p:sp>
    </p:spTree>
    <p:extLst>
      <p:ext uri="{BB962C8B-B14F-4D97-AF65-F5344CB8AC3E}">
        <p14:creationId xmlns:p14="http://schemas.microsoft.com/office/powerpoint/2010/main" val="2836757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F7BE896-0228-468E-B6F1-0C1406049694}"/>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EC244C0D-B621-4C43-B7A1-F56C31B7A5B2}"/>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2ADF262A-2BEC-40AC-8BC0-2888AFCB7BAE}"/>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VLUCHTELINGEN VAN NU                             39</a:t>
            </a:r>
          </a:p>
        </p:txBody>
      </p:sp>
      <p:sp>
        <p:nvSpPr>
          <p:cNvPr id="5" name="Rechthoek 4">
            <a:extLst>
              <a:ext uri="{FF2B5EF4-FFF2-40B4-BE49-F238E27FC236}">
                <a16:creationId xmlns:a16="http://schemas.microsoft.com/office/drawing/2014/main" id="{C2DE9D72-CEDB-464F-B4FE-99E1B0CF159E}"/>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4F742AB-77D8-4124-9B6C-EEAFA3D13F5D}"/>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AD4B8F5C-EBFE-42EE-9042-1B55D3634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8" name="Afbeelding 7">
            <a:hlinkClick r:id="rId3" action="ppaction://hlinksldjump"/>
            <a:extLst>
              <a:ext uri="{FF2B5EF4-FFF2-40B4-BE49-F238E27FC236}">
                <a16:creationId xmlns:a16="http://schemas.microsoft.com/office/drawing/2014/main" id="{DA586D4F-88A7-47A0-B426-911F27564BA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pic>
        <p:nvPicPr>
          <p:cNvPr id="23" name="Afbeelding 22">
            <a:extLst>
              <a:ext uri="{FF2B5EF4-FFF2-40B4-BE49-F238E27FC236}">
                <a16:creationId xmlns:a16="http://schemas.microsoft.com/office/drawing/2014/main" id="{76FEBC64-60EF-4B12-8EB5-F8C93109C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7438" y="700556"/>
            <a:ext cx="3012546" cy="2224388"/>
          </a:xfrm>
          <a:prstGeom prst="rect">
            <a:avLst/>
          </a:prstGeom>
        </p:spPr>
      </p:pic>
      <p:pic>
        <p:nvPicPr>
          <p:cNvPr id="21" name="Afbeelding 20">
            <a:extLst>
              <a:ext uri="{FF2B5EF4-FFF2-40B4-BE49-F238E27FC236}">
                <a16:creationId xmlns:a16="http://schemas.microsoft.com/office/drawing/2014/main" id="{5B1D4D6D-FD26-4688-BA34-297EE79582F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86134" y="915831"/>
            <a:ext cx="1192620" cy="2150858"/>
          </a:xfrm>
          <a:prstGeom prst="rect">
            <a:avLst/>
          </a:prstGeom>
        </p:spPr>
      </p:pic>
      <p:sp>
        <p:nvSpPr>
          <p:cNvPr id="9" name="Tekstvak 8">
            <a:extLst>
              <a:ext uri="{FF2B5EF4-FFF2-40B4-BE49-F238E27FC236}">
                <a16:creationId xmlns:a16="http://schemas.microsoft.com/office/drawing/2014/main" id="{A1246E87-355B-4B63-8A5B-36FB2B5931BC}"/>
              </a:ext>
            </a:extLst>
          </p:cNvPr>
          <p:cNvSpPr txBox="1"/>
          <p:nvPr/>
        </p:nvSpPr>
        <p:spPr>
          <a:xfrm>
            <a:off x="78934" y="924659"/>
            <a:ext cx="5940152" cy="3139321"/>
          </a:xfrm>
          <a:prstGeom prst="rect">
            <a:avLst/>
          </a:prstGeom>
          <a:noFill/>
        </p:spPr>
        <p:txBody>
          <a:bodyPr wrap="square" rtlCol="0">
            <a:spAutoFit/>
          </a:bodyPr>
          <a:lstStyle/>
          <a:p>
            <a:r>
              <a:rPr lang="nl-NL" sz="1100" dirty="0"/>
              <a:t>                                           Wie vluchtte voor de nazi’s in de Tweede Wereldoorlog… voor de SS’ers, de</a:t>
            </a:r>
          </a:p>
          <a:p>
            <a:r>
              <a:rPr lang="nl-NL" sz="1100" dirty="0"/>
              <a:t>                                            </a:t>
            </a:r>
            <a:r>
              <a:rPr lang="nl-NL" sz="1100" dirty="0" err="1"/>
              <a:t>Grüne</a:t>
            </a:r>
            <a:r>
              <a:rPr lang="nl-NL" sz="1100" dirty="0"/>
              <a:t> </a:t>
            </a:r>
            <a:r>
              <a:rPr lang="nl-NL" sz="1100" dirty="0" err="1"/>
              <a:t>Polizei</a:t>
            </a:r>
            <a:r>
              <a:rPr lang="nl-NL" sz="1100" dirty="0"/>
              <a:t>, de SIPO?  </a:t>
            </a:r>
          </a:p>
          <a:p>
            <a:r>
              <a:rPr lang="nl-NL" sz="1100" dirty="0"/>
              <a:t>                                            Joodse mensen, krijgsgevangenen of gecrashte piloten van de geallieerden.</a:t>
            </a:r>
          </a:p>
          <a:p>
            <a:r>
              <a:rPr lang="nl-NL" sz="1100" dirty="0"/>
              <a:t>	                Zij probeerden </a:t>
            </a:r>
            <a:r>
              <a:rPr lang="nl-NL" sz="1100" b="1" u="sng" dirty="0"/>
              <a:t>een veilige haven</a:t>
            </a:r>
            <a:r>
              <a:rPr lang="nl-NL" sz="1100" b="1" dirty="0"/>
              <a:t> </a:t>
            </a:r>
            <a:r>
              <a:rPr lang="nl-NL" sz="1100" dirty="0"/>
              <a:t>te vinden. Zij hoopten allemaal op</a:t>
            </a:r>
          </a:p>
          <a:p>
            <a:r>
              <a:rPr lang="nl-NL" sz="1100" dirty="0"/>
              <a:t>                                             hulp, bang om opgepakt, gemarteld of vermoord te worden. </a:t>
            </a:r>
          </a:p>
          <a:p>
            <a:r>
              <a:rPr lang="nl-NL" sz="1100" dirty="0"/>
              <a:t>                                             Ze moesten vaak grote risico’s nemen: reizen met valse persoons-</a:t>
            </a:r>
          </a:p>
          <a:p>
            <a:r>
              <a:rPr lang="nl-NL" sz="1100" dirty="0"/>
              <a:t>                                             bewijzen, zich verplaatsen bij nacht en ontij. Altijd in angst </a:t>
            </a:r>
          </a:p>
          <a:p>
            <a:r>
              <a:rPr lang="nl-NL" sz="1100" dirty="0"/>
              <a:t>                                          om ontdekt te worden. </a:t>
            </a:r>
          </a:p>
          <a:p>
            <a:r>
              <a:rPr lang="nl-NL" sz="1100" dirty="0"/>
              <a:t>                                          IS, Taliban, </a:t>
            </a:r>
            <a:r>
              <a:rPr lang="nl-NL" sz="1100" dirty="0" err="1"/>
              <a:t>Boko</a:t>
            </a:r>
            <a:r>
              <a:rPr lang="nl-NL" sz="1100" dirty="0"/>
              <a:t> Haram…</a:t>
            </a:r>
          </a:p>
          <a:p>
            <a:r>
              <a:rPr lang="nl-NL" sz="1100" dirty="0"/>
              <a:t>                                         Wie zou hiervoor níet</a:t>
            </a:r>
          </a:p>
          <a:p>
            <a:r>
              <a:rPr lang="nl-NL" sz="1100" dirty="0"/>
              <a:t>                                             wegvluchten? Syrië,</a:t>
            </a:r>
          </a:p>
          <a:p>
            <a:r>
              <a:rPr lang="nl-NL" sz="1100" dirty="0"/>
              <a:t>                                              Irak en  Jemen. Nigeria,</a:t>
            </a:r>
          </a:p>
          <a:p>
            <a:r>
              <a:rPr lang="nl-NL" sz="1100" dirty="0"/>
              <a:t>Libië of Eritrea. Wie wil níet proberen om op een </a:t>
            </a:r>
          </a:p>
          <a:p>
            <a:r>
              <a:rPr lang="nl-NL" sz="1100" dirty="0"/>
              <a:t>andere plek </a:t>
            </a:r>
            <a:r>
              <a:rPr lang="nl-NL" sz="1100" b="1" u="sng" dirty="0"/>
              <a:t>een veilige haven</a:t>
            </a:r>
            <a:r>
              <a:rPr lang="nl-NL" sz="1100" dirty="0"/>
              <a:t> te vinden? Een </a:t>
            </a:r>
          </a:p>
          <a:p>
            <a:r>
              <a:rPr lang="nl-NL" sz="1100" dirty="0"/>
              <a:t>plek waar de huizen nog heel zijn, en kinderen </a:t>
            </a:r>
          </a:p>
          <a:p>
            <a:r>
              <a:rPr lang="nl-NL" sz="1100" dirty="0"/>
              <a:t>weer naar school kunnen gaan. </a:t>
            </a:r>
          </a:p>
          <a:p>
            <a:r>
              <a:rPr lang="nl-NL" sz="1100" dirty="0"/>
              <a:t>Waar iedereen weer zonder angst kan leven…</a:t>
            </a:r>
          </a:p>
          <a:p>
            <a:endParaRPr lang="nl-NL" sz="1100" dirty="0"/>
          </a:p>
        </p:txBody>
      </p:sp>
      <p:pic>
        <p:nvPicPr>
          <p:cNvPr id="25" name="Afbeelding 24">
            <a:extLst>
              <a:ext uri="{FF2B5EF4-FFF2-40B4-BE49-F238E27FC236}">
                <a16:creationId xmlns:a16="http://schemas.microsoft.com/office/drawing/2014/main" id="{36F3200D-D2E5-49D8-99F9-894AB58A577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503" y="973591"/>
            <a:ext cx="1430891" cy="2023362"/>
          </a:xfrm>
          <a:prstGeom prst="rect">
            <a:avLst/>
          </a:prstGeom>
        </p:spPr>
      </p:pic>
      <p:sp>
        <p:nvSpPr>
          <p:cNvPr id="27" name="Tekstvak 26">
            <a:extLst>
              <a:ext uri="{FF2B5EF4-FFF2-40B4-BE49-F238E27FC236}">
                <a16:creationId xmlns:a16="http://schemas.microsoft.com/office/drawing/2014/main" id="{FB6EE9C2-617C-438B-9114-6402E871BF47}"/>
              </a:ext>
            </a:extLst>
          </p:cNvPr>
          <p:cNvSpPr txBox="1"/>
          <p:nvPr/>
        </p:nvSpPr>
        <p:spPr>
          <a:xfrm>
            <a:off x="2981668" y="2220303"/>
            <a:ext cx="2704465" cy="1446550"/>
          </a:xfrm>
          <a:prstGeom prst="rect">
            <a:avLst/>
          </a:prstGeom>
          <a:solidFill>
            <a:schemeClr val="accent1">
              <a:lumMod val="40000"/>
              <a:lumOff val="60000"/>
            </a:schemeClr>
          </a:solidFill>
        </p:spPr>
        <p:txBody>
          <a:bodyPr wrap="square" rtlCol="0">
            <a:spAutoFit/>
          </a:bodyPr>
          <a:lstStyle/>
          <a:p>
            <a:r>
              <a:rPr lang="nl-NL" sz="1100" dirty="0"/>
              <a:t>Wereldwijd telt men ruim 70 miljoen vluchtelingen, volgens Vluchtelingenwerk Nederland. Misschien nog wel meer dan in de Tweede Wereldoorlog. Het grootste deel van hen wordt opgevangen in de buurlanden. Door oorlog, geweld of vervolging kunnen ze niet langer in hun eigen omgeving blijven wonen.               </a:t>
            </a:r>
          </a:p>
        </p:txBody>
      </p:sp>
      <p:sp>
        <p:nvSpPr>
          <p:cNvPr id="28" name="Tekstvak 27">
            <a:extLst>
              <a:ext uri="{FF2B5EF4-FFF2-40B4-BE49-F238E27FC236}">
                <a16:creationId xmlns:a16="http://schemas.microsoft.com/office/drawing/2014/main" id="{1EF81D4B-824E-4790-BD56-66C3C21E6B79}"/>
              </a:ext>
            </a:extLst>
          </p:cNvPr>
          <p:cNvSpPr txBox="1"/>
          <p:nvPr/>
        </p:nvSpPr>
        <p:spPr>
          <a:xfrm>
            <a:off x="5788497" y="3066689"/>
            <a:ext cx="3211487" cy="600164"/>
          </a:xfrm>
          <a:prstGeom prst="rect">
            <a:avLst/>
          </a:prstGeom>
          <a:solidFill>
            <a:srgbClr val="FF0000"/>
          </a:solidFill>
        </p:spPr>
        <p:txBody>
          <a:bodyPr wrap="square" rtlCol="0">
            <a:spAutoFit/>
          </a:bodyPr>
          <a:lstStyle/>
          <a:p>
            <a:r>
              <a:rPr lang="nl-NL" sz="1100" dirty="0">
                <a:solidFill>
                  <a:schemeClr val="bg1"/>
                </a:solidFill>
              </a:rPr>
              <a:t>Ze nemen vaak grote risico’s. Op gammele bootjes steken ze het water over, op weg naar Europa. Op weg naar een veilige haven…</a:t>
            </a:r>
            <a:endParaRPr lang="nl-NL" dirty="0">
              <a:solidFill>
                <a:schemeClr val="bg1"/>
              </a:solidFill>
            </a:endParaRPr>
          </a:p>
        </p:txBody>
      </p:sp>
      <p:sp>
        <p:nvSpPr>
          <p:cNvPr id="29" name="Tekstvak 28">
            <a:extLst>
              <a:ext uri="{FF2B5EF4-FFF2-40B4-BE49-F238E27FC236}">
                <a16:creationId xmlns:a16="http://schemas.microsoft.com/office/drawing/2014/main" id="{3E5E675F-5DEE-4F73-8D2F-8776A7963DA2}"/>
              </a:ext>
            </a:extLst>
          </p:cNvPr>
          <p:cNvSpPr txBox="1"/>
          <p:nvPr/>
        </p:nvSpPr>
        <p:spPr>
          <a:xfrm>
            <a:off x="5788497" y="5252173"/>
            <a:ext cx="3247999" cy="1107996"/>
          </a:xfrm>
          <a:prstGeom prst="rect">
            <a:avLst/>
          </a:prstGeom>
          <a:solidFill>
            <a:schemeClr val="accent4">
              <a:lumMod val="40000"/>
              <a:lumOff val="60000"/>
            </a:schemeClr>
          </a:solidFill>
        </p:spPr>
        <p:txBody>
          <a:bodyPr wrap="square" rtlCol="0">
            <a:spAutoFit/>
          </a:bodyPr>
          <a:lstStyle/>
          <a:p>
            <a:r>
              <a:rPr lang="nl-NL" sz="1100" b="1" dirty="0"/>
              <a:t>WEETJE:</a:t>
            </a:r>
            <a:r>
              <a:rPr lang="nl-NL" sz="1100" dirty="0"/>
              <a:t> Volgens de UHNCR zijn in de afgelopen vier jaar bijna 15.000 vluchtelingen verdronken. Vaders en moeders, maar ook kleine kinderen. Soms is er een foto, zoals een peuter op het Turkse strand, of een vader met een klein meisje uit Mexico, haar armpje om zijn hals.</a:t>
            </a:r>
          </a:p>
        </p:txBody>
      </p:sp>
      <p:pic>
        <p:nvPicPr>
          <p:cNvPr id="32" name="Afbeelding 31">
            <a:extLst>
              <a:ext uri="{FF2B5EF4-FFF2-40B4-BE49-F238E27FC236}">
                <a16:creationId xmlns:a16="http://schemas.microsoft.com/office/drawing/2014/main" id="{AF2ACBE9-C1CA-43A8-AF70-28795092878F}"/>
              </a:ext>
            </a:extLst>
          </p:cNvPr>
          <p:cNvPicPr>
            <a:picLocks noChangeAspect="1"/>
          </p:cNvPicPr>
          <p:nvPr/>
        </p:nvPicPr>
        <p:blipFill rotWithShape="1">
          <a:blip r:embed="rId8">
            <a:extLst>
              <a:ext uri="{28A0092B-C50C-407E-A947-70E740481C1C}">
                <a14:useLocalDpi xmlns:a14="http://schemas.microsoft.com/office/drawing/2010/main" val="0"/>
              </a:ext>
            </a:extLst>
          </a:blip>
          <a:srcRect t="16855" b="21551"/>
          <a:stretch/>
        </p:blipFill>
        <p:spPr>
          <a:xfrm>
            <a:off x="6084168" y="3697723"/>
            <a:ext cx="2421875" cy="1523580"/>
          </a:xfrm>
          <a:prstGeom prst="rect">
            <a:avLst/>
          </a:prstGeom>
        </p:spPr>
      </p:pic>
      <p:pic>
        <p:nvPicPr>
          <p:cNvPr id="33" name="Afbeelding 32">
            <a:extLst>
              <a:ext uri="{FF2B5EF4-FFF2-40B4-BE49-F238E27FC236}">
                <a16:creationId xmlns:a16="http://schemas.microsoft.com/office/drawing/2014/main" id="{ADBE9968-0921-4A47-9E33-C27BE33414E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7892" y="4795664"/>
            <a:ext cx="763053" cy="523940"/>
          </a:xfrm>
          <a:prstGeom prst="rect">
            <a:avLst/>
          </a:prstGeom>
        </p:spPr>
      </p:pic>
      <p:pic>
        <p:nvPicPr>
          <p:cNvPr id="35" name="Afbeelding 34">
            <a:extLst>
              <a:ext uri="{FF2B5EF4-FFF2-40B4-BE49-F238E27FC236}">
                <a16:creationId xmlns:a16="http://schemas.microsoft.com/office/drawing/2014/main" id="{21BD7553-3C28-4EDC-A752-F8478C1554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211" t="32160" r="37958"/>
          <a:stretch/>
        </p:blipFill>
        <p:spPr>
          <a:xfrm>
            <a:off x="90593" y="3876930"/>
            <a:ext cx="2847837" cy="1924094"/>
          </a:xfrm>
          <a:prstGeom prst="rect">
            <a:avLst/>
          </a:prstGeom>
        </p:spPr>
      </p:pic>
      <p:pic>
        <p:nvPicPr>
          <p:cNvPr id="37" name="Afbeelding 36">
            <a:extLst>
              <a:ext uri="{FF2B5EF4-FFF2-40B4-BE49-F238E27FC236}">
                <a16:creationId xmlns:a16="http://schemas.microsoft.com/office/drawing/2014/main" id="{51C0CE4E-ECC6-43A6-A55F-AA40534B34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1018" y="3714152"/>
            <a:ext cx="2847837" cy="1507151"/>
          </a:xfrm>
          <a:prstGeom prst="rect">
            <a:avLst/>
          </a:prstGeom>
        </p:spPr>
      </p:pic>
      <p:pic>
        <p:nvPicPr>
          <p:cNvPr id="39" name="Afbeelding 38">
            <a:extLst>
              <a:ext uri="{FF2B5EF4-FFF2-40B4-BE49-F238E27FC236}">
                <a16:creationId xmlns:a16="http://schemas.microsoft.com/office/drawing/2014/main" id="{62EAA8BD-A302-46E8-9460-994A26FF27B2}"/>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6135" y="5318523"/>
            <a:ext cx="915035" cy="973886"/>
          </a:xfrm>
          <a:prstGeom prst="rect">
            <a:avLst/>
          </a:prstGeom>
        </p:spPr>
      </p:pic>
      <p:pic>
        <p:nvPicPr>
          <p:cNvPr id="22" name="Afbeelding 21">
            <a:extLst>
              <a:ext uri="{FF2B5EF4-FFF2-40B4-BE49-F238E27FC236}">
                <a16:creationId xmlns:a16="http://schemas.microsoft.com/office/drawing/2014/main" id="{487472DA-2662-4D38-8949-FA81F3B8D6FC}"/>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421" y="1942044"/>
            <a:ext cx="763053" cy="523940"/>
          </a:xfrm>
          <a:prstGeom prst="rect">
            <a:avLst/>
          </a:prstGeom>
        </p:spPr>
      </p:pic>
      <p:pic>
        <p:nvPicPr>
          <p:cNvPr id="11" name="Afbeelding 10">
            <a:extLst>
              <a:ext uri="{FF2B5EF4-FFF2-40B4-BE49-F238E27FC236}">
                <a16:creationId xmlns:a16="http://schemas.microsoft.com/office/drawing/2014/main" id="{1450ABDF-0787-4438-A498-AE0DAE2373D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9436" y="102839"/>
            <a:ext cx="1320548" cy="553778"/>
          </a:xfrm>
          <a:prstGeom prst="rect">
            <a:avLst/>
          </a:prstGeom>
        </p:spPr>
      </p:pic>
    </p:spTree>
    <p:extLst>
      <p:ext uri="{BB962C8B-B14F-4D97-AF65-F5344CB8AC3E}">
        <p14:creationId xmlns:p14="http://schemas.microsoft.com/office/powerpoint/2010/main" val="726140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20164" y="0"/>
            <a:ext cx="9144000" cy="709232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p:txBody>
      </p:sp>
      <p:sp>
        <p:nvSpPr>
          <p:cNvPr id="5" name="Rechthoek 4"/>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1259632" y="292006"/>
            <a:ext cx="6912768" cy="338554"/>
          </a:xfrm>
          <a:prstGeom prst="rect">
            <a:avLst/>
          </a:prstGeom>
          <a:noFill/>
        </p:spPr>
        <p:txBody>
          <a:bodyPr wrap="square" rtlCol="0">
            <a:spAutoFit/>
          </a:bodyPr>
          <a:lstStyle/>
          <a:p>
            <a:r>
              <a:rPr lang="nl-NL" sz="1600" b="1" dirty="0">
                <a:solidFill>
                  <a:schemeClr val="accent3">
                    <a:lumMod val="50000"/>
                  </a:schemeClr>
                </a:solidFill>
                <a:latin typeface="Verdana" panose="020B0604030504040204" pitchFamily="34" charset="0"/>
                <a:ea typeface="Verdana" panose="020B0604030504040204" pitchFamily="34" charset="0"/>
              </a:rPr>
              <a:t>DUIZENDBLAD</a:t>
            </a:r>
            <a:r>
              <a:rPr lang="nl-NL" sz="1600" b="1" dirty="0">
                <a:solidFill>
                  <a:srgbClr val="C00000"/>
                </a:solidFill>
                <a:latin typeface="Verdana" panose="020B0604030504040204" pitchFamily="34" charset="0"/>
                <a:ea typeface="Verdana" panose="020B0604030504040204" pitchFamily="34" charset="0"/>
              </a:rPr>
              <a:t>                                                                    4</a:t>
            </a:r>
          </a:p>
        </p:txBody>
      </p:sp>
      <p:sp>
        <p:nvSpPr>
          <p:cNvPr id="7" name="Rechthoek 6"/>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hlinkClick r:id="rId2" action="ppaction://hlinksldjump"/>
          </p:cNvPr>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504" y="6093296"/>
            <a:ext cx="929672" cy="656313"/>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132856"/>
            <a:ext cx="2241302" cy="2038999"/>
          </a:xfrm>
          <a:prstGeom prst="rect">
            <a:avLst/>
          </a:prstGeom>
        </p:spPr>
      </p:pic>
      <p:pic>
        <p:nvPicPr>
          <p:cNvPr id="11" name="Afbeelding 1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075"/>
          <a:stretch/>
        </p:blipFill>
        <p:spPr>
          <a:xfrm>
            <a:off x="14536" y="764704"/>
            <a:ext cx="1275964" cy="5328592"/>
          </a:xfrm>
          <a:prstGeom prst="rect">
            <a:avLst/>
          </a:prstGeom>
        </p:spPr>
      </p:pic>
      <p:pic>
        <p:nvPicPr>
          <p:cNvPr id="2" name="Afbeelding 1"/>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9512" y="63769"/>
            <a:ext cx="824105" cy="772944"/>
          </a:xfrm>
          <a:prstGeom prst="rect">
            <a:avLst/>
          </a:prstGeom>
        </p:spPr>
      </p:pic>
      <p:sp>
        <p:nvSpPr>
          <p:cNvPr id="13" name="Tekstvak 12"/>
          <p:cNvSpPr txBox="1"/>
          <p:nvPr/>
        </p:nvSpPr>
        <p:spPr>
          <a:xfrm>
            <a:off x="3042325" y="880519"/>
            <a:ext cx="2952328" cy="4832092"/>
          </a:xfrm>
          <a:prstGeom prst="rect">
            <a:avLst/>
          </a:prstGeom>
          <a:noFill/>
          <a:ln>
            <a:noFill/>
          </a:ln>
        </p:spPr>
        <p:txBody>
          <a:bodyPr wrap="square" rtlCol="0">
            <a:spAutoFit/>
          </a:bodyPr>
          <a:lstStyle/>
          <a:p>
            <a:r>
              <a:rPr lang="nl-NL" sz="1100" b="1" u="sng" dirty="0">
                <a:latin typeface="Verdana" panose="020B0604030504040204" pitchFamily="34" charset="0"/>
                <a:ea typeface="Verdana" panose="020B0604030504040204" pitchFamily="34" charset="0"/>
              </a:rPr>
              <a:t>insecten</a:t>
            </a:r>
            <a:r>
              <a:rPr lang="nl-NL" sz="1100" dirty="0">
                <a:latin typeface="Verdana" panose="020B0604030504040204" pitchFamily="34" charset="0"/>
                <a:ea typeface="Verdana" panose="020B0604030504040204" pitchFamily="34" charset="0"/>
              </a:rPr>
              <a:t> aan, zoals lieveheersbeestjes en sluipwespen.</a:t>
            </a:r>
          </a:p>
          <a:p>
            <a:r>
              <a:rPr lang="nl-NL" sz="1100" dirty="0">
                <a:latin typeface="Verdana" panose="020B0604030504040204" pitchFamily="34" charset="0"/>
                <a:ea typeface="Verdana" panose="020B0604030504040204" pitchFamily="34" charset="0"/>
              </a:rPr>
              <a:t>Duizendblad helpt om </a:t>
            </a:r>
            <a:r>
              <a:rPr lang="nl-NL" sz="1100" b="1" u="sng" dirty="0">
                <a:latin typeface="Verdana" panose="020B0604030504040204" pitchFamily="34" charset="0"/>
                <a:ea typeface="Verdana" panose="020B0604030504040204" pitchFamily="34" charset="0"/>
              </a:rPr>
              <a:t>compost</a:t>
            </a:r>
            <a:r>
              <a:rPr lang="nl-NL" sz="1100" dirty="0">
                <a:latin typeface="Verdana" panose="020B0604030504040204" pitchFamily="34" charset="0"/>
                <a:ea typeface="Verdana" panose="020B0604030504040204" pitchFamily="34" charset="0"/>
              </a:rPr>
              <a:t> sneller te laten verteren. Bovendien zou het de kwaliteit van de compost verbeteren.</a:t>
            </a: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r>
              <a:rPr lang="nl-NL" sz="1100" dirty="0">
                <a:latin typeface="Verdana" panose="020B0604030504040204" pitchFamily="34" charset="0"/>
                <a:ea typeface="Verdana" panose="020B0604030504040204" pitchFamily="34" charset="0"/>
              </a:rPr>
              <a:t>In de 17</a:t>
            </a:r>
            <a:r>
              <a:rPr lang="nl-NL" sz="1100" baseline="30000" dirty="0">
                <a:latin typeface="Verdana" panose="020B0604030504040204" pitchFamily="34" charset="0"/>
                <a:ea typeface="Verdana" panose="020B0604030504040204" pitchFamily="34" charset="0"/>
              </a:rPr>
              <a:t>e</a:t>
            </a:r>
            <a:r>
              <a:rPr lang="nl-NL" sz="1100" dirty="0">
                <a:latin typeface="Verdana" panose="020B0604030504040204" pitchFamily="34" charset="0"/>
                <a:ea typeface="Verdana" panose="020B0604030504040204" pitchFamily="34" charset="0"/>
              </a:rPr>
              <a:t> eeuw was duizendblad </a:t>
            </a:r>
          </a:p>
          <a:p>
            <a:r>
              <a:rPr lang="nl-NL" sz="1100" dirty="0">
                <a:latin typeface="Verdana" panose="020B0604030504040204" pitchFamily="34" charset="0"/>
                <a:ea typeface="Verdana" panose="020B0604030504040204" pitchFamily="34" charset="0"/>
              </a:rPr>
              <a:t>een populaire </a:t>
            </a:r>
            <a:r>
              <a:rPr lang="nl-NL" sz="1100" b="1" u="sng" dirty="0">
                <a:latin typeface="Verdana" panose="020B0604030504040204" pitchFamily="34" charset="0"/>
                <a:ea typeface="Verdana" panose="020B0604030504040204" pitchFamily="34" charset="0"/>
              </a:rPr>
              <a:t>groente</a:t>
            </a:r>
            <a:r>
              <a:rPr lang="nl-NL" sz="1100" dirty="0">
                <a:latin typeface="Verdana" panose="020B0604030504040204" pitchFamily="34" charset="0"/>
                <a:ea typeface="Verdana" panose="020B0604030504040204" pitchFamily="34" charset="0"/>
              </a:rPr>
              <a:t>.</a:t>
            </a:r>
          </a:p>
          <a:p>
            <a:r>
              <a:rPr lang="nl-NL" sz="1100" dirty="0">
                <a:latin typeface="Verdana" panose="020B0604030504040204" pitchFamily="34" charset="0"/>
                <a:ea typeface="Verdana" panose="020B0604030504040204" pitchFamily="34" charset="0"/>
              </a:rPr>
              <a:t>Vanaf deze tijd werd de plant ook gebruikt bij de </a:t>
            </a:r>
            <a:r>
              <a:rPr lang="nl-NL" sz="1100" b="1" u="sng" dirty="0">
                <a:latin typeface="Verdana" panose="020B0604030504040204" pitchFamily="34" charset="0"/>
                <a:ea typeface="Verdana" panose="020B0604030504040204" pitchFamily="34" charset="0"/>
              </a:rPr>
              <a:t>bierbereiding</a:t>
            </a:r>
            <a:r>
              <a:rPr lang="nl-NL" sz="1100" dirty="0">
                <a:latin typeface="Verdana" panose="020B0604030504040204" pitchFamily="34" charset="0"/>
                <a:ea typeface="Verdana" panose="020B0604030504040204" pitchFamily="34" charset="0"/>
              </a:rPr>
              <a:t>.</a:t>
            </a:r>
          </a:p>
          <a:p>
            <a:r>
              <a:rPr lang="nl-NL" sz="1100" dirty="0">
                <a:latin typeface="Verdana" panose="020B0604030504040204" pitchFamily="34" charset="0"/>
                <a:ea typeface="Verdana" panose="020B0604030504040204" pitchFamily="34" charset="0"/>
              </a:rPr>
              <a:t>Boeren hingen de plant op in hun </a:t>
            </a:r>
          </a:p>
          <a:p>
            <a:r>
              <a:rPr lang="nl-NL" sz="1100" dirty="0">
                <a:latin typeface="Verdana" panose="020B0604030504040204" pitchFamily="34" charset="0"/>
                <a:ea typeface="Verdana" panose="020B0604030504040204" pitchFamily="34" charset="0"/>
              </a:rPr>
              <a:t>stal als </a:t>
            </a:r>
            <a:r>
              <a:rPr lang="nl-NL" sz="1100" b="1" u="sng" dirty="0">
                <a:latin typeface="Verdana" panose="020B0604030504040204" pitchFamily="34" charset="0"/>
                <a:ea typeface="Verdana" panose="020B0604030504040204" pitchFamily="34" charset="0"/>
              </a:rPr>
              <a:t>afweer</a:t>
            </a:r>
            <a:r>
              <a:rPr lang="nl-NL" sz="1100" dirty="0">
                <a:latin typeface="Verdana" panose="020B0604030504040204" pitchFamily="34" charset="0"/>
                <a:ea typeface="Verdana" panose="020B0604030504040204" pitchFamily="34" charset="0"/>
              </a:rPr>
              <a:t> tegen veeziekten </a:t>
            </a:r>
          </a:p>
          <a:p>
            <a:r>
              <a:rPr lang="nl-NL" sz="1100" dirty="0">
                <a:latin typeface="Verdana" panose="020B0604030504040204" pitchFamily="34" charset="0"/>
                <a:ea typeface="Verdana" panose="020B0604030504040204" pitchFamily="34" charset="0"/>
              </a:rPr>
              <a:t>en blikseminslag.</a:t>
            </a:r>
          </a:p>
        </p:txBody>
      </p:sp>
      <p:sp>
        <p:nvSpPr>
          <p:cNvPr id="14" name="Tekstvak 13"/>
          <p:cNvSpPr txBox="1"/>
          <p:nvPr/>
        </p:nvSpPr>
        <p:spPr>
          <a:xfrm>
            <a:off x="29756" y="908720"/>
            <a:ext cx="3039244" cy="5509200"/>
          </a:xfrm>
          <a:prstGeom prst="rect">
            <a:avLst/>
          </a:prstGeom>
          <a:noFill/>
          <a:ln>
            <a:noFill/>
          </a:ln>
        </p:spPr>
        <p:txBody>
          <a:bodyPr wrap="square" rtlCol="0">
            <a:spAutoFit/>
          </a:bodyPr>
          <a:lstStyle/>
          <a:p>
            <a:r>
              <a:rPr lang="nl-NL" sz="1100" dirty="0">
                <a:latin typeface="Verdana" panose="020B0604030504040204" pitchFamily="34" charset="0"/>
                <a:ea typeface="Verdana" panose="020B0604030504040204" pitchFamily="34" charset="0"/>
              </a:rPr>
              <a:t>                       </a:t>
            </a:r>
            <a:r>
              <a:rPr lang="nl-NL" sz="1100" b="1" u="sng" dirty="0">
                <a:latin typeface="Verdana" panose="020B0604030504040204" pitchFamily="34" charset="0"/>
                <a:ea typeface="Verdana" panose="020B0604030504040204" pitchFamily="34" charset="0"/>
              </a:rPr>
              <a:t>Duizendblad</a:t>
            </a:r>
            <a:r>
              <a:rPr lang="nl-NL" sz="1100" dirty="0">
                <a:latin typeface="Verdana" panose="020B0604030504040204" pitchFamily="34" charset="0"/>
                <a:ea typeface="Verdana" panose="020B0604030504040204" pitchFamily="34" charset="0"/>
              </a:rPr>
              <a:t>, in het </a:t>
            </a:r>
          </a:p>
          <a:p>
            <a:r>
              <a:rPr lang="nl-NL" sz="1100" dirty="0">
                <a:latin typeface="Verdana" panose="020B0604030504040204" pitchFamily="34" charset="0"/>
                <a:ea typeface="Verdana" panose="020B0604030504040204" pitchFamily="34" charset="0"/>
              </a:rPr>
              <a:t>                        Latijn </a:t>
            </a:r>
            <a:r>
              <a:rPr lang="nl-NL" sz="1100" i="1" dirty="0" err="1">
                <a:latin typeface="Verdana" panose="020B0604030504040204" pitchFamily="34" charset="0"/>
                <a:ea typeface="Verdana" panose="020B0604030504040204" pitchFamily="34" charset="0"/>
              </a:rPr>
              <a:t>Achillea</a:t>
            </a:r>
            <a:r>
              <a:rPr lang="nl-NL" sz="1100" i="1" dirty="0">
                <a:latin typeface="Verdana" panose="020B0604030504040204" pitchFamily="34" charset="0"/>
                <a:ea typeface="Verdana" panose="020B0604030504040204" pitchFamily="34" charset="0"/>
              </a:rPr>
              <a:t> </a:t>
            </a:r>
          </a:p>
          <a:p>
            <a:r>
              <a:rPr lang="nl-NL" sz="1100" i="1" dirty="0">
                <a:latin typeface="Verdana" panose="020B0604030504040204" pitchFamily="34" charset="0"/>
                <a:ea typeface="Verdana" panose="020B0604030504040204" pitchFamily="34" charset="0"/>
              </a:rPr>
              <a:t>                      </a:t>
            </a:r>
            <a:r>
              <a:rPr lang="nl-NL" sz="1100" i="1" dirty="0" err="1">
                <a:latin typeface="Verdana" panose="020B0604030504040204" pitchFamily="34" charset="0"/>
                <a:ea typeface="Verdana" panose="020B0604030504040204" pitchFamily="34" charset="0"/>
              </a:rPr>
              <a:t>millefolium</a:t>
            </a:r>
            <a:r>
              <a:rPr lang="nl-NL" sz="1100" i="1" dirty="0">
                <a:latin typeface="Verdana" panose="020B0604030504040204" pitchFamily="34" charset="0"/>
                <a:ea typeface="Verdana" panose="020B0604030504040204" pitchFamily="34" charset="0"/>
              </a:rPr>
              <a:t>, </a:t>
            </a:r>
            <a:r>
              <a:rPr lang="nl-NL" sz="1100" dirty="0">
                <a:latin typeface="Verdana" panose="020B0604030504040204" pitchFamily="34" charset="0"/>
                <a:ea typeface="Verdana" panose="020B0604030504040204" pitchFamily="34" charset="0"/>
              </a:rPr>
              <a:t>wordt zo ge-</a:t>
            </a:r>
          </a:p>
          <a:p>
            <a:r>
              <a:rPr lang="nl-NL" sz="1100" dirty="0">
                <a:latin typeface="Verdana" panose="020B0604030504040204" pitchFamily="34" charset="0"/>
                <a:ea typeface="Verdana" panose="020B0604030504040204" pitchFamily="34" charset="0"/>
              </a:rPr>
              <a:t>                      genoemd vanwege de </a:t>
            </a:r>
          </a:p>
          <a:p>
            <a:r>
              <a:rPr lang="nl-NL" sz="1100" dirty="0">
                <a:latin typeface="Verdana" panose="020B0604030504040204" pitchFamily="34" charset="0"/>
                <a:ea typeface="Verdana" panose="020B0604030504040204" pitchFamily="34" charset="0"/>
              </a:rPr>
              <a:t>                     heel fijn verdeelde.</a:t>
            </a:r>
          </a:p>
          <a:p>
            <a:r>
              <a:rPr lang="nl-NL" sz="1100" dirty="0">
                <a:latin typeface="Verdana" panose="020B0604030504040204" pitchFamily="34" charset="0"/>
                <a:ea typeface="Verdana" panose="020B0604030504040204" pitchFamily="34" charset="0"/>
              </a:rPr>
              <a:t>                 bladeren; </a:t>
            </a:r>
            <a:r>
              <a:rPr lang="nl-NL" sz="1100" i="1" dirty="0">
                <a:latin typeface="Verdana" panose="020B0604030504040204" pitchFamily="34" charset="0"/>
                <a:ea typeface="Verdana" panose="020B0604030504040204" pitchFamily="34" charset="0"/>
              </a:rPr>
              <a:t>mille</a:t>
            </a:r>
            <a:r>
              <a:rPr lang="nl-NL" sz="1100" dirty="0">
                <a:latin typeface="Verdana" panose="020B0604030504040204" pitchFamily="34" charset="0"/>
                <a:ea typeface="Verdana" panose="020B0604030504040204" pitchFamily="34" charset="0"/>
              </a:rPr>
              <a:t> betekent </a:t>
            </a:r>
          </a:p>
          <a:p>
            <a:r>
              <a:rPr lang="nl-NL" sz="1100" dirty="0">
                <a:latin typeface="Verdana" panose="020B0604030504040204" pitchFamily="34" charset="0"/>
                <a:ea typeface="Verdana" panose="020B0604030504040204" pitchFamily="34" charset="0"/>
              </a:rPr>
              <a:t>           duizend en </a:t>
            </a:r>
            <a:r>
              <a:rPr lang="nl-NL" sz="1100" i="1" dirty="0" err="1">
                <a:latin typeface="Verdana" panose="020B0604030504040204" pitchFamily="34" charset="0"/>
                <a:ea typeface="Verdana" panose="020B0604030504040204" pitchFamily="34" charset="0"/>
              </a:rPr>
              <a:t>folium</a:t>
            </a:r>
            <a:r>
              <a:rPr lang="nl-NL" sz="1100" dirty="0">
                <a:latin typeface="Verdana" panose="020B0604030504040204" pitchFamily="34" charset="0"/>
                <a:ea typeface="Verdana" panose="020B0604030504040204" pitchFamily="34" charset="0"/>
              </a:rPr>
              <a:t> betekent blad.</a:t>
            </a: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endParaRPr lang="nl-NL" sz="1100" dirty="0">
              <a:latin typeface="Verdana" panose="020B0604030504040204" pitchFamily="34" charset="0"/>
              <a:ea typeface="Verdana" panose="020B0604030504040204" pitchFamily="34" charset="0"/>
            </a:endParaRPr>
          </a:p>
          <a:p>
            <a:r>
              <a:rPr lang="nl-NL" sz="1100" dirty="0">
                <a:latin typeface="Verdana" panose="020B0604030504040204" pitchFamily="34" charset="0"/>
                <a:ea typeface="Verdana" panose="020B0604030504040204" pitchFamily="34" charset="0"/>
              </a:rPr>
              <a:t>         Vanaf de bronstijd werd </a:t>
            </a:r>
          </a:p>
          <a:p>
            <a:r>
              <a:rPr lang="nl-NL" sz="1100" dirty="0">
                <a:latin typeface="Verdana" panose="020B0604030504040204" pitchFamily="34" charset="0"/>
                <a:ea typeface="Verdana" panose="020B0604030504040204" pitchFamily="34" charset="0"/>
              </a:rPr>
              <a:t>           duizendblad gebruikt als gele </a:t>
            </a:r>
          </a:p>
          <a:p>
            <a:r>
              <a:rPr lang="nl-NL" sz="1100" dirty="0">
                <a:latin typeface="Verdana" panose="020B0604030504040204" pitchFamily="34" charset="0"/>
                <a:ea typeface="Verdana" panose="020B0604030504040204" pitchFamily="34" charset="0"/>
              </a:rPr>
              <a:t>           </a:t>
            </a:r>
            <a:r>
              <a:rPr lang="nl-NL" sz="1100" b="1" u="sng" dirty="0">
                <a:latin typeface="Verdana" panose="020B0604030504040204" pitchFamily="34" charset="0"/>
                <a:ea typeface="Verdana" panose="020B0604030504040204" pitchFamily="34" charset="0"/>
              </a:rPr>
              <a:t>kleurstof</a:t>
            </a:r>
            <a:r>
              <a:rPr lang="nl-NL" sz="1100" dirty="0">
                <a:latin typeface="Verdana" panose="020B0604030504040204" pitchFamily="34" charset="0"/>
                <a:ea typeface="Verdana" panose="020B0604030504040204" pitchFamily="34" charset="0"/>
              </a:rPr>
              <a:t> voor wol.</a:t>
            </a:r>
          </a:p>
          <a:p>
            <a:r>
              <a:rPr lang="nl-NL" sz="1100" dirty="0">
                <a:latin typeface="Verdana" panose="020B0604030504040204" pitchFamily="34" charset="0"/>
                <a:ea typeface="Verdana" panose="020B0604030504040204" pitchFamily="34" charset="0"/>
              </a:rPr>
              <a:t>        In de middeleeuwen </a:t>
            </a:r>
            <a:r>
              <a:rPr lang="nl-NL" sz="1100" b="1" u="sng" dirty="0">
                <a:latin typeface="Verdana" panose="020B0604030504040204" pitchFamily="34" charset="0"/>
                <a:ea typeface="Verdana" panose="020B0604030504040204" pitchFamily="34" charset="0"/>
              </a:rPr>
              <a:t>beschermde</a:t>
            </a:r>
            <a:r>
              <a:rPr lang="nl-NL" sz="1100" dirty="0">
                <a:latin typeface="Verdana" panose="020B0604030504040204" pitchFamily="34" charset="0"/>
                <a:ea typeface="Verdana" panose="020B0604030504040204" pitchFamily="34" charset="0"/>
              </a:rPr>
              <a:t> </a:t>
            </a:r>
          </a:p>
          <a:p>
            <a:r>
              <a:rPr lang="nl-NL" sz="1100" dirty="0">
                <a:latin typeface="Verdana" panose="020B0604030504040204" pitchFamily="34" charset="0"/>
                <a:ea typeface="Verdana" panose="020B0604030504040204" pitchFamily="34" charset="0"/>
              </a:rPr>
              <a:t>       de plant tegen spoken en de </a:t>
            </a:r>
          </a:p>
          <a:p>
            <a:r>
              <a:rPr lang="nl-NL" sz="1100" dirty="0">
                <a:latin typeface="Verdana" panose="020B0604030504040204" pitchFamily="34" charset="0"/>
                <a:ea typeface="Verdana" panose="020B0604030504040204" pitchFamily="34" charset="0"/>
              </a:rPr>
              <a:t>      duivel. Hiervoor moest duizendblad</a:t>
            </a:r>
          </a:p>
          <a:p>
            <a:r>
              <a:rPr lang="nl-NL" sz="1100" dirty="0">
                <a:latin typeface="Verdana" panose="020B0604030504040204" pitchFamily="34" charset="0"/>
                <a:ea typeface="Verdana" panose="020B0604030504040204" pitchFamily="34" charset="0"/>
              </a:rPr>
              <a:t>      onder de dorpel van het huis </a:t>
            </a:r>
          </a:p>
          <a:p>
            <a:r>
              <a:rPr lang="nl-NL" sz="1100" dirty="0">
                <a:latin typeface="Verdana" panose="020B0604030504040204" pitchFamily="34" charset="0"/>
                <a:ea typeface="Verdana" panose="020B0604030504040204" pitchFamily="34" charset="0"/>
              </a:rPr>
              <a:t>      worden gelegd.</a:t>
            </a:r>
          </a:p>
          <a:p>
            <a:r>
              <a:rPr lang="nl-NL" sz="1100" dirty="0">
                <a:latin typeface="Verdana" panose="020B0604030504040204" pitchFamily="34" charset="0"/>
                <a:ea typeface="Verdana" panose="020B0604030504040204" pitchFamily="34" charset="0"/>
              </a:rPr>
              <a:t>       Ook Indianen zouden boze geesten </a:t>
            </a:r>
          </a:p>
          <a:p>
            <a:r>
              <a:rPr lang="nl-NL" sz="1100" dirty="0">
                <a:latin typeface="Verdana" panose="020B0604030504040204" pitchFamily="34" charset="0"/>
                <a:ea typeface="Verdana" panose="020B0604030504040204" pitchFamily="34" charset="0"/>
              </a:rPr>
              <a:t>       hebben verdreven met de  rook </a:t>
            </a:r>
          </a:p>
          <a:p>
            <a:r>
              <a:rPr lang="nl-NL" sz="1100" dirty="0">
                <a:latin typeface="Verdana" panose="020B0604030504040204" pitchFamily="34" charset="0"/>
                <a:ea typeface="Verdana" panose="020B0604030504040204" pitchFamily="34" charset="0"/>
              </a:rPr>
              <a:t>         van deze plant.</a:t>
            </a:r>
          </a:p>
          <a:p>
            <a:r>
              <a:rPr lang="nl-NL" sz="1100" dirty="0">
                <a:latin typeface="Verdana" panose="020B0604030504040204" pitchFamily="34" charset="0"/>
                <a:ea typeface="Verdana" panose="020B0604030504040204" pitchFamily="34" charset="0"/>
              </a:rPr>
              <a:t>          Duizendblad trekt </a:t>
            </a:r>
            <a:r>
              <a:rPr lang="nl-NL" sz="1100" b="1" u="sng" dirty="0">
                <a:latin typeface="Verdana" panose="020B0604030504040204" pitchFamily="34" charset="0"/>
                <a:ea typeface="Verdana" panose="020B0604030504040204" pitchFamily="34" charset="0"/>
              </a:rPr>
              <a:t>nuttige</a:t>
            </a:r>
          </a:p>
        </p:txBody>
      </p:sp>
      <p:pic>
        <p:nvPicPr>
          <p:cNvPr id="16" name="Afbeelding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1800" y="2132856"/>
            <a:ext cx="3284748" cy="2038999"/>
          </a:xfrm>
          <a:prstGeom prst="rect">
            <a:avLst/>
          </a:prstGeom>
        </p:spPr>
      </p:pic>
      <p:pic>
        <p:nvPicPr>
          <p:cNvPr id="17" name="Afbeelding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8271" y="908720"/>
            <a:ext cx="3038687" cy="2304255"/>
          </a:xfrm>
          <a:prstGeom prst="rect">
            <a:avLst/>
          </a:prstGeom>
        </p:spPr>
      </p:pic>
      <p:sp>
        <p:nvSpPr>
          <p:cNvPr id="19" name="Tekstvak 18"/>
          <p:cNvSpPr txBox="1"/>
          <p:nvPr/>
        </p:nvSpPr>
        <p:spPr>
          <a:xfrm>
            <a:off x="6088271" y="3212975"/>
            <a:ext cx="3038687" cy="2800767"/>
          </a:xfrm>
          <a:prstGeom prst="rect">
            <a:avLst/>
          </a:prstGeom>
          <a:solidFill>
            <a:schemeClr val="accent1">
              <a:lumMod val="40000"/>
              <a:lumOff val="60000"/>
            </a:schemeClr>
          </a:solidFill>
        </p:spPr>
        <p:txBody>
          <a:bodyPr wrap="square" rtlCol="0">
            <a:spAutoFit/>
          </a:bodyPr>
          <a:lstStyle/>
          <a:p>
            <a:r>
              <a:rPr lang="nl-NL" sz="1100" dirty="0">
                <a:solidFill>
                  <a:srgbClr val="000099"/>
                </a:solidFill>
                <a:latin typeface="Verdana" panose="020B0604030504040204" pitchFamily="34" charset="0"/>
                <a:ea typeface="Verdana" panose="020B0604030504040204" pitchFamily="34" charset="0"/>
              </a:rPr>
              <a:t>Trojaanse oorlog. (12/13e eeuw v. Chr.)</a:t>
            </a:r>
          </a:p>
          <a:p>
            <a:r>
              <a:rPr lang="nl-NL" sz="1100" dirty="0">
                <a:solidFill>
                  <a:srgbClr val="000099"/>
                </a:solidFill>
                <a:latin typeface="Verdana" panose="020B0604030504040204" pitchFamily="34" charset="0"/>
                <a:ea typeface="Verdana" panose="020B0604030504040204" pitchFamily="34" charset="0"/>
              </a:rPr>
              <a:t>Zijn moeder, de zeegodin </a:t>
            </a:r>
            <a:r>
              <a:rPr lang="nl-NL" sz="1100" dirty="0" err="1">
                <a:solidFill>
                  <a:srgbClr val="000099"/>
                </a:solidFill>
                <a:latin typeface="Verdana" panose="020B0604030504040204" pitchFamily="34" charset="0"/>
                <a:ea typeface="Verdana" panose="020B0604030504040204" pitchFamily="34" charset="0"/>
              </a:rPr>
              <a:t>Thetis</a:t>
            </a:r>
            <a:r>
              <a:rPr lang="nl-NL" sz="1100" dirty="0">
                <a:solidFill>
                  <a:srgbClr val="000099"/>
                </a:solidFill>
                <a:latin typeface="Verdana" panose="020B0604030504040204" pitchFamily="34" charset="0"/>
                <a:ea typeface="Verdana" panose="020B0604030504040204" pitchFamily="34" charset="0"/>
              </a:rPr>
              <a:t>, wilde de pasgeboren Achilles onsterfelijk maken. Ze dompelde hem onder in de </a:t>
            </a:r>
            <a:r>
              <a:rPr lang="nl-NL" sz="1100" b="1" u="sng" dirty="0">
                <a:solidFill>
                  <a:srgbClr val="000099"/>
                </a:solidFill>
                <a:latin typeface="Verdana" panose="020B0604030504040204" pitchFamily="34" charset="0"/>
                <a:ea typeface="Verdana" panose="020B0604030504040204" pitchFamily="34" charset="0"/>
              </a:rPr>
              <a:t>Styx</a:t>
            </a:r>
            <a:r>
              <a:rPr lang="nl-NL" sz="1100" dirty="0">
                <a:solidFill>
                  <a:srgbClr val="000099"/>
                </a:solidFill>
                <a:latin typeface="Verdana" panose="020B0604030504040204" pitchFamily="34" charset="0"/>
                <a:ea typeface="Verdana" panose="020B0604030504040204" pitchFamily="34" charset="0"/>
              </a:rPr>
              <a:t>, de ijskoude, wild stromende rivier</a:t>
            </a:r>
          </a:p>
          <a:p>
            <a:r>
              <a:rPr lang="nl-NL" sz="1100" dirty="0">
                <a:solidFill>
                  <a:srgbClr val="000099"/>
                </a:solidFill>
                <a:latin typeface="Verdana" panose="020B0604030504040204" pitchFamily="34" charset="0"/>
                <a:ea typeface="Verdana" panose="020B0604030504040204" pitchFamily="34" charset="0"/>
              </a:rPr>
              <a:t>                      tussen het dodenrijk</a:t>
            </a:r>
          </a:p>
          <a:p>
            <a:r>
              <a:rPr lang="nl-NL" sz="1100" dirty="0">
                <a:solidFill>
                  <a:srgbClr val="000099"/>
                </a:solidFill>
                <a:latin typeface="Verdana" panose="020B0604030504040204" pitchFamily="34" charset="0"/>
                <a:ea typeface="Verdana" panose="020B0604030504040204" pitchFamily="34" charset="0"/>
              </a:rPr>
              <a:t>                      en het land van de</a:t>
            </a:r>
          </a:p>
          <a:p>
            <a:r>
              <a:rPr lang="nl-NL" sz="1100" dirty="0">
                <a:solidFill>
                  <a:srgbClr val="000099"/>
                </a:solidFill>
                <a:latin typeface="Verdana" panose="020B0604030504040204" pitchFamily="34" charset="0"/>
                <a:ea typeface="Verdana" panose="020B0604030504040204" pitchFamily="34" charset="0"/>
              </a:rPr>
              <a:t>                      levenden. Zij hield het</a:t>
            </a:r>
          </a:p>
          <a:p>
            <a:r>
              <a:rPr lang="nl-NL" sz="1100" dirty="0">
                <a:solidFill>
                  <a:srgbClr val="000099"/>
                </a:solidFill>
                <a:latin typeface="Verdana" panose="020B0604030504040204" pitchFamily="34" charset="0"/>
                <a:ea typeface="Verdana" panose="020B0604030504040204" pitchFamily="34" charset="0"/>
              </a:rPr>
              <a:t>                      kind vast bij de hiel,</a:t>
            </a:r>
          </a:p>
          <a:p>
            <a:r>
              <a:rPr lang="nl-NL" sz="1100" dirty="0">
                <a:solidFill>
                  <a:srgbClr val="000099"/>
                </a:solidFill>
                <a:latin typeface="Verdana" panose="020B0604030504040204" pitchFamily="34" charset="0"/>
                <a:ea typeface="Verdana" panose="020B0604030504040204" pitchFamily="34" charset="0"/>
              </a:rPr>
              <a:t>                      zodat de Styx hem niet</a:t>
            </a:r>
          </a:p>
          <a:p>
            <a:r>
              <a:rPr lang="nl-NL" sz="1100" dirty="0">
                <a:solidFill>
                  <a:srgbClr val="000099"/>
                </a:solidFill>
                <a:latin typeface="Verdana" panose="020B0604030504040204" pitchFamily="34" charset="0"/>
                <a:ea typeface="Verdana" panose="020B0604030504040204" pitchFamily="34" charset="0"/>
              </a:rPr>
              <a:t>                      zou meesleuren. Dat</a:t>
            </a:r>
          </a:p>
          <a:p>
            <a:r>
              <a:rPr lang="nl-NL" sz="1100" dirty="0">
                <a:solidFill>
                  <a:srgbClr val="000099"/>
                </a:solidFill>
                <a:latin typeface="Verdana" panose="020B0604030504040204" pitchFamily="34" charset="0"/>
                <a:ea typeface="Verdana" panose="020B0604030504040204" pitchFamily="34" charset="0"/>
              </a:rPr>
              <a:t>                      ene plekje, zijn</a:t>
            </a:r>
          </a:p>
          <a:p>
            <a:r>
              <a:rPr lang="nl-NL" sz="1100" dirty="0">
                <a:solidFill>
                  <a:srgbClr val="000099"/>
                </a:solidFill>
                <a:latin typeface="Verdana" panose="020B0604030504040204" pitchFamily="34" charset="0"/>
                <a:ea typeface="Verdana" panose="020B0604030504040204" pitchFamily="34" charset="0"/>
              </a:rPr>
              <a:t>                      achillespees, kreeg</a:t>
            </a:r>
          </a:p>
          <a:p>
            <a:r>
              <a:rPr lang="nl-NL" sz="1100" dirty="0">
                <a:solidFill>
                  <a:srgbClr val="000099"/>
                </a:solidFill>
                <a:latin typeface="Verdana" panose="020B0604030504040204" pitchFamily="34" charset="0"/>
                <a:ea typeface="Verdana" panose="020B0604030504040204" pitchFamily="34" charset="0"/>
              </a:rPr>
              <a:t>                      toen niet de </a:t>
            </a:r>
            <a:r>
              <a:rPr lang="nl-NL" sz="1100" dirty="0" err="1">
                <a:solidFill>
                  <a:srgbClr val="000099"/>
                </a:solidFill>
                <a:latin typeface="Verdana" panose="020B0604030504040204" pitchFamily="34" charset="0"/>
                <a:ea typeface="Verdana" panose="020B0604030504040204" pitchFamily="34" charset="0"/>
              </a:rPr>
              <a:t>bescher</a:t>
            </a:r>
            <a:r>
              <a:rPr lang="nl-NL" sz="1100" dirty="0">
                <a:solidFill>
                  <a:srgbClr val="000099"/>
                </a:solidFill>
                <a:latin typeface="Verdana" panose="020B0604030504040204" pitchFamily="34" charset="0"/>
                <a:ea typeface="Verdana" panose="020B0604030504040204" pitchFamily="34" charset="0"/>
              </a:rPr>
              <a:t>-</a:t>
            </a:r>
          </a:p>
          <a:p>
            <a:r>
              <a:rPr lang="nl-NL" sz="1100" dirty="0">
                <a:solidFill>
                  <a:srgbClr val="000099"/>
                </a:solidFill>
                <a:latin typeface="Verdana" panose="020B0604030504040204" pitchFamily="34" charset="0"/>
                <a:ea typeface="Verdana" panose="020B0604030504040204" pitchFamily="34" charset="0"/>
              </a:rPr>
              <a:t>                      </a:t>
            </a:r>
            <a:r>
              <a:rPr lang="nl-NL" sz="1100" dirty="0" err="1">
                <a:solidFill>
                  <a:srgbClr val="000099"/>
                </a:solidFill>
                <a:latin typeface="Verdana" panose="020B0604030504040204" pitchFamily="34" charset="0"/>
                <a:ea typeface="Verdana" panose="020B0604030504040204" pitchFamily="34" charset="0"/>
              </a:rPr>
              <a:t>ming</a:t>
            </a:r>
            <a:r>
              <a:rPr lang="nl-NL" sz="1100" dirty="0">
                <a:solidFill>
                  <a:srgbClr val="000099"/>
                </a:solidFill>
                <a:latin typeface="Verdana" panose="020B0604030504040204" pitchFamily="34" charset="0"/>
                <a:ea typeface="Verdana" panose="020B0604030504040204" pitchFamily="34" charset="0"/>
              </a:rPr>
              <a:t> door het water </a:t>
            </a:r>
          </a:p>
          <a:p>
            <a:r>
              <a:rPr lang="nl-NL" sz="1100" dirty="0">
                <a:solidFill>
                  <a:srgbClr val="000099"/>
                </a:solidFill>
                <a:latin typeface="Verdana" panose="020B0604030504040204" pitchFamily="34" charset="0"/>
                <a:ea typeface="Verdana" panose="020B0604030504040204" pitchFamily="34" charset="0"/>
              </a:rPr>
              <a:t>                      en bleef kwetsbaar.</a:t>
            </a:r>
          </a:p>
        </p:txBody>
      </p:sp>
      <p:pic>
        <p:nvPicPr>
          <p:cNvPr id="18" name="Afbeelding 17"/>
          <p:cNvPicPr>
            <a:picLocks noChangeAspect="1"/>
          </p:cNvPicPr>
          <p:nvPr/>
        </p:nvPicPr>
        <p:blipFill rotWithShape="1">
          <a:blip r:embed="rId9" cstate="print">
            <a:extLst>
              <a:ext uri="{28A0092B-C50C-407E-A947-70E740481C1C}">
                <a14:useLocalDpi xmlns:a14="http://schemas.microsoft.com/office/drawing/2010/main" val="0"/>
              </a:ext>
            </a:extLst>
          </a:blip>
          <a:srcRect t="12200" b="9536"/>
          <a:stretch/>
        </p:blipFill>
        <p:spPr>
          <a:xfrm>
            <a:off x="5617970" y="4185155"/>
            <a:ext cx="1563205" cy="2169951"/>
          </a:xfrm>
          <a:prstGeom prst="rect">
            <a:avLst/>
          </a:prstGeom>
        </p:spPr>
      </p:pic>
      <p:sp>
        <p:nvSpPr>
          <p:cNvPr id="3" name="Tekstvak 2"/>
          <p:cNvSpPr txBox="1"/>
          <p:nvPr/>
        </p:nvSpPr>
        <p:spPr>
          <a:xfrm>
            <a:off x="6088271" y="923236"/>
            <a:ext cx="2084129" cy="338554"/>
          </a:xfrm>
          <a:prstGeom prst="rect">
            <a:avLst/>
          </a:prstGeom>
          <a:noFill/>
        </p:spPr>
        <p:txBody>
          <a:bodyPr wrap="square" rtlCol="0">
            <a:spAutoFit/>
          </a:bodyPr>
          <a:lstStyle/>
          <a:p>
            <a:r>
              <a:rPr lang="nl-NL" sz="800" b="1" i="1" dirty="0">
                <a:solidFill>
                  <a:schemeClr val="bg1"/>
                </a:solidFill>
              </a:rPr>
              <a:t>Achilles,</a:t>
            </a:r>
          </a:p>
          <a:p>
            <a:r>
              <a:rPr lang="nl-NL" sz="800" b="1" i="1" dirty="0">
                <a:solidFill>
                  <a:schemeClr val="bg1"/>
                </a:solidFill>
              </a:rPr>
              <a:t>Wiki </a:t>
            </a:r>
            <a:r>
              <a:rPr lang="nl-NL" sz="800" b="1" i="1" dirty="0" err="1">
                <a:solidFill>
                  <a:schemeClr val="bg1"/>
                </a:solidFill>
              </a:rPr>
              <a:t>commons</a:t>
            </a:r>
            <a:r>
              <a:rPr lang="nl-NL" sz="800" b="1" i="1" dirty="0">
                <a:solidFill>
                  <a:schemeClr val="bg1"/>
                </a:solidFill>
              </a:rPr>
              <a:t>, </a:t>
            </a:r>
            <a:r>
              <a:rPr lang="nl-NL" sz="800" b="1" i="1" dirty="0" err="1">
                <a:solidFill>
                  <a:schemeClr val="bg1"/>
                </a:solidFill>
              </a:rPr>
              <a:t>Gottlieb</a:t>
            </a:r>
            <a:r>
              <a:rPr lang="nl-NL" sz="800" b="1" i="1" dirty="0">
                <a:solidFill>
                  <a:schemeClr val="bg1"/>
                </a:solidFill>
              </a:rPr>
              <a:t> - </a:t>
            </a:r>
            <a:r>
              <a:rPr lang="nl-NL" sz="800" b="1" i="1" dirty="0" err="1">
                <a:solidFill>
                  <a:schemeClr val="bg1"/>
                </a:solidFill>
              </a:rPr>
              <a:t>Schick</a:t>
            </a:r>
            <a:endParaRPr lang="nl-NL" sz="800" b="1" i="1" dirty="0">
              <a:solidFill>
                <a:schemeClr val="bg1"/>
              </a:solidFill>
            </a:endParaRPr>
          </a:p>
        </p:txBody>
      </p:sp>
      <p:sp>
        <p:nvSpPr>
          <p:cNvPr id="12" name="Tekstvak 11"/>
          <p:cNvSpPr txBox="1"/>
          <p:nvPr/>
        </p:nvSpPr>
        <p:spPr>
          <a:xfrm>
            <a:off x="5131340" y="5226714"/>
            <a:ext cx="1224136" cy="338554"/>
          </a:xfrm>
          <a:prstGeom prst="rect">
            <a:avLst/>
          </a:prstGeom>
          <a:noFill/>
        </p:spPr>
        <p:txBody>
          <a:bodyPr wrap="square" rtlCol="0">
            <a:spAutoFit/>
          </a:bodyPr>
          <a:lstStyle/>
          <a:p>
            <a:r>
              <a:rPr lang="nl-NL" sz="800" b="1" dirty="0">
                <a:solidFill>
                  <a:schemeClr val="bg1"/>
                </a:solidFill>
              </a:rPr>
              <a:t>Wikimedia </a:t>
            </a:r>
            <a:r>
              <a:rPr lang="nl-NL" sz="800" b="1" dirty="0" err="1">
                <a:solidFill>
                  <a:schemeClr val="bg1"/>
                </a:solidFill>
              </a:rPr>
              <a:t>commons</a:t>
            </a:r>
            <a:endParaRPr lang="nl-NL" sz="800" b="1" dirty="0">
              <a:solidFill>
                <a:schemeClr val="bg1"/>
              </a:solidFill>
            </a:endParaRPr>
          </a:p>
          <a:p>
            <a:r>
              <a:rPr lang="nl-NL" sz="800" b="1" dirty="0">
                <a:solidFill>
                  <a:schemeClr val="bg1"/>
                </a:solidFill>
              </a:rPr>
              <a:t>Wilhelm </a:t>
            </a:r>
            <a:r>
              <a:rPr lang="nl-NL" sz="800" b="1" dirty="0" err="1">
                <a:solidFill>
                  <a:schemeClr val="bg1"/>
                </a:solidFill>
              </a:rPr>
              <a:t>Wandschneider</a:t>
            </a:r>
            <a:endParaRPr lang="nl-NL" sz="800" b="1" dirty="0">
              <a:solidFill>
                <a:schemeClr val="bg1"/>
              </a:solidFill>
            </a:endParaRPr>
          </a:p>
        </p:txBody>
      </p:sp>
      <p:sp>
        <p:nvSpPr>
          <p:cNvPr id="21" name="Tekstvak 20">
            <a:extLst>
              <a:ext uri="{FF2B5EF4-FFF2-40B4-BE49-F238E27FC236}">
                <a16:creationId xmlns:a16="http://schemas.microsoft.com/office/drawing/2014/main" id="{6872FFE0-A1DE-4F2B-B818-7D52099D3EEE}"/>
              </a:ext>
            </a:extLst>
          </p:cNvPr>
          <p:cNvSpPr txBox="1"/>
          <p:nvPr/>
        </p:nvSpPr>
        <p:spPr>
          <a:xfrm>
            <a:off x="3042325" y="5522968"/>
            <a:ext cx="2540425" cy="769441"/>
          </a:xfrm>
          <a:prstGeom prst="rect">
            <a:avLst/>
          </a:prstGeom>
          <a:solidFill>
            <a:schemeClr val="accent1">
              <a:lumMod val="40000"/>
              <a:lumOff val="60000"/>
            </a:schemeClr>
          </a:solidFill>
        </p:spPr>
        <p:txBody>
          <a:bodyPr wrap="square" rtlCol="0">
            <a:spAutoFit/>
          </a:bodyPr>
          <a:lstStyle/>
          <a:p>
            <a:r>
              <a:rPr lang="nl-NL" sz="1100" dirty="0">
                <a:solidFill>
                  <a:srgbClr val="000099"/>
                </a:solidFill>
                <a:latin typeface="Verdana" panose="020B0604030504040204" pitchFamily="34" charset="0"/>
                <a:ea typeface="Verdana" panose="020B0604030504040204" pitchFamily="34" charset="0"/>
              </a:rPr>
              <a:t>ACHILLEA  -  ACHILLES</a:t>
            </a:r>
          </a:p>
          <a:p>
            <a:r>
              <a:rPr lang="nl-NL" sz="1100" dirty="0">
                <a:solidFill>
                  <a:srgbClr val="000099"/>
                </a:solidFill>
                <a:latin typeface="Verdana" panose="020B0604030504040204" pitchFamily="34" charset="0"/>
                <a:ea typeface="Verdana" panose="020B0604030504040204" pitchFamily="34" charset="0"/>
              </a:rPr>
              <a:t>De plant </a:t>
            </a:r>
            <a:r>
              <a:rPr lang="nl-NL" sz="1100" dirty="0" err="1">
                <a:solidFill>
                  <a:srgbClr val="000099"/>
                </a:solidFill>
                <a:latin typeface="Verdana" panose="020B0604030504040204" pitchFamily="34" charset="0"/>
                <a:ea typeface="Verdana" panose="020B0604030504040204" pitchFamily="34" charset="0"/>
              </a:rPr>
              <a:t>Achillea</a:t>
            </a:r>
            <a:r>
              <a:rPr lang="nl-NL" sz="1100" dirty="0">
                <a:solidFill>
                  <a:srgbClr val="000099"/>
                </a:solidFill>
                <a:latin typeface="Verdana" panose="020B0604030504040204" pitchFamily="34" charset="0"/>
                <a:ea typeface="Verdana" panose="020B0604030504040204" pitchFamily="34" charset="0"/>
              </a:rPr>
              <a:t> dankt zijn </a:t>
            </a:r>
          </a:p>
          <a:p>
            <a:r>
              <a:rPr lang="nl-NL" sz="1100" dirty="0">
                <a:solidFill>
                  <a:srgbClr val="000099"/>
                </a:solidFill>
                <a:latin typeface="Verdana" panose="020B0604030504040204" pitchFamily="34" charset="0"/>
                <a:ea typeface="Verdana" panose="020B0604030504040204" pitchFamily="34" charset="0"/>
              </a:rPr>
              <a:t>naam aan </a:t>
            </a:r>
            <a:r>
              <a:rPr lang="nl-NL" sz="1100" b="1" u="sng" dirty="0">
                <a:solidFill>
                  <a:srgbClr val="000099"/>
                </a:solidFill>
                <a:latin typeface="Verdana" panose="020B0604030504040204" pitchFamily="34" charset="0"/>
                <a:ea typeface="Verdana" panose="020B0604030504040204" pitchFamily="34" charset="0"/>
              </a:rPr>
              <a:t>Achilles</a:t>
            </a:r>
            <a:r>
              <a:rPr lang="nl-NL" sz="1100" dirty="0">
                <a:solidFill>
                  <a:srgbClr val="000099"/>
                </a:solidFill>
                <a:latin typeface="Verdana" panose="020B0604030504040204" pitchFamily="34" charset="0"/>
                <a:ea typeface="Verdana" panose="020B0604030504040204" pitchFamily="34" charset="0"/>
              </a:rPr>
              <a:t>, de dapper-</a:t>
            </a:r>
          </a:p>
          <a:p>
            <a:r>
              <a:rPr lang="nl-NL" sz="1100" dirty="0" err="1">
                <a:solidFill>
                  <a:srgbClr val="000099"/>
                </a:solidFill>
                <a:latin typeface="Verdana" panose="020B0604030504040204" pitchFamily="34" charset="0"/>
                <a:ea typeface="Verdana" panose="020B0604030504040204" pitchFamily="34" charset="0"/>
              </a:rPr>
              <a:t>ste</a:t>
            </a:r>
            <a:r>
              <a:rPr lang="nl-NL" sz="1100" dirty="0">
                <a:solidFill>
                  <a:srgbClr val="000099"/>
                </a:solidFill>
                <a:latin typeface="Verdana" panose="020B0604030504040204" pitchFamily="34" charset="0"/>
                <a:ea typeface="Verdana" panose="020B0604030504040204" pitchFamily="34" charset="0"/>
              </a:rPr>
              <a:t> Griekse held tijdens de </a:t>
            </a:r>
          </a:p>
        </p:txBody>
      </p:sp>
      <p:pic>
        <p:nvPicPr>
          <p:cNvPr id="22" name="Afbeelding 21">
            <a:extLst>
              <a:ext uri="{FF2B5EF4-FFF2-40B4-BE49-F238E27FC236}">
                <a16:creationId xmlns:a16="http://schemas.microsoft.com/office/drawing/2014/main" id="{2E14CE81-7E25-42C2-97D5-EF86243D8DB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52951" y="5357156"/>
            <a:ext cx="668422" cy="458963"/>
          </a:xfrm>
          <a:prstGeom prst="rect">
            <a:avLst/>
          </a:prstGeom>
        </p:spPr>
      </p:pic>
      <p:pic>
        <p:nvPicPr>
          <p:cNvPr id="24" name="Afbeelding 23">
            <a:extLst>
              <a:ext uri="{FF2B5EF4-FFF2-40B4-BE49-F238E27FC236}">
                <a16:creationId xmlns:a16="http://schemas.microsoft.com/office/drawing/2014/main" id="{979063CD-FCC4-4055-A425-AA192940A6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5174" y="134566"/>
            <a:ext cx="991322" cy="660881"/>
          </a:xfrm>
          <a:prstGeom prst="rect">
            <a:avLst/>
          </a:prstGeom>
        </p:spPr>
      </p:pic>
    </p:spTree>
    <p:extLst>
      <p:ext uri="{BB962C8B-B14F-4D97-AF65-F5344CB8AC3E}">
        <p14:creationId xmlns:p14="http://schemas.microsoft.com/office/powerpoint/2010/main" val="448563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AB1CAAB-B335-4845-8FDB-DC29E9A90CDF}"/>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491B053E-AF82-44AA-8578-460B29D901AD}"/>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78809712-6D52-4FE2-ACE2-92AD7C2E51D0}"/>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CENSUUR                                                        40</a:t>
            </a:r>
          </a:p>
        </p:txBody>
      </p:sp>
      <p:sp>
        <p:nvSpPr>
          <p:cNvPr id="5" name="Rechthoek 4">
            <a:extLst>
              <a:ext uri="{FF2B5EF4-FFF2-40B4-BE49-F238E27FC236}">
                <a16:creationId xmlns:a16="http://schemas.microsoft.com/office/drawing/2014/main" id="{FC75954D-0D65-4A9D-A8EC-894BE29E49B6}"/>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C48CFAC-CD66-4F00-9A16-D87C10E2D50F}"/>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BC3AC9D8-E7D0-4D9F-8A12-37977382C3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8" name="Afbeelding 7">
            <a:hlinkClick r:id="rId3" action="ppaction://hlinksldjump"/>
            <a:extLst>
              <a:ext uri="{FF2B5EF4-FFF2-40B4-BE49-F238E27FC236}">
                <a16:creationId xmlns:a16="http://schemas.microsoft.com/office/drawing/2014/main" id="{40DE3061-2E36-42E3-8FDF-2ACD2AD2E1A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22" name="Tekstvak 21">
            <a:extLst>
              <a:ext uri="{FF2B5EF4-FFF2-40B4-BE49-F238E27FC236}">
                <a16:creationId xmlns:a16="http://schemas.microsoft.com/office/drawing/2014/main" id="{B003FE8A-85EC-468E-A1F2-24DEFD9424BC}"/>
              </a:ext>
            </a:extLst>
          </p:cNvPr>
          <p:cNvSpPr txBox="1"/>
          <p:nvPr/>
        </p:nvSpPr>
        <p:spPr>
          <a:xfrm>
            <a:off x="72008" y="890097"/>
            <a:ext cx="2915816" cy="1615827"/>
          </a:xfrm>
          <a:prstGeom prst="rect">
            <a:avLst/>
          </a:prstGeom>
          <a:noFill/>
        </p:spPr>
        <p:txBody>
          <a:bodyPr wrap="square" rtlCol="0">
            <a:spAutoFit/>
          </a:bodyPr>
          <a:lstStyle/>
          <a:p>
            <a:r>
              <a:rPr lang="nl-NL" sz="1100" dirty="0"/>
              <a:t>De Duitse bezetter wilden dat de nieuwsberichten in Nederlandse </a:t>
            </a:r>
            <a:r>
              <a:rPr lang="nl-NL" sz="1100" b="1" u="sng" dirty="0"/>
              <a:t>kranten</a:t>
            </a:r>
            <a:r>
              <a:rPr lang="nl-NL" sz="1100" dirty="0"/>
              <a:t> precies zó werden geschreven, zoals zij - de nazi’s - dat graag wilden. Over een aantal gebeurtenissen mocht helemaal niet worden geschreven. Alles werd nauwkeurig gecontroleerd. Maar de mensen hadden niets aan deze berichten, hoe was het  in werkelijkheid? </a:t>
            </a:r>
            <a:endParaRPr lang="nl-NL" dirty="0"/>
          </a:p>
        </p:txBody>
      </p:sp>
      <p:sp>
        <p:nvSpPr>
          <p:cNvPr id="23" name="Tekstvak 22">
            <a:extLst>
              <a:ext uri="{FF2B5EF4-FFF2-40B4-BE49-F238E27FC236}">
                <a16:creationId xmlns:a16="http://schemas.microsoft.com/office/drawing/2014/main" id="{F2A1E368-07D7-408E-BA9F-5A5CDDF69016}"/>
              </a:ext>
            </a:extLst>
          </p:cNvPr>
          <p:cNvSpPr txBox="1"/>
          <p:nvPr/>
        </p:nvSpPr>
        <p:spPr>
          <a:xfrm>
            <a:off x="5148064" y="779274"/>
            <a:ext cx="3872943" cy="1107996"/>
          </a:xfrm>
          <a:prstGeom prst="rect">
            <a:avLst/>
          </a:prstGeom>
          <a:solidFill>
            <a:schemeClr val="accent1">
              <a:lumMod val="40000"/>
              <a:lumOff val="60000"/>
            </a:schemeClr>
          </a:solidFill>
        </p:spPr>
        <p:txBody>
          <a:bodyPr wrap="square" rtlCol="0">
            <a:spAutoFit/>
          </a:bodyPr>
          <a:lstStyle/>
          <a:p>
            <a:r>
              <a:rPr lang="nl-NL" sz="1100" dirty="0"/>
              <a:t>WEETJE: In de zomer van 1941 trokken de Duitse troepen Rusland binnen. Ze dachten vijf weken later voor de poorten van Moskou te staan. In de winter van 1943 keerden de weinig overgebleven soldaten van de Duitse </a:t>
            </a:r>
            <a:r>
              <a:rPr lang="nl-NL" sz="1100" dirty="0" err="1"/>
              <a:t>Wehrmacht</a:t>
            </a:r>
            <a:r>
              <a:rPr lang="nl-NL" sz="1100" dirty="0"/>
              <a:t> huiswaarts. Een greep uit enkele krantenberichten die anders deden vermoeden:</a:t>
            </a:r>
          </a:p>
        </p:txBody>
      </p:sp>
      <p:pic>
        <p:nvPicPr>
          <p:cNvPr id="24" name="Afbeelding 23">
            <a:extLst>
              <a:ext uri="{FF2B5EF4-FFF2-40B4-BE49-F238E27FC236}">
                <a16:creationId xmlns:a16="http://schemas.microsoft.com/office/drawing/2014/main" id="{4531C51D-D166-4530-926C-202C03DA466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8144" y="335603"/>
            <a:ext cx="763053" cy="523940"/>
          </a:xfrm>
          <a:prstGeom prst="rect">
            <a:avLst/>
          </a:prstGeom>
        </p:spPr>
      </p:pic>
      <p:sp>
        <p:nvSpPr>
          <p:cNvPr id="9" name="Tekstvak 8">
            <a:extLst>
              <a:ext uri="{FF2B5EF4-FFF2-40B4-BE49-F238E27FC236}">
                <a16:creationId xmlns:a16="http://schemas.microsoft.com/office/drawing/2014/main" id="{543C804E-5CA0-4899-B7A0-89C312A3773B}"/>
              </a:ext>
            </a:extLst>
          </p:cNvPr>
          <p:cNvSpPr txBox="1"/>
          <p:nvPr/>
        </p:nvSpPr>
        <p:spPr>
          <a:xfrm>
            <a:off x="3260367" y="1932733"/>
            <a:ext cx="2751793" cy="1277273"/>
          </a:xfrm>
          <a:prstGeom prst="rect">
            <a:avLst/>
          </a:prstGeom>
          <a:solidFill>
            <a:schemeClr val="accent1">
              <a:lumMod val="40000"/>
              <a:lumOff val="60000"/>
            </a:schemeClr>
          </a:solidFill>
        </p:spPr>
        <p:txBody>
          <a:bodyPr wrap="square" rtlCol="0">
            <a:spAutoFit/>
          </a:bodyPr>
          <a:lstStyle/>
          <a:p>
            <a:r>
              <a:rPr lang="nl-NL" sz="1100" b="1" dirty="0">
                <a:latin typeface="Courier New" panose="02070309020205020404" pitchFamily="49" charset="0"/>
                <a:cs typeface="Courier New" panose="02070309020205020404" pitchFamily="49" charset="0"/>
              </a:rPr>
              <a:t>“Het front strijdt en zwijgt. Men heeft daar geen tijd om overbodige woorden te spreken. De afweerslag gaat voort. De overwinning zal ondanks alle moeilijkheden afgedwongen worden.”</a:t>
            </a:r>
          </a:p>
        </p:txBody>
      </p:sp>
      <p:sp>
        <p:nvSpPr>
          <p:cNvPr id="10" name="Tekstvak 9">
            <a:extLst>
              <a:ext uri="{FF2B5EF4-FFF2-40B4-BE49-F238E27FC236}">
                <a16:creationId xmlns:a16="http://schemas.microsoft.com/office/drawing/2014/main" id="{0ECEF57A-F00C-4B3B-83C4-3D8D33613F2C}"/>
              </a:ext>
            </a:extLst>
          </p:cNvPr>
          <p:cNvSpPr txBox="1"/>
          <p:nvPr/>
        </p:nvSpPr>
        <p:spPr>
          <a:xfrm>
            <a:off x="3260367" y="3284984"/>
            <a:ext cx="2751793" cy="1277273"/>
          </a:xfrm>
          <a:prstGeom prst="rect">
            <a:avLst/>
          </a:prstGeom>
          <a:solidFill>
            <a:srgbClr val="FFFFCC"/>
          </a:solidFill>
        </p:spPr>
        <p:txBody>
          <a:bodyPr wrap="square" rtlCol="0">
            <a:spAutoFit/>
          </a:bodyPr>
          <a:lstStyle/>
          <a:p>
            <a:r>
              <a:rPr lang="nl-NL" sz="1100" b="1" dirty="0">
                <a:latin typeface="Courier New" panose="02070309020205020404" pitchFamily="49" charset="0"/>
                <a:cs typeface="Courier New" panose="02070309020205020404" pitchFamily="49" charset="0"/>
              </a:rPr>
              <a:t>“De strijd is veranderd, de Russische troepen oefenen niet meer op het hele front druk uit. Maar het is niet uitgesloten dat er een nieuwe fase in de Russische aanval zal volgen.”</a:t>
            </a:r>
            <a:endParaRPr lang="nl-NL" dirty="0"/>
          </a:p>
        </p:txBody>
      </p:sp>
      <p:sp>
        <p:nvSpPr>
          <p:cNvPr id="11" name="Tekstvak 10">
            <a:extLst>
              <a:ext uri="{FF2B5EF4-FFF2-40B4-BE49-F238E27FC236}">
                <a16:creationId xmlns:a16="http://schemas.microsoft.com/office/drawing/2014/main" id="{6D23F358-52F1-4975-9216-34B1A07D3D8D}"/>
              </a:ext>
            </a:extLst>
          </p:cNvPr>
          <p:cNvSpPr txBox="1"/>
          <p:nvPr/>
        </p:nvSpPr>
        <p:spPr>
          <a:xfrm>
            <a:off x="3260367" y="4653136"/>
            <a:ext cx="2751793" cy="1446550"/>
          </a:xfrm>
          <a:prstGeom prst="rect">
            <a:avLst/>
          </a:prstGeom>
          <a:solidFill>
            <a:srgbClr val="C00000"/>
          </a:solidFill>
        </p:spPr>
        <p:txBody>
          <a:bodyPr wrap="square" rtlCol="0">
            <a:spAutoFit/>
          </a:bodyPr>
          <a:lstStyle/>
          <a:p>
            <a:r>
              <a:rPr lang="nl-NL" sz="1100" b="1" dirty="0">
                <a:solidFill>
                  <a:schemeClr val="bg1"/>
                </a:solidFill>
                <a:latin typeface="Courier New" panose="02070309020205020404" pitchFamily="49" charset="0"/>
                <a:cs typeface="Courier New" panose="02070309020205020404" pitchFamily="49" charset="0"/>
              </a:rPr>
              <a:t>“Terwijl de strijd op de zuidkant van de rivier de Don aan betekenis heeft verloren, zijn meer naar het noorden nog heftige gevechten aan de gang. De strijd is hier volgens militaire kringen nog steeds onbeslist.”</a:t>
            </a:r>
          </a:p>
        </p:txBody>
      </p:sp>
      <p:sp>
        <p:nvSpPr>
          <p:cNvPr id="12" name="Tekstvak 11">
            <a:extLst>
              <a:ext uri="{FF2B5EF4-FFF2-40B4-BE49-F238E27FC236}">
                <a16:creationId xmlns:a16="http://schemas.microsoft.com/office/drawing/2014/main" id="{C0956C9C-CB2F-4275-A93A-B944869DF231}"/>
              </a:ext>
            </a:extLst>
          </p:cNvPr>
          <p:cNvSpPr txBox="1"/>
          <p:nvPr/>
        </p:nvSpPr>
        <p:spPr>
          <a:xfrm>
            <a:off x="72008" y="3843670"/>
            <a:ext cx="3024336" cy="2462213"/>
          </a:xfrm>
          <a:prstGeom prst="rect">
            <a:avLst/>
          </a:prstGeom>
          <a:noFill/>
        </p:spPr>
        <p:txBody>
          <a:bodyPr wrap="square" rtlCol="0">
            <a:spAutoFit/>
          </a:bodyPr>
          <a:lstStyle/>
          <a:p>
            <a:r>
              <a:rPr lang="nl-NL" sz="1100" b="1" u="sng" dirty="0"/>
              <a:t>Radio’s</a:t>
            </a:r>
            <a:r>
              <a:rPr lang="nl-NL" sz="1100" dirty="0"/>
              <a:t> moesten in mei 1943 allemaal worden ingeleverd, zodat mensen niet naar buitenlandse nieuwszenders konden luisteren. </a:t>
            </a:r>
          </a:p>
          <a:p>
            <a:r>
              <a:rPr lang="nl-NL" sz="1100" dirty="0"/>
              <a:t>Ook alle </a:t>
            </a:r>
            <a:r>
              <a:rPr lang="nl-NL" sz="1100" b="1" u="sng" dirty="0"/>
              <a:t>post</a:t>
            </a:r>
            <a:r>
              <a:rPr lang="nl-NL" sz="1100" dirty="0"/>
              <a:t> werd gecontroleerd, en in de </a:t>
            </a:r>
            <a:r>
              <a:rPr lang="nl-NL" sz="1100" b="1" u="sng" dirty="0"/>
              <a:t>bioscoop</a:t>
            </a:r>
            <a:r>
              <a:rPr lang="nl-NL" sz="1100" dirty="0"/>
              <a:t> werd een nieuwsbulletin getoond dat nazi-vriendelijk was, waarna alleen goedgekeurde films gedraaid mochten worden. Amerikaanse jazz</a:t>
            </a:r>
            <a:r>
              <a:rPr lang="nl-NL" sz="1100" b="1" u="sng" dirty="0"/>
              <a:t>muziek</a:t>
            </a:r>
            <a:r>
              <a:rPr lang="nl-NL" sz="1100" dirty="0"/>
              <a:t> was streng verboden. </a:t>
            </a:r>
          </a:p>
          <a:p>
            <a:r>
              <a:rPr lang="nl-NL" sz="1100" dirty="0"/>
              <a:t>Er moest reclame gemaakt worden voor nazi-ideeën, </a:t>
            </a:r>
            <a:r>
              <a:rPr lang="nl-NL" sz="1100" b="1" u="sng" dirty="0"/>
              <a:t>propaganda</a:t>
            </a:r>
            <a:r>
              <a:rPr lang="nl-NL" sz="1100" b="1" dirty="0"/>
              <a:t> </a:t>
            </a:r>
            <a:r>
              <a:rPr lang="nl-NL" sz="1100" dirty="0"/>
              <a:t>genoemd. Daarvoor werden spandoeken opgehangen, posters aangeplakt of</a:t>
            </a:r>
          </a:p>
          <a:p>
            <a:r>
              <a:rPr lang="nl-NL" sz="1100" dirty="0"/>
              <a:t>          “</a:t>
            </a:r>
            <a:r>
              <a:rPr lang="nl-NL" sz="1100" dirty="0" err="1"/>
              <a:t>Flugzettel</a:t>
            </a:r>
            <a:r>
              <a:rPr lang="nl-NL" sz="1100" dirty="0"/>
              <a:t>” - </a:t>
            </a:r>
            <a:r>
              <a:rPr lang="nl-NL" sz="1100" i="1" dirty="0"/>
              <a:t>flyers</a:t>
            </a:r>
            <a:r>
              <a:rPr lang="nl-NL" sz="1100" dirty="0"/>
              <a:t> – rondgestrooid,</a:t>
            </a:r>
          </a:p>
          <a:p>
            <a:r>
              <a:rPr lang="nl-NL" sz="1100" dirty="0"/>
              <a:t>                   allemaal met reclame voor de ideeën</a:t>
            </a:r>
          </a:p>
          <a:p>
            <a:r>
              <a:rPr lang="nl-NL" sz="1100" dirty="0"/>
              <a:t>                       van de nazi’s. </a:t>
            </a:r>
            <a:endParaRPr lang="nl-NL" dirty="0"/>
          </a:p>
        </p:txBody>
      </p:sp>
      <p:sp>
        <p:nvSpPr>
          <p:cNvPr id="13" name="Tekstvak 12">
            <a:extLst>
              <a:ext uri="{FF2B5EF4-FFF2-40B4-BE49-F238E27FC236}">
                <a16:creationId xmlns:a16="http://schemas.microsoft.com/office/drawing/2014/main" id="{3A88C2B1-3B3D-4AAB-9F84-D237EF096C95}"/>
              </a:ext>
            </a:extLst>
          </p:cNvPr>
          <p:cNvSpPr txBox="1"/>
          <p:nvPr/>
        </p:nvSpPr>
        <p:spPr>
          <a:xfrm>
            <a:off x="6012160" y="1932733"/>
            <a:ext cx="3024336" cy="461665"/>
          </a:xfrm>
          <a:prstGeom prst="rect">
            <a:avLst/>
          </a:prstGeom>
          <a:solidFill>
            <a:srgbClr val="7030A0"/>
          </a:solidFill>
        </p:spPr>
        <p:txBody>
          <a:bodyPr wrap="square" rtlCol="0">
            <a:spAutoFit/>
          </a:bodyPr>
          <a:lstStyle/>
          <a:p>
            <a:r>
              <a:rPr lang="nl-NL" sz="1200" dirty="0">
                <a:solidFill>
                  <a:schemeClr val="bg1"/>
                </a:solidFill>
              </a:rPr>
              <a:t>De </a:t>
            </a:r>
            <a:r>
              <a:rPr lang="nl-NL" sz="1200" b="1" dirty="0">
                <a:solidFill>
                  <a:schemeClr val="bg1"/>
                </a:solidFill>
              </a:rPr>
              <a:t>persvrijheid uit de Grondwet</a:t>
            </a:r>
            <a:r>
              <a:rPr lang="nl-NL" sz="1200" dirty="0">
                <a:solidFill>
                  <a:schemeClr val="bg1"/>
                </a:solidFill>
              </a:rPr>
              <a:t> was buiten werking gesteld. Dit noemen we </a:t>
            </a:r>
            <a:r>
              <a:rPr lang="nl-NL" sz="1200" b="1" dirty="0">
                <a:solidFill>
                  <a:schemeClr val="bg1"/>
                </a:solidFill>
              </a:rPr>
              <a:t>censuur</a:t>
            </a:r>
            <a:r>
              <a:rPr lang="nl-NL" sz="1200" dirty="0">
                <a:solidFill>
                  <a:schemeClr val="bg1"/>
                </a:solidFill>
              </a:rPr>
              <a:t>. </a:t>
            </a:r>
            <a:endParaRPr lang="nl-NL" dirty="0">
              <a:solidFill>
                <a:schemeClr val="bg1"/>
              </a:solidFill>
            </a:endParaRPr>
          </a:p>
        </p:txBody>
      </p:sp>
      <p:pic>
        <p:nvPicPr>
          <p:cNvPr id="15" name="Afbeelding 14">
            <a:extLst>
              <a:ext uri="{FF2B5EF4-FFF2-40B4-BE49-F238E27FC236}">
                <a16:creationId xmlns:a16="http://schemas.microsoft.com/office/drawing/2014/main" id="{C3C0C75E-9887-45E8-8E2E-7718C372C5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2345060"/>
            <a:ext cx="2124744" cy="1498610"/>
          </a:xfrm>
          <a:prstGeom prst="rect">
            <a:avLst/>
          </a:prstGeom>
        </p:spPr>
      </p:pic>
      <p:sp>
        <p:nvSpPr>
          <p:cNvPr id="18" name="Pijl: omlaag 17">
            <a:extLst>
              <a:ext uri="{FF2B5EF4-FFF2-40B4-BE49-F238E27FC236}">
                <a16:creationId xmlns:a16="http://schemas.microsoft.com/office/drawing/2014/main" id="{45D83B1E-CD14-4D36-B052-9C6CAA03FF6E}"/>
              </a:ext>
            </a:extLst>
          </p:cNvPr>
          <p:cNvSpPr/>
          <p:nvPr/>
        </p:nvSpPr>
        <p:spPr>
          <a:xfrm>
            <a:off x="5718550" y="1831800"/>
            <a:ext cx="288032" cy="28803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a:extLst>
              <a:ext uri="{FF2B5EF4-FFF2-40B4-BE49-F238E27FC236}">
                <a16:creationId xmlns:a16="http://schemas.microsoft.com/office/drawing/2014/main" id="{814AB699-C531-4180-A6AB-D9327995B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857" y="704958"/>
            <a:ext cx="1779037" cy="1194974"/>
          </a:xfrm>
          <a:prstGeom prst="rect">
            <a:avLst/>
          </a:prstGeom>
        </p:spPr>
      </p:pic>
      <p:pic>
        <p:nvPicPr>
          <p:cNvPr id="25" name="Afbeelding 24">
            <a:extLst>
              <a:ext uri="{FF2B5EF4-FFF2-40B4-BE49-F238E27FC236}">
                <a16:creationId xmlns:a16="http://schemas.microsoft.com/office/drawing/2014/main" id="{B406777B-2DF9-4D06-B200-95E9265462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93" t="10626" r="6688" b="9051"/>
          <a:stretch/>
        </p:blipFill>
        <p:spPr>
          <a:xfrm rot="16200000">
            <a:off x="5476691" y="3250143"/>
            <a:ext cx="4127999" cy="2500063"/>
          </a:xfrm>
          <a:prstGeom prst="rect">
            <a:avLst/>
          </a:prstGeom>
        </p:spPr>
      </p:pic>
      <p:sp>
        <p:nvSpPr>
          <p:cNvPr id="26" name="Tekstvak 25">
            <a:extLst>
              <a:ext uri="{FF2B5EF4-FFF2-40B4-BE49-F238E27FC236}">
                <a16:creationId xmlns:a16="http://schemas.microsoft.com/office/drawing/2014/main" id="{844161CF-B435-41E4-AF41-13144D88186D}"/>
              </a:ext>
            </a:extLst>
          </p:cNvPr>
          <p:cNvSpPr txBox="1"/>
          <p:nvPr/>
        </p:nvSpPr>
        <p:spPr>
          <a:xfrm>
            <a:off x="1835696" y="704958"/>
            <a:ext cx="1440161" cy="230832"/>
          </a:xfrm>
          <a:prstGeom prst="rect">
            <a:avLst/>
          </a:prstGeom>
          <a:noFill/>
        </p:spPr>
        <p:txBody>
          <a:bodyPr wrap="square" rtlCol="0">
            <a:spAutoFit/>
          </a:bodyPr>
          <a:lstStyle/>
          <a:p>
            <a:pPr algn="r"/>
            <a:r>
              <a:rPr lang="nl-NL" sz="900" b="1" i="1" dirty="0"/>
              <a:t>Slag om Stalingrad</a:t>
            </a:r>
          </a:p>
        </p:txBody>
      </p:sp>
      <p:sp>
        <p:nvSpPr>
          <p:cNvPr id="27" name="Tekstvak 26">
            <a:extLst>
              <a:ext uri="{FF2B5EF4-FFF2-40B4-BE49-F238E27FC236}">
                <a16:creationId xmlns:a16="http://schemas.microsoft.com/office/drawing/2014/main" id="{AEC9AF41-B3A4-497A-9CD4-A5ACEFB1852C}"/>
              </a:ext>
            </a:extLst>
          </p:cNvPr>
          <p:cNvSpPr txBox="1"/>
          <p:nvPr/>
        </p:nvSpPr>
        <p:spPr>
          <a:xfrm>
            <a:off x="4716016" y="6099686"/>
            <a:ext cx="1460167" cy="230832"/>
          </a:xfrm>
          <a:prstGeom prst="rect">
            <a:avLst/>
          </a:prstGeom>
          <a:noFill/>
        </p:spPr>
        <p:txBody>
          <a:bodyPr wrap="square" rtlCol="0">
            <a:spAutoFit/>
          </a:bodyPr>
          <a:lstStyle/>
          <a:p>
            <a:pPr algn="r"/>
            <a:r>
              <a:rPr lang="nl-NL" sz="900" b="1" i="1" dirty="0"/>
              <a:t>“</a:t>
            </a:r>
            <a:r>
              <a:rPr lang="nl-NL" sz="900" b="1" i="1" dirty="0" err="1"/>
              <a:t>Flugzettel</a:t>
            </a:r>
            <a:r>
              <a:rPr lang="nl-NL" sz="900" b="1" i="1" dirty="0"/>
              <a:t>”</a:t>
            </a:r>
          </a:p>
        </p:txBody>
      </p:sp>
      <p:sp>
        <p:nvSpPr>
          <p:cNvPr id="14" name="Tekstvak 13">
            <a:extLst>
              <a:ext uri="{FF2B5EF4-FFF2-40B4-BE49-F238E27FC236}">
                <a16:creationId xmlns:a16="http://schemas.microsoft.com/office/drawing/2014/main" id="{3C21A0F3-AA54-4767-A58B-84187D4C6372}"/>
              </a:ext>
            </a:extLst>
          </p:cNvPr>
          <p:cNvSpPr txBox="1"/>
          <p:nvPr/>
        </p:nvSpPr>
        <p:spPr>
          <a:xfrm>
            <a:off x="3253478" y="6085229"/>
            <a:ext cx="1794527" cy="369332"/>
          </a:xfrm>
          <a:prstGeom prst="rect">
            <a:avLst/>
          </a:prstGeom>
          <a:noFill/>
        </p:spPr>
        <p:txBody>
          <a:bodyPr wrap="square" rtlCol="0">
            <a:spAutoFit/>
          </a:bodyPr>
          <a:lstStyle/>
          <a:p>
            <a:r>
              <a:rPr lang="nl-NL" sz="900" b="1" i="1" dirty="0"/>
              <a:t>Uit: de Nieuwe </a:t>
            </a:r>
            <a:r>
              <a:rPr lang="nl-NL" sz="900" b="1" i="1" dirty="0" err="1"/>
              <a:t>Venlosche</a:t>
            </a:r>
            <a:r>
              <a:rPr lang="nl-NL" sz="900" b="1" i="1" dirty="0"/>
              <a:t> courant (</a:t>
            </a:r>
            <a:r>
              <a:rPr lang="nl-NL" sz="900" b="1" i="1" dirty="0" err="1"/>
              <a:t>Delpher</a:t>
            </a:r>
            <a:r>
              <a:rPr lang="nl-NL" sz="900" b="1" i="1" dirty="0"/>
              <a:t>)</a:t>
            </a:r>
          </a:p>
        </p:txBody>
      </p:sp>
      <p:sp>
        <p:nvSpPr>
          <p:cNvPr id="16" name="Rechthoek 15">
            <a:extLst>
              <a:ext uri="{FF2B5EF4-FFF2-40B4-BE49-F238E27FC236}">
                <a16:creationId xmlns:a16="http://schemas.microsoft.com/office/drawing/2014/main" id="{302CA11F-5A89-4B78-B97C-02F954FBBBA7}"/>
              </a:ext>
            </a:extLst>
          </p:cNvPr>
          <p:cNvSpPr/>
          <p:nvPr/>
        </p:nvSpPr>
        <p:spPr>
          <a:xfrm>
            <a:off x="4276432" y="2965420"/>
            <a:ext cx="1827743" cy="369332"/>
          </a:xfrm>
          <a:prstGeom prst="rect">
            <a:avLst/>
          </a:prstGeom>
        </p:spPr>
        <p:txBody>
          <a:bodyPr wrap="none">
            <a:spAutoFit/>
          </a:bodyPr>
          <a:lstStyle/>
          <a:p>
            <a:pPr algn="r"/>
            <a:r>
              <a:rPr lang="nl-NL" sz="900" b="1" i="1" dirty="0"/>
              <a:t>Uit: de Nieuwe </a:t>
            </a:r>
            <a:r>
              <a:rPr lang="nl-NL" sz="900" b="1" i="1" dirty="0" err="1"/>
              <a:t>Venlosche</a:t>
            </a:r>
            <a:r>
              <a:rPr lang="nl-NL" sz="900" b="1" i="1" dirty="0"/>
              <a:t> courant </a:t>
            </a:r>
          </a:p>
          <a:p>
            <a:pPr algn="r"/>
            <a:r>
              <a:rPr lang="nl-NL" sz="900" b="1" i="1" dirty="0"/>
              <a:t>(</a:t>
            </a:r>
            <a:r>
              <a:rPr lang="nl-NL" sz="900" b="1" i="1" dirty="0" err="1"/>
              <a:t>Delpher</a:t>
            </a:r>
            <a:r>
              <a:rPr lang="nl-NL" sz="900" b="1" i="1" dirty="0"/>
              <a:t>)</a:t>
            </a:r>
          </a:p>
        </p:txBody>
      </p:sp>
      <p:sp>
        <p:nvSpPr>
          <p:cNvPr id="17" name="Rechthoek 16">
            <a:extLst>
              <a:ext uri="{FF2B5EF4-FFF2-40B4-BE49-F238E27FC236}">
                <a16:creationId xmlns:a16="http://schemas.microsoft.com/office/drawing/2014/main" id="{FB61B812-31CA-4D9B-B2CD-C73E3D36CC5B}"/>
              </a:ext>
            </a:extLst>
          </p:cNvPr>
          <p:cNvSpPr/>
          <p:nvPr/>
        </p:nvSpPr>
        <p:spPr>
          <a:xfrm>
            <a:off x="4266428" y="4327210"/>
            <a:ext cx="1827743" cy="369332"/>
          </a:xfrm>
          <a:prstGeom prst="rect">
            <a:avLst/>
          </a:prstGeom>
        </p:spPr>
        <p:txBody>
          <a:bodyPr wrap="none">
            <a:spAutoFit/>
          </a:bodyPr>
          <a:lstStyle/>
          <a:p>
            <a:pPr algn="r"/>
            <a:r>
              <a:rPr lang="nl-NL" sz="900" b="1" i="1" dirty="0"/>
              <a:t>Uit: de Nieuwe </a:t>
            </a:r>
            <a:r>
              <a:rPr lang="nl-NL" sz="900" b="1" i="1" dirty="0" err="1"/>
              <a:t>Venlosche</a:t>
            </a:r>
            <a:r>
              <a:rPr lang="nl-NL" sz="900" b="1" i="1" dirty="0"/>
              <a:t> courant </a:t>
            </a:r>
          </a:p>
          <a:p>
            <a:pPr algn="r"/>
            <a:r>
              <a:rPr lang="nl-NL" sz="900" b="1" i="1" dirty="0"/>
              <a:t>(</a:t>
            </a:r>
            <a:r>
              <a:rPr lang="nl-NL" sz="900" b="1" i="1" dirty="0" err="1"/>
              <a:t>Delpher</a:t>
            </a:r>
            <a:r>
              <a:rPr lang="nl-NL" sz="900" b="1" i="1" dirty="0"/>
              <a:t>)</a:t>
            </a:r>
          </a:p>
        </p:txBody>
      </p:sp>
    </p:spTree>
    <p:extLst>
      <p:ext uri="{BB962C8B-B14F-4D97-AF65-F5344CB8AC3E}">
        <p14:creationId xmlns:p14="http://schemas.microsoft.com/office/powerpoint/2010/main" val="3888726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21">
            <a:extLst>
              <a:ext uri="{FF2B5EF4-FFF2-40B4-BE49-F238E27FC236}">
                <a16:creationId xmlns:a16="http://schemas.microsoft.com/office/drawing/2014/main" id="{FCF21C99-F483-4778-99F9-4A6397758DAF}"/>
              </a:ext>
            </a:extLst>
          </p:cNvPr>
          <p:cNvSpPr/>
          <p:nvPr/>
        </p:nvSpPr>
        <p:spPr>
          <a:xfrm>
            <a:off x="0" y="-38124"/>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23" name="Rechthoek 22">
            <a:extLst>
              <a:ext uri="{FF2B5EF4-FFF2-40B4-BE49-F238E27FC236}">
                <a16:creationId xmlns:a16="http://schemas.microsoft.com/office/drawing/2014/main" id="{9AB35636-BB80-49C7-A840-A627C9571750}"/>
              </a:ext>
            </a:extLst>
          </p:cNvPr>
          <p:cNvSpPr/>
          <p:nvPr/>
        </p:nvSpPr>
        <p:spPr>
          <a:xfrm>
            <a:off x="0" y="260648"/>
            <a:ext cx="9144000" cy="432048"/>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562FB470-9E62-407C-94E0-39637032498D}"/>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HET VERTREK VAN DE REGERING                   41</a:t>
            </a:r>
          </a:p>
        </p:txBody>
      </p:sp>
      <p:sp>
        <p:nvSpPr>
          <p:cNvPr id="25" name="Rechthoek 24">
            <a:extLst>
              <a:ext uri="{FF2B5EF4-FFF2-40B4-BE49-F238E27FC236}">
                <a16:creationId xmlns:a16="http://schemas.microsoft.com/office/drawing/2014/main" id="{71DB51E8-A9BD-405E-BE5E-C301D78D84CA}"/>
              </a:ext>
            </a:extLst>
          </p:cNvPr>
          <p:cNvSpPr/>
          <p:nvPr/>
        </p:nvSpPr>
        <p:spPr>
          <a:xfrm>
            <a:off x="107504" y="6391039"/>
            <a:ext cx="8928992" cy="216024"/>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8E1FD76D-E659-425E-A451-BE1BCB6E0A94}"/>
              </a:ext>
            </a:extLst>
          </p:cNvPr>
          <p:cNvSpPr/>
          <p:nvPr/>
        </p:nvSpPr>
        <p:spPr>
          <a:xfrm>
            <a:off x="107504" y="6705364"/>
            <a:ext cx="8928992" cy="54006"/>
          </a:xfrm>
          <a:prstGeom prst="rect">
            <a:avLst/>
          </a:prstGeom>
          <a:solidFill>
            <a:srgbClr val="7030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7" name="Afbeelding 26">
            <a:extLst>
              <a:ext uri="{FF2B5EF4-FFF2-40B4-BE49-F238E27FC236}">
                <a16:creationId xmlns:a16="http://schemas.microsoft.com/office/drawing/2014/main" id="{928648D4-23CB-4841-9725-0B742EFB2F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 y="98630"/>
            <a:ext cx="1187624" cy="791467"/>
          </a:xfrm>
          <a:prstGeom prst="rect">
            <a:avLst/>
          </a:prstGeom>
        </p:spPr>
      </p:pic>
      <p:pic>
        <p:nvPicPr>
          <p:cNvPr id="28" name="Afbeelding 27">
            <a:hlinkClick r:id="rId3" action="ppaction://hlinksldjump"/>
            <a:extLst>
              <a:ext uri="{FF2B5EF4-FFF2-40B4-BE49-F238E27FC236}">
                <a16:creationId xmlns:a16="http://schemas.microsoft.com/office/drawing/2014/main" id="{E0BCC846-318A-4071-AE05-3CDEDCB3DFE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9512" y="5839148"/>
            <a:ext cx="706036" cy="980728"/>
          </a:xfrm>
          <a:prstGeom prst="rect">
            <a:avLst/>
          </a:prstGeom>
        </p:spPr>
      </p:pic>
      <p:sp>
        <p:nvSpPr>
          <p:cNvPr id="29" name="Tekstvak 28">
            <a:extLst>
              <a:ext uri="{FF2B5EF4-FFF2-40B4-BE49-F238E27FC236}">
                <a16:creationId xmlns:a16="http://schemas.microsoft.com/office/drawing/2014/main" id="{CA5DA616-8000-4D76-8BAD-975F89A202D9}"/>
              </a:ext>
            </a:extLst>
          </p:cNvPr>
          <p:cNvSpPr txBox="1"/>
          <p:nvPr/>
        </p:nvSpPr>
        <p:spPr>
          <a:xfrm>
            <a:off x="72008" y="890097"/>
            <a:ext cx="2915816" cy="2631490"/>
          </a:xfrm>
          <a:prstGeom prst="rect">
            <a:avLst/>
          </a:prstGeom>
          <a:noFill/>
        </p:spPr>
        <p:txBody>
          <a:bodyPr wrap="square" rtlCol="0">
            <a:spAutoFit/>
          </a:bodyPr>
          <a:lstStyle/>
          <a:p>
            <a:r>
              <a:rPr lang="nl-NL" sz="1100" b="1" u="sng" dirty="0"/>
              <a:t>Pater Lodewijk Bleijs</a:t>
            </a:r>
            <a:r>
              <a:rPr lang="nl-NL" sz="1100" u="sng" dirty="0"/>
              <a:t> </a:t>
            </a:r>
            <a:r>
              <a:rPr lang="nl-NL" sz="1100" dirty="0"/>
              <a:t>had in de kerstnacht van 1943 de nachtmis opgedragen in de Spikkerhoeve. Hij was hoofd van de </a:t>
            </a:r>
            <a:r>
              <a:rPr lang="nl-NL" sz="1100" b="1" u="sng" dirty="0"/>
              <a:t>onderduikorganisatie</a:t>
            </a:r>
            <a:r>
              <a:rPr lang="nl-NL" sz="1100" dirty="0"/>
              <a:t> en regelmatig op de verzetsboerderij te vinden. Maar in februari 1944 stond hij op het punt om opgepakt te worden door de politiecommissaris van Roermond, een NSB’er. Bleijs dacht er niet over om te vluchten. Uiteindelijk heeft de </a:t>
            </a:r>
            <a:r>
              <a:rPr lang="nl-NL" sz="1100" dirty="0" err="1"/>
              <a:t>Heldense</a:t>
            </a:r>
            <a:r>
              <a:rPr lang="nl-NL" sz="1100" dirty="0"/>
              <a:t> knokploeg hem ontvoerd, en lukte het Lodewijk om via de pilotenlijn in </a:t>
            </a:r>
            <a:r>
              <a:rPr lang="nl-NL" sz="1100" b="1" dirty="0"/>
              <a:t>Londen</a:t>
            </a:r>
            <a:r>
              <a:rPr lang="nl-NL" sz="1100" dirty="0"/>
              <a:t> aan te  komen. Daar ging hij aan de Nederlandse regering vertellen dat de onderduikorganisaties uit het katholieke zuiden véél meer betekenis hadden dan zij meende.</a:t>
            </a:r>
          </a:p>
        </p:txBody>
      </p:sp>
      <p:pic>
        <p:nvPicPr>
          <p:cNvPr id="44" name="Afbeelding 43">
            <a:extLst>
              <a:ext uri="{FF2B5EF4-FFF2-40B4-BE49-F238E27FC236}">
                <a16:creationId xmlns:a16="http://schemas.microsoft.com/office/drawing/2014/main" id="{9B3F925D-D36D-4FEF-8C30-1806DDEF6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3474019"/>
            <a:ext cx="1686935" cy="2369290"/>
          </a:xfrm>
          <a:prstGeom prst="rect">
            <a:avLst/>
          </a:prstGeom>
        </p:spPr>
      </p:pic>
      <p:sp>
        <p:nvSpPr>
          <p:cNvPr id="45" name="Tekstvak 44">
            <a:extLst>
              <a:ext uri="{FF2B5EF4-FFF2-40B4-BE49-F238E27FC236}">
                <a16:creationId xmlns:a16="http://schemas.microsoft.com/office/drawing/2014/main" id="{D037F716-C5D3-4CA9-B987-2A14133E016E}"/>
              </a:ext>
            </a:extLst>
          </p:cNvPr>
          <p:cNvSpPr txBox="1"/>
          <p:nvPr/>
        </p:nvSpPr>
        <p:spPr>
          <a:xfrm>
            <a:off x="755576" y="5839147"/>
            <a:ext cx="1110871" cy="230832"/>
          </a:xfrm>
          <a:prstGeom prst="rect">
            <a:avLst/>
          </a:prstGeom>
          <a:noFill/>
        </p:spPr>
        <p:txBody>
          <a:bodyPr wrap="square" rtlCol="0">
            <a:spAutoFit/>
          </a:bodyPr>
          <a:lstStyle/>
          <a:p>
            <a:pPr algn="r"/>
            <a:r>
              <a:rPr lang="nl-NL" sz="900" b="1" i="1" dirty="0"/>
              <a:t>LODEWIJK BLEIJS</a:t>
            </a:r>
          </a:p>
        </p:txBody>
      </p:sp>
      <p:sp>
        <p:nvSpPr>
          <p:cNvPr id="46" name="Tekstvak 45">
            <a:extLst>
              <a:ext uri="{FF2B5EF4-FFF2-40B4-BE49-F238E27FC236}">
                <a16:creationId xmlns:a16="http://schemas.microsoft.com/office/drawing/2014/main" id="{9EED7F82-3FCD-49FF-B1BA-F2194FCD447F}"/>
              </a:ext>
            </a:extLst>
          </p:cNvPr>
          <p:cNvSpPr txBox="1"/>
          <p:nvPr/>
        </p:nvSpPr>
        <p:spPr>
          <a:xfrm>
            <a:off x="3203848" y="771066"/>
            <a:ext cx="5832648" cy="938719"/>
          </a:xfrm>
          <a:prstGeom prst="rect">
            <a:avLst/>
          </a:prstGeom>
          <a:noFill/>
        </p:spPr>
        <p:txBody>
          <a:bodyPr wrap="square" rtlCol="0">
            <a:spAutoFit/>
          </a:bodyPr>
          <a:lstStyle/>
          <a:p>
            <a:r>
              <a:rPr lang="nl-NL" sz="1100" dirty="0"/>
              <a:t>Hoe kwam de </a:t>
            </a:r>
            <a:r>
              <a:rPr lang="nl-NL" sz="1100" b="1" u="sng" dirty="0"/>
              <a:t>Nederlandse regering in Londen</a:t>
            </a:r>
            <a:r>
              <a:rPr lang="nl-NL" sz="1100" u="sng" dirty="0"/>
              <a:t> </a:t>
            </a:r>
            <a:r>
              <a:rPr lang="nl-NL" sz="1100" dirty="0"/>
              <a:t>terecht? Daarvoor moeten we terug naar de eerste dagen van oorlog, in mei 1940. </a:t>
            </a:r>
          </a:p>
          <a:p>
            <a:r>
              <a:rPr lang="nl-NL" sz="1100" dirty="0"/>
              <a:t>Pas toen generaal Winkelman, de opperbevelhebber van het Nederlandse leger wist, dat het onmogelijk was de Duitse bezetting nog langer tegen te houden, was </a:t>
            </a:r>
            <a:r>
              <a:rPr lang="nl-NL" sz="1100" b="1" u="sng" dirty="0"/>
              <a:t>koningin Wilhelmina</a:t>
            </a:r>
            <a:r>
              <a:rPr lang="nl-NL" sz="1100" u="sng" dirty="0"/>
              <a:t> </a:t>
            </a:r>
            <a:r>
              <a:rPr lang="nl-NL" sz="1100" dirty="0"/>
              <a:t>bereid om naar Londen te vluchten, samen met </a:t>
            </a:r>
            <a:r>
              <a:rPr lang="nl-NL" sz="1100" b="1" u="sng" dirty="0"/>
              <a:t>enkele ministers</a:t>
            </a:r>
            <a:r>
              <a:rPr lang="nl-NL" sz="1100" dirty="0"/>
              <a:t>. </a:t>
            </a:r>
          </a:p>
        </p:txBody>
      </p:sp>
      <p:graphicFrame>
        <p:nvGraphicFramePr>
          <p:cNvPr id="47" name="Tabel 46">
            <a:extLst>
              <a:ext uri="{FF2B5EF4-FFF2-40B4-BE49-F238E27FC236}">
                <a16:creationId xmlns:a16="http://schemas.microsoft.com/office/drawing/2014/main" id="{5B66616C-2910-4EDD-B034-EC9F8DAE0076}"/>
              </a:ext>
            </a:extLst>
          </p:cNvPr>
          <p:cNvGraphicFramePr>
            <a:graphicFrameLocks noGrp="1"/>
          </p:cNvGraphicFramePr>
          <p:nvPr>
            <p:extLst>
              <p:ext uri="{D42A27DB-BD31-4B8C-83A1-F6EECF244321}">
                <p14:modId xmlns:p14="http://schemas.microsoft.com/office/powerpoint/2010/main" val="493526972"/>
              </p:ext>
            </p:extLst>
          </p:nvPr>
        </p:nvGraphicFramePr>
        <p:xfrm>
          <a:off x="3275855" y="1880239"/>
          <a:ext cx="4554961" cy="1229995"/>
        </p:xfrm>
        <a:graphic>
          <a:graphicData uri="http://schemas.openxmlformats.org/drawingml/2006/table">
            <a:tbl>
              <a:tblPr firstRow="1" firstCol="1" bandRow="1">
                <a:tableStyleId>{5C22544A-7EE6-4342-B048-85BDC9FD1C3A}</a:tableStyleId>
              </a:tblPr>
              <a:tblGrid>
                <a:gridCol w="2160241">
                  <a:extLst>
                    <a:ext uri="{9D8B030D-6E8A-4147-A177-3AD203B41FA5}">
                      <a16:colId xmlns:a16="http://schemas.microsoft.com/office/drawing/2014/main" val="747164433"/>
                    </a:ext>
                  </a:extLst>
                </a:gridCol>
                <a:gridCol w="2394720">
                  <a:extLst>
                    <a:ext uri="{9D8B030D-6E8A-4147-A177-3AD203B41FA5}">
                      <a16:colId xmlns:a16="http://schemas.microsoft.com/office/drawing/2014/main" val="548560397"/>
                    </a:ext>
                  </a:extLst>
                </a:gridCol>
              </a:tblGrid>
              <a:tr h="0">
                <a:tc>
                  <a:txBody>
                    <a:bodyPr/>
                    <a:lstStyle/>
                    <a:p>
                      <a:pPr>
                        <a:lnSpc>
                          <a:spcPct val="150000"/>
                        </a:lnSpc>
                        <a:spcAft>
                          <a:spcPts val="0"/>
                        </a:spcAft>
                      </a:pPr>
                      <a:r>
                        <a:rPr lang="nl-NL" sz="1200" dirty="0">
                          <a:effectLst/>
                        </a:rPr>
                        <a:t>KONINGIN EMMA</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l-NL" sz="1200" b="0" dirty="0">
                          <a:solidFill>
                            <a:schemeClr val="tx1"/>
                          </a:solidFill>
                          <a:effectLst/>
                        </a:rPr>
                        <a:t>Koningin-regentes 1890 tot 1898</a:t>
                      </a:r>
                      <a:endParaRPr lang="nl-NL"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844795061"/>
                  </a:ext>
                </a:extLst>
              </a:tr>
              <a:tr h="0">
                <a:tc>
                  <a:txBody>
                    <a:bodyPr/>
                    <a:lstStyle/>
                    <a:p>
                      <a:pPr>
                        <a:lnSpc>
                          <a:spcPct val="150000"/>
                        </a:lnSpc>
                        <a:spcAft>
                          <a:spcPts val="0"/>
                        </a:spcAft>
                      </a:pPr>
                      <a:r>
                        <a:rPr lang="nl-NL" sz="1200" dirty="0">
                          <a:solidFill>
                            <a:schemeClr val="accent5">
                              <a:lumMod val="40000"/>
                              <a:lumOff val="60000"/>
                            </a:schemeClr>
                          </a:solidFill>
                          <a:effectLst/>
                        </a:rPr>
                        <a:t>KONINGIN WILHELMINA </a:t>
                      </a:r>
                      <a:endParaRPr lang="nl-NL" sz="1100" dirty="0">
                        <a:solidFill>
                          <a:schemeClr val="accent5">
                            <a:lumMod val="40000"/>
                            <a:lumOff val="6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l-NL" sz="1200" dirty="0">
                          <a:effectLst/>
                        </a:rPr>
                        <a:t>Koningin van 1898 tot 1948</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467932364"/>
                  </a:ext>
                </a:extLst>
              </a:tr>
              <a:tr h="0">
                <a:tc>
                  <a:txBody>
                    <a:bodyPr/>
                    <a:lstStyle/>
                    <a:p>
                      <a:pPr>
                        <a:lnSpc>
                          <a:spcPct val="150000"/>
                        </a:lnSpc>
                        <a:spcAft>
                          <a:spcPts val="0"/>
                        </a:spcAft>
                      </a:pPr>
                      <a:r>
                        <a:rPr lang="nl-NL" sz="1200">
                          <a:effectLst/>
                        </a:rPr>
                        <a:t>KONINGIN JULIANA</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l-NL" sz="1200" dirty="0">
                          <a:effectLst/>
                        </a:rPr>
                        <a:t>Koningin van 1948 tot 1980</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059604211"/>
                  </a:ext>
                </a:extLst>
              </a:tr>
              <a:tr h="0">
                <a:tc>
                  <a:txBody>
                    <a:bodyPr/>
                    <a:lstStyle/>
                    <a:p>
                      <a:pPr>
                        <a:lnSpc>
                          <a:spcPct val="150000"/>
                        </a:lnSpc>
                        <a:spcAft>
                          <a:spcPts val="0"/>
                        </a:spcAft>
                      </a:pPr>
                      <a:r>
                        <a:rPr lang="nl-NL" sz="1200" dirty="0">
                          <a:effectLst/>
                        </a:rPr>
                        <a:t>KONINGIN BEATRIX</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l-NL" sz="1200" dirty="0">
                          <a:effectLst/>
                        </a:rPr>
                        <a:t>Koningin van 1980 tot 2013</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245415639"/>
                  </a:ext>
                </a:extLst>
              </a:tr>
              <a:tr h="0">
                <a:tc>
                  <a:txBody>
                    <a:bodyPr/>
                    <a:lstStyle/>
                    <a:p>
                      <a:pPr>
                        <a:lnSpc>
                          <a:spcPct val="150000"/>
                        </a:lnSpc>
                        <a:spcAft>
                          <a:spcPts val="0"/>
                        </a:spcAft>
                      </a:pPr>
                      <a:r>
                        <a:rPr lang="nl-NL" sz="1200">
                          <a:effectLst/>
                        </a:rPr>
                        <a:t>KONING WILLEM-ALEXANDER</a:t>
                      </a:r>
                      <a:endParaRPr lang="nl-NL"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50000"/>
                        </a:lnSpc>
                        <a:spcAft>
                          <a:spcPts val="0"/>
                        </a:spcAft>
                      </a:pPr>
                      <a:r>
                        <a:rPr lang="nl-NL" sz="1200" dirty="0">
                          <a:effectLst/>
                        </a:rPr>
                        <a:t>Koning van 2013 tot heden</a:t>
                      </a:r>
                      <a:endParaRPr lang="nl-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41628704"/>
                  </a:ext>
                </a:extLst>
              </a:tr>
            </a:tbl>
          </a:graphicData>
        </a:graphic>
      </p:graphicFrame>
      <p:sp>
        <p:nvSpPr>
          <p:cNvPr id="48" name="Rectangle 1">
            <a:extLst>
              <a:ext uri="{FF2B5EF4-FFF2-40B4-BE49-F238E27FC236}">
                <a16:creationId xmlns:a16="http://schemas.microsoft.com/office/drawing/2014/main" id="{10F57885-FFD5-4467-8986-413F6466EE7F}"/>
              </a:ext>
            </a:extLst>
          </p:cNvPr>
          <p:cNvSpPr>
            <a:spLocks noChangeArrowheads="1"/>
          </p:cNvSpPr>
          <p:nvPr/>
        </p:nvSpPr>
        <p:spPr bwMode="auto">
          <a:xfrm>
            <a:off x="3180725" y="1620436"/>
            <a:ext cx="7323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WEETJE:  </a:t>
            </a:r>
            <a:endParaRPr kumimoji="0" lang="nl-NL" altLang="nl-NL" sz="1800" b="0" i="0" u="none" strike="noStrike" cap="none" normalizeH="0" baseline="0" dirty="0">
              <a:ln>
                <a:noFill/>
              </a:ln>
              <a:solidFill>
                <a:schemeClr val="tx1"/>
              </a:solidFill>
              <a:effectLst/>
              <a:latin typeface="Arial" panose="020B0604020202020204" pitchFamily="34" charset="0"/>
            </a:endParaRPr>
          </a:p>
        </p:txBody>
      </p:sp>
      <p:pic>
        <p:nvPicPr>
          <p:cNvPr id="49" name="Afbeelding 48">
            <a:extLst>
              <a:ext uri="{FF2B5EF4-FFF2-40B4-BE49-F238E27FC236}">
                <a16:creationId xmlns:a16="http://schemas.microsoft.com/office/drawing/2014/main" id="{E2108E69-C51B-47F3-846F-FA31E584FB6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7623" y="1480351"/>
            <a:ext cx="763053" cy="523940"/>
          </a:xfrm>
          <a:prstGeom prst="rect">
            <a:avLst/>
          </a:prstGeom>
        </p:spPr>
      </p:pic>
      <p:pic>
        <p:nvPicPr>
          <p:cNvPr id="51" name="Afbeelding 50">
            <a:extLst>
              <a:ext uri="{FF2B5EF4-FFF2-40B4-BE49-F238E27FC236}">
                <a16:creationId xmlns:a16="http://schemas.microsoft.com/office/drawing/2014/main" id="{228F85F3-5FC8-4C44-9D16-9C325EEEF5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3068" y="1624674"/>
            <a:ext cx="1048681" cy="1498115"/>
          </a:xfrm>
          <a:prstGeom prst="rect">
            <a:avLst/>
          </a:prstGeom>
        </p:spPr>
      </p:pic>
      <p:sp>
        <p:nvSpPr>
          <p:cNvPr id="52" name="Tekstvak 51">
            <a:extLst>
              <a:ext uri="{FF2B5EF4-FFF2-40B4-BE49-F238E27FC236}">
                <a16:creationId xmlns:a16="http://schemas.microsoft.com/office/drawing/2014/main" id="{27B65CE1-73F9-404D-8030-18F1FF017316}"/>
              </a:ext>
            </a:extLst>
          </p:cNvPr>
          <p:cNvSpPr txBox="1"/>
          <p:nvPr/>
        </p:nvSpPr>
        <p:spPr>
          <a:xfrm>
            <a:off x="7955970" y="2879402"/>
            <a:ext cx="1048681" cy="230832"/>
          </a:xfrm>
          <a:prstGeom prst="rect">
            <a:avLst/>
          </a:prstGeom>
          <a:noFill/>
        </p:spPr>
        <p:txBody>
          <a:bodyPr wrap="square" rtlCol="0">
            <a:spAutoFit/>
          </a:bodyPr>
          <a:lstStyle/>
          <a:p>
            <a:r>
              <a:rPr lang="nl-NL" sz="900" b="1" i="1" dirty="0">
                <a:solidFill>
                  <a:schemeClr val="bg1"/>
                </a:solidFill>
              </a:rPr>
              <a:t>KONINGIN EMMA</a:t>
            </a:r>
          </a:p>
        </p:txBody>
      </p:sp>
      <p:sp>
        <p:nvSpPr>
          <p:cNvPr id="53" name="Tekstvak 52">
            <a:extLst>
              <a:ext uri="{FF2B5EF4-FFF2-40B4-BE49-F238E27FC236}">
                <a16:creationId xmlns:a16="http://schemas.microsoft.com/office/drawing/2014/main" id="{B8D5A9F1-8355-47E8-AD12-FB05FBB2B286}"/>
              </a:ext>
            </a:extLst>
          </p:cNvPr>
          <p:cNvSpPr txBox="1"/>
          <p:nvPr/>
        </p:nvSpPr>
        <p:spPr>
          <a:xfrm>
            <a:off x="5364088" y="3212976"/>
            <a:ext cx="3672408" cy="1446550"/>
          </a:xfrm>
          <a:prstGeom prst="rect">
            <a:avLst/>
          </a:prstGeom>
          <a:noFill/>
        </p:spPr>
        <p:txBody>
          <a:bodyPr wrap="square" rtlCol="0">
            <a:spAutoFit/>
          </a:bodyPr>
          <a:lstStyle/>
          <a:p>
            <a:r>
              <a:rPr lang="nl-NL" sz="1100" dirty="0"/>
              <a:t>Wilhelmina was </a:t>
            </a:r>
            <a:r>
              <a:rPr lang="nl-NL" sz="1100" b="1" u="sng" dirty="0"/>
              <a:t>fel tegen de nazi’s</a:t>
            </a:r>
            <a:r>
              <a:rPr lang="nl-NL" sz="1100" dirty="0"/>
              <a:t>, ze vond hen “schurken”, waarmee niet samengewerkt moest worden. Ze sprak regelmatig voor Radio Oranje, haar toespraken werden door de verzetskranten verspreid onder de mensen. </a:t>
            </a:r>
          </a:p>
          <a:p>
            <a:r>
              <a:rPr lang="nl-NL" sz="1100" dirty="0"/>
              <a:t>Twee keer bezocht Bleijs, die niet terug naar Nederland kon, koningin Wilhelmina: op 28 augustus en op 15 september 1944. Deze laatste keer kwam ze hem in de tuin al tegemoet en zei: “Pater, hebt u het nieuws gehoord? Maastricht is vrij.”</a:t>
            </a:r>
            <a:endParaRPr lang="nl-NL" dirty="0"/>
          </a:p>
        </p:txBody>
      </p:sp>
      <p:pic>
        <p:nvPicPr>
          <p:cNvPr id="55" name="Afbeelding 54">
            <a:extLst>
              <a:ext uri="{FF2B5EF4-FFF2-40B4-BE49-F238E27FC236}">
                <a16:creationId xmlns:a16="http://schemas.microsoft.com/office/drawing/2014/main" id="{99559A20-C49B-4B6E-B15B-9D72A527FD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3808" y="3222888"/>
            <a:ext cx="2412776" cy="1608517"/>
          </a:xfrm>
          <a:prstGeom prst="rect">
            <a:avLst/>
          </a:prstGeom>
        </p:spPr>
      </p:pic>
      <p:sp>
        <p:nvSpPr>
          <p:cNvPr id="56" name="Tekstvak 55">
            <a:extLst>
              <a:ext uri="{FF2B5EF4-FFF2-40B4-BE49-F238E27FC236}">
                <a16:creationId xmlns:a16="http://schemas.microsoft.com/office/drawing/2014/main" id="{6E44D01F-20A6-4981-BC2F-4622CA7B1BC2}"/>
              </a:ext>
            </a:extLst>
          </p:cNvPr>
          <p:cNvSpPr txBox="1"/>
          <p:nvPr/>
        </p:nvSpPr>
        <p:spPr>
          <a:xfrm>
            <a:off x="1866447" y="4221088"/>
            <a:ext cx="977361" cy="646331"/>
          </a:xfrm>
          <a:prstGeom prst="rect">
            <a:avLst/>
          </a:prstGeom>
          <a:noFill/>
        </p:spPr>
        <p:txBody>
          <a:bodyPr wrap="square" rtlCol="0">
            <a:spAutoFit/>
          </a:bodyPr>
          <a:lstStyle/>
          <a:p>
            <a:pPr algn="r"/>
            <a:r>
              <a:rPr lang="nl-NL" sz="900" b="1" i="1" dirty="0"/>
              <a:t>KONINGIN </a:t>
            </a:r>
          </a:p>
          <a:p>
            <a:pPr algn="r"/>
            <a:r>
              <a:rPr lang="nl-NL" sz="900" b="1" i="1" dirty="0"/>
              <a:t>WILHELMINA</a:t>
            </a:r>
          </a:p>
          <a:p>
            <a:pPr algn="r"/>
            <a:r>
              <a:rPr lang="nl-NL" sz="900" b="1" i="1" dirty="0"/>
              <a:t>SPRAK VOOR</a:t>
            </a:r>
          </a:p>
          <a:p>
            <a:pPr algn="r"/>
            <a:r>
              <a:rPr lang="nl-NL" sz="900" b="1" i="1" dirty="0"/>
              <a:t>RADIO ORANJE</a:t>
            </a:r>
          </a:p>
        </p:txBody>
      </p:sp>
      <p:pic>
        <p:nvPicPr>
          <p:cNvPr id="58" name="Afbeelding 57">
            <a:extLst>
              <a:ext uri="{FF2B5EF4-FFF2-40B4-BE49-F238E27FC236}">
                <a16:creationId xmlns:a16="http://schemas.microsoft.com/office/drawing/2014/main" id="{4EC11460-4C29-4929-AFF2-0E7324207C8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016" t="6836" r="3891" b="7392"/>
          <a:stretch/>
        </p:blipFill>
        <p:spPr>
          <a:xfrm>
            <a:off x="2045959" y="4849626"/>
            <a:ext cx="2315900" cy="1619654"/>
          </a:xfrm>
          <a:prstGeom prst="rect">
            <a:avLst/>
          </a:prstGeom>
        </p:spPr>
      </p:pic>
      <p:pic>
        <p:nvPicPr>
          <p:cNvPr id="60" name="Afbeelding 59">
            <a:extLst>
              <a:ext uri="{FF2B5EF4-FFF2-40B4-BE49-F238E27FC236}">
                <a16:creationId xmlns:a16="http://schemas.microsoft.com/office/drawing/2014/main" id="{1B8F9E44-0D5A-46F8-A007-8D7892C24E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17244" y="4870970"/>
            <a:ext cx="1146932" cy="1608517"/>
          </a:xfrm>
          <a:prstGeom prst="rect">
            <a:avLst/>
          </a:prstGeom>
        </p:spPr>
      </p:pic>
      <p:pic>
        <p:nvPicPr>
          <p:cNvPr id="62" name="Afbeelding 61">
            <a:extLst>
              <a:ext uri="{FF2B5EF4-FFF2-40B4-BE49-F238E27FC236}">
                <a16:creationId xmlns:a16="http://schemas.microsoft.com/office/drawing/2014/main" id="{A42EA2E1-558A-404C-BFFE-48F34E3650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10499" y="4870969"/>
            <a:ext cx="2125795" cy="1608518"/>
          </a:xfrm>
          <a:prstGeom prst="rect">
            <a:avLst/>
          </a:prstGeom>
        </p:spPr>
      </p:pic>
      <p:sp>
        <p:nvSpPr>
          <p:cNvPr id="63" name="Tekstvak 62">
            <a:extLst>
              <a:ext uri="{FF2B5EF4-FFF2-40B4-BE49-F238E27FC236}">
                <a16:creationId xmlns:a16="http://schemas.microsoft.com/office/drawing/2014/main" id="{D147C2FF-A02F-4DCB-AD5E-7C64D2912591}"/>
              </a:ext>
            </a:extLst>
          </p:cNvPr>
          <p:cNvSpPr txBox="1"/>
          <p:nvPr/>
        </p:nvSpPr>
        <p:spPr>
          <a:xfrm>
            <a:off x="2195736" y="6237312"/>
            <a:ext cx="2166123" cy="230832"/>
          </a:xfrm>
          <a:prstGeom prst="rect">
            <a:avLst/>
          </a:prstGeom>
          <a:noFill/>
        </p:spPr>
        <p:txBody>
          <a:bodyPr wrap="square" rtlCol="0">
            <a:spAutoFit/>
          </a:bodyPr>
          <a:lstStyle/>
          <a:p>
            <a:pPr algn="r"/>
            <a:r>
              <a:rPr lang="nl-NL" sz="900" b="1" i="1" dirty="0">
                <a:solidFill>
                  <a:schemeClr val="bg1"/>
                </a:solidFill>
              </a:rPr>
              <a:t>Koningin Wilhelmina in Londen</a:t>
            </a:r>
          </a:p>
        </p:txBody>
      </p:sp>
      <p:sp>
        <p:nvSpPr>
          <p:cNvPr id="64" name="Tekstvak 63">
            <a:extLst>
              <a:ext uri="{FF2B5EF4-FFF2-40B4-BE49-F238E27FC236}">
                <a16:creationId xmlns:a16="http://schemas.microsoft.com/office/drawing/2014/main" id="{69F2DE95-1C4B-4417-B2B7-8A174A3DDD6D}"/>
              </a:ext>
            </a:extLst>
          </p:cNvPr>
          <p:cNvSpPr txBox="1"/>
          <p:nvPr/>
        </p:nvSpPr>
        <p:spPr>
          <a:xfrm>
            <a:off x="4307079" y="5143642"/>
            <a:ext cx="834361" cy="923330"/>
          </a:xfrm>
          <a:prstGeom prst="rect">
            <a:avLst/>
          </a:prstGeom>
          <a:noFill/>
        </p:spPr>
        <p:txBody>
          <a:bodyPr wrap="square" rtlCol="0">
            <a:spAutoFit/>
          </a:bodyPr>
          <a:lstStyle/>
          <a:p>
            <a:pPr algn="r"/>
            <a:r>
              <a:rPr lang="nl-NL" sz="900" b="1" i="1" dirty="0"/>
              <a:t>Henri </a:t>
            </a:r>
          </a:p>
          <a:p>
            <a:pPr algn="r"/>
            <a:r>
              <a:rPr lang="nl-NL" sz="900" b="1" i="1" dirty="0"/>
              <a:t>Winkelman </a:t>
            </a:r>
          </a:p>
          <a:p>
            <a:pPr algn="r"/>
            <a:r>
              <a:rPr lang="nl-NL" sz="900" b="1" i="1" dirty="0"/>
              <a:t>aanvankelijk</a:t>
            </a:r>
          </a:p>
          <a:p>
            <a:pPr algn="r"/>
            <a:r>
              <a:rPr lang="nl-NL" sz="900" b="1" i="1" dirty="0"/>
              <a:t>tegen vertrek</a:t>
            </a:r>
          </a:p>
          <a:p>
            <a:pPr algn="r"/>
            <a:r>
              <a:rPr lang="nl-NL" sz="900" b="1" i="1" dirty="0"/>
              <a:t>Koningin Wilhelmina</a:t>
            </a:r>
          </a:p>
        </p:txBody>
      </p:sp>
      <p:sp>
        <p:nvSpPr>
          <p:cNvPr id="65" name="Tekstvak 64">
            <a:extLst>
              <a:ext uri="{FF2B5EF4-FFF2-40B4-BE49-F238E27FC236}">
                <a16:creationId xmlns:a16="http://schemas.microsoft.com/office/drawing/2014/main" id="{D349E984-D835-4F11-8322-BF447E7F7AA3}"/>
              </a:ext>
            </a:extLst>
          </p:cNvPr>
          <p:cNvSpPr txBox="1"/>
          <p:nvPr/>
        </p:nvSpPr>
        <p:spPr>
          <a:xfrm>
            <a:off x="6209645" y="5510981"/>
            <a:ext cx="700652" cy="923330"/>
          </a:xfrm>
          <a:prstGeom prst="rect">
            <a:avLst/>
          </a:prstGeom>
          <a:noFill/>
        </p:spPr>
        <p:txBody>
          <a:bodyPr wrap="square" rtlCol="0">
            <a:spAutoFit/>
          </a:bodyPr>
          <a:lstStyle/>
          <a:p>
            <a:pPr algn="r"/>
            <a:r>
              <a:rPr lang="nl-NL" sz="900" b="1" i="1" dirty="0"/>
              <a:t>Prinses Juliana en familie in</a:t>
            </a:r>
          </a:p>
          <a:p>
            <a:pPr algn="r"/>
            <a:r>
              <a:rPr lang="nl-NL" sz="900" b="1" i="1" dirty="0"/>
              <a:t>1943</a:t>
            </a:r>
          </a:p>
          <a:p>
            <a:pPr algn="r"/>
            <a:r>
              <a:rPr lang="nl-NL" sz="900" b="1" i="1" dirty="0"/>
              <a:t>op bezoek in Londen</a:t>
            </a:r>
          </a:p>
        </p:txBody>
      </p:sp>
    </p:spTree>
    <p:extLst>
      <p:ext uri="{BB962C8B-B14F-4D97-AF65-F5344CB8AC3E}">
        <p14:creationId xmlns:p14="http://schemas.microsoft.com/office/powerpoint/2010/main" val="2148252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0ECA660-2446-42AF-BB61-7B11AADD4B96}"/>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A62320FF-7E4E-4DE7-BB0A-FCFF695226F1}"/>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15F83ED7-286F-402E-A14B-F3866C1D650B}"/>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KNOKPLOEG                                                      42</a:t>
            </a:r>
          </a:p>
        </p:txBody>
      </p:sp>
      <p:sp>
        <p:nvSpPr>
          <p:cNvPr id="5" name="Rechthoek 4">
            <a:extLst>
              <a:ext uri="{FF2B5EF4-FFF2-40B4-BE49-F238E27FC236}">
                <a16:creationId xmlns:a16="http://schemas.microsoft.com/office/drawing/2014/main" id="{E74DFD6B-0784-46CE-9DCF-03A5F24F6B5E}"/>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C90E00D1-53CE-467E-8C65-CD22B78E7826}"/>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FCCCEBB-C084-4F3C-8A27-DF72C9A6C14F}"/>
              </a:ext>
            </a:extLst>
          </p:cNvPr>
          <p:cNvSpPr txBox="1"/>
          <p:nvPr/>
        </p:nvSpPr>
        <p:spPr>
          <a:xfrm>
            <a:off x="72008" y="890097"/>
            <a:ext cx="2915816" cy="2123658"/>
          </a:xfrm>
          <a:prstGeom prst="rect">
            <a:avLst/>
          </a:prstGeom>
          <a:noFill/>
        </p:spPr>
        <p:txBody>
          <a:bodyPr wrap="square" rtlCol="0">
            <a:spAutoFit/>
          </a:bodyPr>
          <a:lstStyle/>
          <a:p>
            <a:r>
              <a:rPr lang="nl-NL" sz="1100" dirty="0"/>
              <a:t>Toen de Duitsers ons land binnen vielen in mei 1940, groeide het </a:t>
            </a:r>
            <a:r>
              <a:rPr lang="nl-NL" sz="1100" b="1" u="sng" dirty="0"/>
              <a:t>groot verzet</a:t>
            </a:r>
            <a:r>
              <a:rPr lang="nl-NL" sz="1100" dirty="0"/>
              <a:t>. </a:t>
            </a:r>
          </a:p>
          <a:p>
            <a:r>
              <a:rPr lang="nl-NL" sz="1100" dirty="0"/>
              <a:t>Groeide: het werd bedacht, geregeld, en landelijk georganiseerd. Dat kostte tijd. Bisschop Lemmens en zijn secretaris Leo Moonen waren fel tegenstander van de nazi’s, zij riepen priesters op om het </a:t>
            </a:r>
            <a:r>
              <a:rPr lang="nl-NL" sz="1100" b="1" u="sng" dirty="0"/>
              <a:t>verzet in Limburg</a:t>
            </a:r>
            <a:r>
              <a:rPr lang="nl-NL" sz="1100" dirty="0"/>
              <a:t> te organiseren en zo ontstond de Limburgse Onderduikorganisatie (L.O.)   </a:t>
            </a:r>
          </a:p>
          <a:p>
            <a:r>
              <a:rPr lang="nl-NL" sz="1100" dirty="0"/>
              <a:t>Er kwamen  verzetsleiders, die de </a:t>
            </a:r>
            <a:r>
              <a:rPr lang="nl-NL" sz="1100" b="1" u="sng" dirty="0"/>
              <a:t>regels</a:t>
            </a:r>
            <a:r>
              <a:rPr lang="nl-NL" sz="1100" dirty="0"/>
              <a:t> bepaalden. Zij wilden bijvoorbeeld het gebruik van geweld vermijden.</a:t>
            </a:r>
          </a:p>
        </p:txBody>
      </p:sp>
      <p:sp>
        <p:nvSpPr>
          <p:cNvPr id="12" name="Tekstvak 11">
            <a:extLst>
              <a:ext uri="{FF2B5EF4-FFF2-40B4-BE49-F238E27FC236}">
                <a16:creationId xmlns:a16="http://schemas.microsoft.com/office/drawing/2014/main" id="{3388C80C-83E6-4118-BFD9-AB59948BEB0A}"/>
              </a:ext>
            </a:extLst>
          </p:cNvPr>
          <p:cNvSpPr txBox="1"/>
          <p:nvPr/>
        </p:nvSpPr>
        <p:spPr>
          <a:xfrm>
            <a:off x="6156178" y="771066"/>
            <a:ext cx="2880318" cy="1615827"/>
          </a:xfrm>
          <a:prstGeom prst="rect">
            <a:avLst/>
          </a:prstGeom>
          <a:solidFill>
            <a:srgbClr val="FFFFCC"/>
          </a:solidFill>
          <a:ln w="9525">
            <a:solidFill>
              <a:schemeClr val="tx1"/>
            </a:solidFill>
          </a:ln>
        </p:spPr>
        <p:txBody>
          <a:bodyPr wrap="square" rtlCol="0">
            <a:spAutoFit/>
          </a:bodyPr>
          <a:lstStyle/>
          <a:p>
            <a:r>
              <a:rPr lang="nl-NL" sz="1100" dirty="0"/>
              <a:t>In </a:t>
            </a:r>
            <a:r>
              <a:rPr lang="nl-NL" sz="1100" b="1" u="sng" dirty="0"/>
              <a:t>Haelen</a:t>
            </a:r>
            <a:r>
              <a:rPr lang="nl-NL" sz="1100" dirty="0"/>
              <a:t> – waar een NSB-burgemeester was -  werd op 18 februari 1944 het gemeentehuis overvallen door drie leden van de KP Roermond. Eén van hen had zich verkleed als Duits officier. De overval lukte, de burgemeester werd met één van zijn wethouders opgesloten in de kluis en de politieagent die het voorval moest onderzoeken zat mee in het complot.</a:t>
            </a:r>
          </a:p>
        </p:txBody>
      </p:sp>
      <p:pic>
        <p:nvPicPr>
          <p:cNvPr id="30" name="Afbeelding 29">
            <a:hlinkClick r:id="rId2" action="ppaction://hlinksldjump"/>
            <a:extLst>
              <a:ext uri="{FF2B5EF4-FFF2-40B4-BE49-F238E27FC236}">
                <a16:creationId xmlns:a16="http://schemas.microsoft.com/office/drawing/2014/main" id="{53981798-7989-4D97-8B54-10D5B01737E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32" name="Afbeelding 31">
            <a:extLst>
              <a:ext uri="{FF2B5EF4-FFF2-40B4-BE49-F238E27FC236}">
                <a16:creationId xmlns:a16="http://schemas.microsoft.com/office/drawing/2014/main" id="{09B4CD85-BF43-4B7A-8593-BE6D7D7225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pic>
        <p:nvPicPr>
          <p:cNvPr id="34" name="Afbeelding 33">
            <a:extLst>
              <a:ext uri="{FF2B5EF4-FFF2-40B4-BE49-F238E27FC236}">
                <a16:creationId xmlns:a16="http://schemas.microsoft.com/office/drawing/2014/main" id="{0C842FFA-69BC-406E-9D73-E0338E230275}"/>
              </a:ext>
            </a:extLst>
          </p:cNvPr>
          <p:cNvPicPr>
            <a:picLocks noChangeAspect="1"/>
          </p:cNvPicPr>
          <p:nvPr/>
        </p:nvPicPr>
        <p:blipFill rotWithShape="1">
          <a:blip r:embed="rId5">
            <a:extLst>
              <a:ext uri="{28A0092B-C50C-407E-A947-70E740481C1C}">
                <a14:useLocalDpi xmlns:a14="http://schemas.microsoft.com/office/drawing/2010/main" val="0"/>
              </a:ext>
            </a:extLst>
          </a:blip>
          <a:srcRect r="4356"/>
          <a:stretch/>
        </p:blipFill>
        <p:spPr>
          <a:xfrm>
            <a:off x="107504" y="2992428"/>
            <a:ext cx="2880320" cy="2159174"/>
          </a:xfrm>
          <a:prstGeom prst="rect">
            <a:avLst/>
          </a:prstGeom>
        </p:spPr>
      </p:pic>
      <p:sp>
        <p:nvSpPr>
          <p:cNvPr id="35" name="Tekstvak 34">
            <a:extLst>
              <a:ext uri="{FF2B5EF4-FFF2-40B4-BE49-F238E27FC236}">
                <a16:creationId xmlns:a16="http://schemas.microsoft.com/office/drawing/2014/main" id="{8C39C7C1-36B1-412B-BB06-0865B9957B2C}"/>
              </a:ext>
            </a:extLst>
          </p:cNvPr>
          <p:cNvSpPr txBox="1"/>
          <p:nvPr/>
        </p:nvSpPr>
        <p:spPr>
          <a:xfrm>
            <a:off x="107504" y="5151602"/>
            <a:ext cx="2880320" cy="1092607"/>
          </a:xfrm>
          <a:prstGeom prst="rect">
            <a:avLst/>
          </a:prstGeom>
          <a:noFill/>
        </p:spPr>
        <p:txBody>
          <a:bodyPr wrap="square" rtlCol="0">
            <a:spAutoFit/>
          </a:bodyPr>
          <a:lstStyle/>
          <a:p>
            <a:r>
              <a:rPr lang="nl-NL" sz="1600" dirty="0"/>
              <a:t>MAAR: MET DE BEZETTER VIEL NIET TE SPOTTEN…</a:t>
            </a:r>
          </a:p>
          <a:p>
            <a:pPr lvl="0"/>
            <a:r>
              <a:rPr lang="nl-NL" sz="1100" dirty="0"/>
              <a:t>                       -  Medewerkers en onderduikers</a:t>
            </a:r>
          </a:p>
          <a:p>
            <a:pPr lvl="0"/>
            <a:r>
              <a:rPr lang="nl-NL" sz="1100" dirty="0"/>
              <a:t>                          hadden wél </a:t>
            </a:r>
            <a:r>
              <a:rPr lang="nl-NL" sz="1100" u="sng" dirty="0"/>
              <a:t>bescherming </a:t>
            </a:r>
            <a:r>
              <a:rPr lang="nl-NL" sz="1100" dirty="0"/>
              <a:t>nodig…</a:t>
            </a:r>
          </a:p>
          <a:p>
            <a:endParaRPr lang="nl-NL" sz="1100" dirty="0"/>
          </a:p>
        </p:txBody>
      </p:sp>
      <p:sp>
        <p:nvSpPr>
          <p:cNvPr id="36" name="Tekstvak 35">
            <a:extLst>
              <a:ext uri="{FF2B5EF4-FFF2-40B4-BE49-F238E27FC236}">
                <a16:creationId xmlns:a16="http://schemas.microsoft.com/office/drawing/2014/main" id="{9B4566AD-736F-48A0-AC49-1059673479C6}"/>
              </a:ext>
            </a:extLst>
          </p:cNvPr>
          <p:cNvSpPr txBox="1"/>
          <p:nvPr/>
        </p:nvSpPr>
        <p:spPr>
          <a:xfrm>
            <a:off x="3203848" y="722257"/>
            <a:ext cx="2880318" cy="769441"/>
          </a:xfrm>
          <a:prstGeom prst="rect">
            <a:avLst/>
          </a:prstGeom>
          <a:noFill/>
        </p:spPr>
        <p:txBody>
          <a:bodyPr wrap="square" rtlCol="0">
            <a:spAutoFit/>
          </a:bodyPr>
          <a:lstStyle/>
          <a:p>
            <a:pPr marL="171450" lvl="0" indent="-171450">
              <a:buFontTx/>
              <a:buChar char="-"/>
            </a:pPr>
            <a:r>
              <a:rPr lang="nl-NL" sz="1100" dirty="0"/>
              <a:t>Vluchtelingen en onderduikers hadden wél</a:t>
            </a:r>
          </a:p>
          <a:p>
            <a:pPr lvl="0"/>
            <a:r>
              <a:rPr lang="nl-NL" sz="1100" dirty="0"/>
              <a:t>      </a:t>
            </a:r>
            <a:r>
              <a:rPr lang="nl-NL" sz="1100" b="1" u="sng" dirty="0"/>
              <a:t>valse papieren </a:t>
            </a:r>
            <a:r>
              <a:rPr lang="nl-NL" sz="1100" dirty="0"/>
              <a:t>nodig…</a:t>
            </a:r>
          </a:p>
          <a:p>
            <a:pPr marL="171450" lvl="0" indent="-171450">
              <a:buFontTx/>
              <a:buChar char="-"/>
            </a:pPr>
            <a:r>
              <a:rPr lang="nl-NL" sz="1100" dirty="0"/>
              <a:t>Om voedsel, kolen en kleding te kopen</a:t>
            </a:r>
          </a:p>
          <a:p>
            <a:pPr lvl="0"/>
            <a:r>
              <a:rPr lang="nl-NL" sz="1100" dirty="0"/>
              <a:t>      waren wél </a:t>
            </a:r>
            <a:r>
              <a:rPr lang="nl-NL" sz="1100" b="1" u="sng" dirty="0"/>
              <a:t>bonnen</a:t>
            </a:r>
            <a:r>
              <a:rPr lang="nl-NL" sz="1100" dirty="0"/>
              <a:t> nodig…</a:t>
            </a:r>
          </a:p>
        </p:txBody>
      </p:sp>
      <p:sp>
        <p:nvSpPr>
          <p:cNvPr id="37" name="Tekstvak 36">
            <a:extLst>
              <a:ext uri="{FF2B5EF4-FFF2-40B4-BE49-F238E27FC236}">
                <a16:creationId xmlns:a16="http://schemas.microsoft.com/office/drawing/2014/main" id="{81CD6057-B042-443A-A7D5-9C2AB07ED8EB}"/>
              </a:ext>
            </a:extLst>
          </p:cNvPr>
          <p:cNvSpPr txBox="1"/>
          <p:nvPr/>
        </p:nvSpPr>
        <p:spPr>
          <a:xfrm>
            <a:off x="3131840" y="1448184"/>
            <a:ext cx="3024338" cy="877163"/>
          </a:xfrm>
          <a:prstGeom prst="rect">
            <a:avLst/>
          </a:prstGeom>
          <a:noFill/>
        </p:spPr>
        <p:txBody>
          <a:bodyPr wrap="square" rtlCol="0">
            <a:spAutoFit/>
          </a:bodyPr>
          <a:lstStyle/>
          <a:p>
            <a:r>
              <a:rPr lang="nl-NL" sz="1100" dirty="0"/>
              <a:t>In september 1943 werd door de verzetsleiding besloten om </a:t>
            </a:r>
            <a:r>
              <a:rPr lang="nl-NL" sz="1100" b="1" u="sng" dirty="0"/>
              <a:t>knokploegen</a:t>
            </a:r>
            <a:r>
              <a:rPr lang="nl-NL" sz="1100" dirty="0"/>
              <a:t> (KP) op te richten, die de verzetsgroepen konden ondersteunen. </a:t>
            </a:r>
          </a:p>
          <a:p>
            <a:endParaRPr lang="nl-NL" dirty="0"/>
          </a:p>
        </p:txBody>
      </p:sp>
      <p:pic>
        <p:nvPicPr>
          <p:cNvPr id="39" name="Afbeelding 38">
            <a:extLst>
              <a:ext uri="{FF2B5EF4-FFF2-40B4-BE49-F238E27FC236}">
                <a16:creationId xmlns:a16="http://schemas.microsoft.com/office/drawing/2014/main" id="{06C095A8-B72E-471C-8BED-519EB0DFC8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88" t="11067" r="4325" b="3743"/>
          <a:stretch/>
        </p:blipFill>
        <p:spPr>
          <a:xfrm>
            <a:off x="3064902" y="2037303"/>
            <a:ext cx="3019264" cy="1779452"/>
          </a:xfrm>
          <a:prstGeom prst="rect">
            <a:avLst/>
          </a:prstGeom>
        </p:spPr>
      </p:pic>
      <p:sp>
        <p:nvSpPr>
          <p:cNvPr id="40" name="Tekstvak 39">
            <a:extLst>
              <a:ext uri="{FF2B5EF4-FFF2-40B4-BE49-F238E27FC236}">
                <a16:creationId xmlns:a16="http://schemas.microsoft.com/office/drawing/2014/main" id="{2F4C0FC6-1F02-4565-9E12-0F18140BDAB5}"/>
              </a:ext>
            </a:extLst>
          </p:cNvPr>
          <p:cNvSpPr txBox="1"/>
          <p:nvPr/>
        </p:nvSpPr>
        <p:spPr>
          <a:xfrm>
            <a:off x="395536" y="4869160"/>
            <a:ext cx="2592288" cy="230832"/>
          </a:xfrm>
          <a:prstGeom prst="rect">
            <a:avLst/>
          </a:prstGeom>
          <a:noFill/>
        </p:spPr>
        <p:txBody>
          <a:bodyPr wrap="square" rtlCol="0">
            <a:spAutoFit/>
          </a:bodyPr>
          <a:lstStyle/>
          <a:p>
            <a:r>
              <a:rPr lang="nl-NL" sz="900" b="1" i="1" dirty="0">
                <a:solidFill>
                  <a:schemeClr val="bg1"/>
                </a:solidFill>
              </a:rPr>
              <a:t>Smokkelen van wapens, verborgen onder het hooi</a:t>
            </a:r>
          </a:p>
        </p:txBody>
      </p:sp>
      <p:sp>
        <p:nvSpPr>
          <p:cNvPr id="41" name="Tekstvak 40">
            <a:extLst>
              <a:ext uri="{FF2B5EF4-FFF2-40B4-BE49-F238E27FC236}">
                <a16:creationId xmlns:a16="http://schemas.microsoft.com/office/drawing/2014/main" id="{005A6DC8-2DD5-4988-92E9-9DE72FBE50A7}"/>
              </a:ext>
            </a:extLst>
          </p:cNvPr>
          <p:cNvSpPr txBox="1"/>
          <p:nvPr/>
        </p:nvSpPr>
        <p:spPr>
          <a:xfrm>
            <a:off x="2963686" y="3597015"/>
            <a:ext cx="1813585" cy="230832"/>
          </a:xfrm>
          <a:prstGeom prst="rect">
            <a:avLst/>
          </a:prstGeom>
          <a:noFill/>
        </p:spPr>
        <p:txBody>
          <a:bodyPr wrap="square" rtlCol="0">
            <a:spAutoFit/>
          </a:bodyPr>
          <a:lstStyle/>
          <a:p>
            <a:pPr algn="r"/>
            <a:r>
              <a:rPr lang="nl-NL" sz="900" b="1" i="1" dirty="0">
                <a:solidFill>
                  <a:schemeClr val="bg1"/>
                </a:solidFill>
              </a:rPr>
              <a:t>Bospartizanen, knokploeg, Baarlo</a:t>
            </a:r>
          </a:p>
        </p:txBody>
      </p:sp>
      <p:sp>
        <p:nvSpPr>
          <p:cNvPr id="42" name="Tekstvak 41">
            <a:extLst>
              <a:ext uri="{FF2B5EF4-FFF2-40B4-BE49-F238E27FC236}">
                <a16:creationId xmlns:a16="http://schemas.microsoft.com/office/drawing/2014/main" id="{0A616A23-31D4-432F-9388-6FBDC4DDE5B8}"/>
              </a:ext>
            </a:extLst>
          </p:cNvPr>
          <p:cNvSpPr txBox="1"/>
          <p:nvPr/>
        </p:nvSpPr>
        <p:spPr>
          <a:xfrm>
            <a:off x="3139956" y="3959702"/>
            <a:ext cx="2940052" cy="2462213"/>
          </a:xfrm>
          <a:prstGeom prst="rect">
            <a:avLst/>
          </a:prstGeom>
          <a:solidFill>
            <a:schemeClr val="tx2">
              <a:lumMod val="20000"/>
              <a:lumOff val="80000"/>
            </a:schemeClr>
          </a:solidFill>
        </p:spPr>
        <p:txBody>
          <a:bodyPr wrap="square" rtlCol="0">
            <a:spAutoFit/>
          </a:bodyPr>
          <a:lstStyle/>
          <a:p>
            <a:r>
              <a:rPr lang="nl-NL" sz="1100" dirty="0"/>
              <a:t>WEETJE: </a:t>
            </a:r>
            <a:r>
              <a:rPr lang="nl-NL" sz="1100" b="1" u="sng" dirty="0"/>
              <a:t>De knokploeg uit Baarlo </a:t>
            </a:r>
            <a:r>
              <a:rPr lang="nl-NL" sz="1100" dirty="0"/>
              <a:t>was in grote moeilijkheden geraakt. Omdat ze dachten dat de bevrijding nog maar enkele dagen op zich zou laten wachten, namen ze vanaf 14 september 1944 van een aantal Duitse soldaten de wapens af en zetten hen gevangen. Aan een groepje  getrainde Duitse parachutisten kregen ze de handen vol. Ze zwierven met de gevangen Duitsers door de Limburgse bossen. Pas op 19 november was hun avontuur voorbij. De gevangenen werden overgedragen aan de geallieerden. </a:t>
            </a:r>
          </a:p>
          <a:p>
            <a:r>
              <a:rPr lang="nl-NL" sz="1100" dirty="0"/>
              <a:t>Van dit verhaal is een tv-serie gemaakt: De Partizanen (regie: </a:t>
            </a:r>
            <a:r>
              <a:rPr lang="nl-NL" sz="1100" dirty="0" err="1"/>
              <a:t>Theu</a:t>
            </a:r>
            <a:r>
              <a:rPr lang="nl-NL" sz="1100" dirty="0"/>
              <a:t> Boermans).</a:t>
            </a:r>
            <a:endParaRPr lang="nl-NL" dirty="0"/>
          </a:p>
        </p:txBody>
      </p:sp>
      <p:pic>
        <p:nvPicPr>
          <p:cNvPr id="43" name="Afbeelding 42">
            <a:extLst>
              <a:ext uri="{FF2B5EF4-FFF2-40B4-BE49-F238E27FC236}">
                <a16:creationId xmlns:a16="http://schemas.microsoft.com/office/drawing/2014/main" id="{196ED56F-5C29-421A-B8B7-0B99B437E13F}"/>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7271" y="3541614"/>
            <a:ext cx="763053" cy="523940"/>
          </a:xfrm>
          <a:prstGeom prst="rect">
            <a:avLst/>
          </a:prstGeom>
        </p:spPr>
      </p:pic>
      <p:sp>
        <p:nvSpPr>
          <p:cNvPr id="44" name="Tekstvak 43">
            <a:extLst>
              <a:ext uri="{FF2B5EF4-FFF2-40B4-BE49-F238E27FC236}">
                <a16:creationId xmlns:a16="http://schemas.microsoft.com/office/drawing/2014/main" id="{5A394E65-BDC1-47EF-A67F-49CD423417EA}"/>
              </a:ext>
            </a:extLst>
          </p:cNvPr>
          <p:cNvSpPr txBox="1"/>
          <p:nvPr/>
        </p:nvSpPr>
        <p:spPr>
          <a:xfrm>
            <a:off x="6156178" y="2492896"/>
            <a:ext cx="2880318" cy="938719"/>
          </a:xfrm>
          <a:prstGeom prst="rect">
            <a:avLst/>
          </a:prstGeom>
          <a:solidFill>
            <a:schemeClr val="bg2">
              <a:lumMod val="90000"/>
            </a:schemeClr>
          </a:solidFill>
          <a:ln w="9525">
            <a:solidFill>
              <a:schemeClr val="tx1"/>
            </a:solidFill>
          </a:ln>
        </p:spPr>
        <p:txBody>
          <a:bodyPr wrap="square" rtlCol="0">
            <a:spAutoFit/>
          </a:bodyPr>
          <a:lstStyle/>
          <a:p>
            <a:r>
              <a:rPr lang="nl-NL" sz="1100" dirty="0"/>
              <a:t>In </a:t>
            </a:r>
            <a:r>
              <a:rPr lang="nl-NL" sz="1100" b="1" u="sng" dirty="0"/>
              <a:t>Heythuysen</a:t>
            </a:r>
            <a:r>
              <a:rPr lang="nl-NL" sz="1100" dirty="0"/>
              <a:t> werd op 14 september 1944 sabotage gepleegd door een trein te laten ontsporen met door de Duitsers geroofde spullen. Hier was Eduard van Wegberg de KP-voorman. </a:t>
            </a:r>
          </a:p>
        </p:txBody>
      </p:sp>
      <p:sp>
        <p:nvSpPr>
          <p:cNvPr id="45" name="Tekstvak 44">
            <a:extLst>
              <a:ext uri="{FF2B5EF4-FFF2-40B4-BE49-F238E27FC236}">
                <a16:creationId xmlns:a16="http://schemas.microsoft.com/office/drawing/2014/main" id="{17F11DCA-4728-41D1-90A0-658AF6195CB0}"/>
              </a:ext>
            </a:extLst>
          </p:cNvPr>
          <p:cNvSpPr txBox="1"/>
          <p:nvPr/>
        </p:nvSpPr>
        <p:spPr>
          <a:xfrm>
            <a:off x="6156178" y="3541614"/>
            <a:ext cx="2880318" cy="2462213"/>
          </a:xfrm>
          <a:prstGeom prst="rect">
            <a:avLst/>
          </a:prstGeom>
          <a:solidFill>
            <a:schemeClr val="bg1"/>
          </a:solidFill>
          <a:ln w="9525">
            <a:solidFill>
              <a:schemeClr val="tx1"/>
            </a:solidFill>
          </a:ln>
        </p:spPr>
        <p:txBody>
          <a:bodyPr wrap="square" rtlCol="0">
            <a:spAutoFit/>
          </a:bodyPr>
          <a:lstStyle/>
          <a:p>
            <a:r>
              <a:rPr lang="nl-NL" sz="1100" dirty="0"/>
              <a:t>Op 22 september 1944 zocht een </a:t>
            </a:r>
          </a:p>
          <a:p>
            <a:r>
              <a:rPr lang="nl-NL" sz="1100" dirty="0"/>
              <a:t>afgesplitst groepje leden van de </a:t>
            </a:r>
          </a:p>
          <a:p>
            <a:r>
              <a:rPr lang="nl-NL" sz="1100" dirty="0"/>
              <a:t>KP Baarlo enkele dagen onderdak </a:t>
            </a:r>
          </a:p>
          <a:p>
            <a:r>
              <a:rPr lang="nl-NL" sz="1100" dirty="0"/>
              <a:t>op de </a:t>
            </a:r>
            <a:r>
              <a:rPr lang="nl-NL" sz="1100" b="1" u="sng" dirty="0"/>
              <a:t>Spikkerhoeve in </a:t>
            </a:r>
          </a:p>
          <a:p>
            <a:r>
              <a:rPr lang="nl-NL" sz="1100" b="1" u="sng" dirty="0"/>
              <a:t>Haelen</a:t>
            </a:r>
            <a:r>
              <a:rPr lang="nl-NL" sz="1100" dirty="0"/>
              <a:t>. Van daaruit </a:t>
            </a:r>
          </a:p>
          <a:p>
            <a:r>
              <a:rPr lang="nl-NL" sz="1100" dirty="0"/>
              <a:t>pleegden zij overvallen op </a:t>
            </a:r>
          </a:p>
          <a:p>
            <a:r>
              <a:rPr lang="nl-NL" sz="1100" dirty="0"/>
              <a:t>Duitse militairen om aan </a:t>
            </a:r>
          </a:p>
          <a:p>
            <a:r>
              <a:rPr lang="nl-NL" sz="1100" dirty="0"/>
              <a:t>wapens te komen. Op de </a:t>
            </a:r>
          </a:p>
          <a:p>
            <a:r>
              <a:rPr lang="nl-NL" sz="1100" dirty="0"/>
              <a:t>hooizolder beleefden ze </a:t>
            </a:r>
          </a:p>
          <a:p>
            <a:r>
              <a:rPr lang="nl-NL" sz="1100" dirty="0"/>
              <a:t>benauwde momenten tijdens </a:t>
            </a:r>
          </a:p>
          <a:p>
            <a:r>
              <a:rPr lang="nl-NL" sz="1100" dirty="0"/>
              <a:t>een inval van de </a:t>
            </a:r>
            <a:r>
              <a:rPr lang="nl-NL" sz="1100" dirty="0" err="1"/>
              <a:t>Grüne</a:t>
            </a:r>
            <a:r>
              <a:rPr lang="nl-NL" sz="1100" dirty="0"/>
              <a:t> </a:t>
            </a:r>
            <a:r>
              <a:rPr lang="nl-NL" sz="1100" dirty="0" err="1"/>
              <a:t>Polizei</a:t>
            </a:r>
            <a:r>
              <a:rPr lang="nl-NL" sz="1100" dirty="0"/>
              <a:t>. </a:t>
            </a:r>
          </a:p>
          <a:p>
            <a:r>
              <a:rPr lang="nl-NL" sz="1100" dirty="0"/>
              <a:t>Ze werden niet ontdekt. </a:t>
            </a:r>
          </a:p>
          <a:p>
            <a:r>
              <a:rPr lang="nl-NL" sz="1100" dirty="0"/>
              <a:t>Eén van die KP-leden was </a:t>
            </a:r>
          </a:p>
          <a:p>
            <a:r>
              <a:rPr lang="nl-NL" sz="1100" dirty="0"/>
              <a:t>Ed Hooijer van Villa de Bedelaar. </a:t>
            </a:r>
          </a:p>
        </p:txBody>
      </p:sp>
      <p:pic>
        <p:nvPicPr>
          <p:cNvPr id="47" name="Afbeelding 46">
            <a:extLst>
              <a:ext uri="{FF2B5EF4-FFF2-40B4-BE49-F238E27FC236}">
                <a16:creationId xmlns:a16="http://schemas.microsoft.com/office/drawing/2014/main" id="{EF1847E7-31CD-4AF5-9324-D34A9D3AB8B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6075" y="3518646"/>
            <a:ext cx="1350421" cy="3188046"/>
          </a:xfrm>
          <a:prstGeom prst="rect">
            <a:avLst/>
          </a:prstGeom>
        </p:spPr>
      </p:pic>
      <p:sp>
        <p:nvSpPr>
          <p:cNvPr id="48" name="Tekstvak 47">
            <a:extLst>
              <a:ext uri="{FF2B5EF4-FFF2-40B4-BE49-F238E27FC236}">
                <a16:creationId xmlns:a16="http://schemas.microsoft.com/office/drawing/2014/main" id="{264BF2BF-43F5-471E-9963-5852F1150BC8}"/>
              </a:ext>
            </a:extLst>
          </p:cNvPr>
          <p:cNvSpPr txBox="1"/>
          <p:nvPr/>
        </p:nvSpPr>
        <p:spPr>
          <a:xfrm>
            <a:off x="6876256" y="6093296"/>
            <a:ext cx="1315415" cy="230832"/>
          </a:xfrm>
          <a:prstGeom prst="rect">
            <a:avLst/>
          </a:prstGeom>
          <a:noFill/>
        </p:spPr>
        <p:txBody>
          <a:bodyPr wrap="square" rtlCol="0">
            <a:spAutoFit/>
          </a:bodyPr>
          <a:lstStyle/>
          <a:p>
            <a:pPr algn="r"/>
            <a:r>
              <a:rPr lang="nl-NL" sz="900" b="1" i="1" dirty="0" err="1"/>
              <a:t>Grüne</a:t>
            </a:r>
            <a:r>
              <a:rPr lang="nl-NL" sz="900" b="1" i="1" dirty="0"/>
              <a:t> </a:t>
            </a:r>
            <a:r>
              <a:rPr lang="nl-NL" sz="900" b="1" i="1" dirty="0" err="1"/>
              <a:t>Polizei</a:t>
            </a:r>
            <a:endParaRPr lang="nl-NL" sz="900" b="1" i="1" dirty="0"/>
          </a:p>
        </p:txBody>
      </p:sp>
    </p:spTree>
    <p:extLst>
      <p:ext uri="{BB962C8B-B14F-4D97-AF65-F5344CB8AC3E}">
        <p14:creationId xmlns:p14="http://schemas.microsoft.com/office/powerpoint/2010/main" val="2663449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DCF23B9-9C0C-460E-A893-C39DEF8265C5}"/>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259D748D-B49D-4C13-A6B8-8C17C53A2CE6}"/>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F6265B62-0289-4D7E-A014-A7A371573ADC}"/>
              </a:ext>
            </a:extLst>
          </p:cNvPr>
          <p:cNvSpPr/>
          <p:nvPr/>
        </p:nvSpPr>
        <p:spPr>
          <a:xfrm>
            <a:off x="1043608" y="260648"/>
            <a:ext cx="7344816"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ILLEGALE KRANTEN                                           43</a:t>
            </a:r>
          </a:p>
        </p:txBody>
      </p:sp>
      <p:sp>
        <p:nvSpPr>
          <p:cNvPr id="5" name="Rechthoek 4">
            <a:extLst>
              <a:ext uri="{FF2B5EF4-FFF2-40B4-BE49-F238E27FC236}">
                <a16:creationId xmlns:a16="http://schemas.microsoft.com/office/drawing/2014/main" id="{3DB5B3BB-B547-4B68-BB6A-941D5DC3C744}"/>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1E4B85A-B12B-49D3-B98B-FD6EF672A9C6}"/>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17A3D25D-7A46-412D-A154-3040A902601C}"/>
              </a:ext>
            </a:extLst>
          </p:cNvPr>
          <p:cNvSpPr txBox="1"/>
          <p:nvPr/>
        </p:nvSpPr>
        <p:spPr>
          <a:xfrm>
            <a:off x="72008" y="890097"/>
            <a:ext cx="2915816" cy="1615827"/>
          </a:xfrm>
          <a:prstGeom prst="rect">
            <a:avLst/>
          </a:prstGeom>
          <a:noFill/>
        </p:spPr>
        <p:txBody>
          <a:bodyPr wrap="square" rtlCol="0">
            <a:spAutoFit/>
          </a:bodyPr>
          <a:lstStyle/>
          <a:p>
            <a:r>
              <a:rPr lang="nl-NL" sz="1100" dirty="0"/>
              <a:t>Nadat de Duitsers ons land hadden bezet, was de Nederlandse wet niet meer geldig.               De </a:t>
            </a:r>
            <a:r>
              <a:rPr lang="nl-NL" sz="1100" b="1" u="sng" dirty="0"/>
              <a:t>vrije meningsuiting</a:t>
            </a:r>
            <a:r>
              <a:rPr lang="nl-NL" sz="1100" dirty="0"/>
              <a:t> en de </a:t>
            </a:r>
            <a:r>
              <a:rPr lang="nl-NL" sz="1100" b="1" u="sng" dirty="0"/>
              <a:t>onafhankelijke pers</a:t>
            </a:r>
            <a:r>
              <a:rPr lang="nl-NL" sz="1100" dirty="0"/>
              <a:t> (journalisten die los staan van de </a:t>
            </a:r>
            <a:r>
              <a:rPr lang="nl-NL" sz="1100" dirty="0" err="1"/>
              <a:t>over-heid</a:t>
            </a:r>
            <a:r>
              <a:rPr lang="nl-NL" sz="1100" dirty="0"/>
              <a:t>) waren één van de eerste zaken die door de nazi’s werden verboden. Van Duitse zijde werd bepaald welk nieuws er in de krant of op de radio besproken mocht worden. Dit </a:t>
            </a:r>
          </a:p>
          <a:p>
            <a:r>
              <a:rPr lang="nl-NL" sz="1100" dirty="0"/>
              <a:t>noemen we </a:t>
            </a:r>
            <a:r>
              <a:rPr lang="nl-NL" sz="1100" b="1" u="sng" dirty="0"/>
              <a:t>censuur</a:t>
            </a:r>
            <a:r>
              <a:rPr lang="nl-NL" sz="1100" dirty="0"/>
              <a:t>.</a:t>
            </a:r>
          </a:p>
        </p:txBody>
      </p:sp>
      <p:pic>
        <p:nvPicPr>
          <p:cNvPr id="9" name="Afbeelding 8">
            <a:hlinkClick r:id="rId2" action="ppaction://hlinksldjump"/>
            <a:extLst>
              <a:ext uri="{FF2B5EF4-FFF2-40B4-BE49-F238E27FC236}">
                <a16:creationId xmlns:a16="http://schemas.microsoft.com/office/drawing/2014/main" id="{3ED9827D-F5ED-4AB7-AF64-A3269D7B0FC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10" name="Afbeelding 9">
            <a:extLst>
              <a:ext uri="{FF2B5EF4-FFF2-40B4-BE49-F238E27FC236}">
                <a16:creationId xmlns:a16="http://schemas.microsoft.com/office/drawing/2014/main" id="{C62F5484-349F-4E2A-83BF-7291E16861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pic>
        <p:nvPicPr>
          <p:cNvPr id="25" name="Afbeelding 24">
            <a:extLst>
              <a:ext uri="{FF2B5EF4-FFF2-40B4-BE49-F238E27FC236}">
                <a16:creationId xmlns:a16="http://schemas.microsoft.com/office/drawing/2014/main" id="{79154D67-2F8E-4297-BCF9-DCF5E84DD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3808" y="728282"/>
            <a:ext cx="3672408" cy="2369214"/>
          </a:xfrm>
          <a:prstGeom prst="rect">
            <a:avLst/>
          </a:prstGeom>
        </p:spPr>
      </p:pic>
      <p:sp>
        <p:nvSpPr>
          <p:cNvPr id="26" name="Tekstvak 25">
            <a:extLst>
              <a:ext uri="{FF2B5EF4-FFF2-40B4-BE49-F238E27FC236}">
                <a16:creationId xmlns:a16="http://schemas.microsoft.com/office/drawing/2014/main" id="{CFCA11EB-8E6E-41A8-82FB-5C06088FA6A6}"/>
              </a:ext>
            </a:extLst>
          </p:cNvPr>
          <p:cNvSpPr txBox="1"/>
          <p:nvPr/>
        </p:nvSpPr>
        <p:spPr>
          <a:xfrm>
            <a:off x="107504" y="2505924"/>
            <a:ext cx="2664296" cy="1892826"/>
          </a:xfrm>
          <a:prstGeom prst="rect">
            <a:avLst/>
          </a:prstGeom>
          <a:noFill/>
        </p:spPr>
        <p:txBody>
          <a:bodyPr wrap="square" rtlCol="0">
            <a:spAutoFit/>
          </a:bodyPr>
          <a:lstStyle/>
          <a:p>
            <a:r>
              <a:rPr lang="nl-NL" sz="1100" dirty="0"/>
              <a:t>Daarop kwam al snel een antwoord: de </a:t>
            </a:r>
            <a:r>
              <a:rPr lang="nl-NL" sz="1100" b="1" u="sng" dirty="0"/>
              <a:t>illegale</a:t>
            </a:r>
            <a:r>
              <a:rPr lang="nl-NL" sz="1100" dirty="0"/>
              <a:t> </a:t>
            </a:r>
            <a:r>
              <a:rPr lang="nl-NL" sz="1100" b="1" u="sng" dirty="0"/>
              <a:t>pers</a:t>
            </a:r>
            <a:r>
              <a:rPr lang="nl-NL" sz="1100" dirty="0"/>
              <a:t>.</a:t>
            </a:r>
          </a:p>
          <a:p>
            <a:r>
              <a:rPr lang="nl-NL" sz="1100" dirty="0"/>
              <a:t>Enkele grote kranten die we nu nog kennen zijn begonnen als illegale krant in oorlogstijd: Trouw, Vrij Nederland, Het Parool.</a:t>
            </a:r>
          </a:p>
          <a:p>
            <a:r>
              <a:rPr lang="nl-NL" sz="1100" dirty="0"/>
              <a:t>Het drukken en verspreiden van illegale kranten was levensgevaarlijk, er stonden zware straffen op. </a:t>
            </a:r>
          </a:p>
          <a:p>
            <a:endParaRPr lang="nl-NL" dirty="0"/>
          </a:p>
        </p:txBody>
      </p:sp>
      <p:pic>
        <p:nvPicPr>
          <p:cNvPr id="28" name="Afbeelding 27">
            <a:extLst>
              <a:ext uri="{FF2B5EF4-FFF2-40B4-BE49-F238E27FC236}">
                <a16:creationId xmlns:a16="http://schemas.microsoft.com/office/drawing/2014/main" id="{083DA72A-011F-4983-8ED2-31ED498B7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532" y="4154059"/>
            <a:ext cx="2468111" cy="1645408"/>
          </a:xfrm>
          <a:prstGeom prst="rect">
            <a:avLst/>
          </a:prstGeom>
        </p:spPr>
      </p:pic>
      <p:sp>
        <p:nvSpPr>
          <p:cNvPr id="29" name="Tekstvak 28">
            <a:extLst>
              <a:ext uri="{FF2B5EF4-FFF2-40B4-BE49-F238E27FC236}">
                <a16:creationId xmlns:a16="http://schemas.microsoft.com/office/drawing/2014/main" id="{A2291806-F80B-4EFC-A7DE-4D94F93352AB}"/>
              </a:ext>
            </a:extLst>
          </p:cNvPr>
          <p:cNvSpPr txBox="1"/>
          <p:nvPr/>
        </p:nvSpPr>
        <p:spPr>
          <a:xfrm>
            <a:off x="6588224" y="723972"/>
            <a:ext cx="2448272" cy="1277273"/>
          </a:xfrm>
          <a:prstGeom prst="rect">
            <a:avLst/>
          </a:prstGeom>
          <a:solidFill>
            <a:schemeClr val="tx2">
              <a:lumMod val="20000"/>
              <a:lumOff val="80000"/>
            </a:schemeClr>
          </a:solidFill>
        </p:spPr>
        <p:txBody>
          <a:bodyPr wrap="square" rtlCol="0">
            <a:spAutoFit/>
          </a:bodyPr>
          <a:lstStyle/>
          <a:p>
            <a:r>
              <a:rPr lang="nl-NL" sz="1100" dirty="0"/>
              <a:t>WEETJE: even puzzelen: </a:t>
            </a:r>
          </a:p>
          <a:p>
            <a:r>
              <a:rPr lang="nl-NL" sz="1100" dirty="0"/>
              <a:t>“</a:t>
            </a:r>
            <a:r>
              <a:rPr lang="nl-NL" sz="1100" b="1" dirty="0"/>
              <a:t>lex</a:t>
            </a:r>
            <a:r>
              <a:rPr lang="nl-NL" sz="1100" dirty="0"/>
              <a:t>” in het Latijn = wet</a:t>
            </a:r>
          </a:p>
          <a:p>
            <a:r>
              <a:rPr lang="nl-NL" sz="1100" dirty="0"/>
              <a:t>“</a:t>
            </a:r>
            <a:r>
              <a:rPr lang="nl-NL" sz="1100" b="1" dirty="0"/>
              <a:t>legis</a:t>
            </a:r>
            <a:r>
              <a:rPr lang="nl-NL" sz="1100" dirty="0"/>
              <a:t>” in het Latijn = van de wet</a:t>
            </a:r>
          </a:p>
          <a:p>
            <a:r>
              <a:rPr lang="nl-NL" sz="1100" b="1" dirty="0"/>
              <a:t>legaal</a:t>
            </a:r>
            <a:r>
              <a:rPr lang="nl-NL" sz="1100" dirty="0"/>
              <a:t> in het Nederlands = volgens de wet</a:t>
            </a:r>
          </a:p>
          <a:p>
            <a:r>
              <a:rPr lang="nl-NL" sz="1100" b="1" dirty="0"/>
              <a:t>illegaal </a:t>
            </a:r>
            <a:r>
              <a:rPr lang="nl-NL" sz="1100" dirty="0"/>
              <a:t>in het Nederlands = onwettig, verboden.</a:t>
            </a:r>
            <a:endParaRPr lang="nl-NL" dirty="0"/>
          </a:p>
        </p:txBody>
      </p:sp>
      <p:pic>
        <p:nvPicPr>
          <p:cNvPr id="30" name="Afbeelding 29">
            <a:extLst>
              <a:ext uri="{FF2B5EF4-FFF2-40B4-BE49-F238E27FC236}">
                <a16:creationId xmlns:a16="http://schemas.microsoft.com/office/drawing/2014/main" id="{034AD188-A757-41BF-9C81-08C6E4EAA1C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9711" y="697612"/>
            <a:ext cx="763053" cy="523940"/>
          </a:xfrm>
          <a:prstGeom prst="rect">
            <a:avLst/>
          </a:prstGeom>
        </p:spPr>
      </p:pic>
      <p:sp>
        <p:nvSpPr>
          <p:cNvPr id="31" name="Tekstvak 30">
            <a:extLst>
              <a:ext uri="{FF2B5EF4-FFF2-40B4-BE49-F238E27FC236}">
                <a16:creationId xmlns:a16="http://schemas.microsoft.com/office/drawing/2014/main" id="{0B735CB5-18A1-4990-A9EA-40A7D97453E3}"/>
              </a:ext>
            </a:extLst>
          </p:cNvPr>
          <p:cNvSpPr txBox="1"/>
          <p:nvPr/>
        </p:nvSpPr>
        <p:spPr>
          <a:xfrm>
            <a:off x="2771800" y="3158002"/>
            <a:ext cx="3744416" cy="3308598"/>
          </a:xfrm>
          <a:prstGeom prst="rect">
            <a:avLst/>
          </a:prstGeom>
          <a:noFill/>
        </p:spPr>
        <p:txBody>
          <a:bodyPr wrap="square" rtlCol="0">
            <a:spAutoFit/>
          </a:bodyPr>
          <a:lstStyle/>
          <a:p>
            <a:r>
              <a:rPr lang="nl-NL" sz="1100" dirty="0"/>
              <a:t>Na D-day – de landing van de geallieerden in Frankrijk op 6 juni 1944 – was er een grote </a:t>
            </a:r>
            <a:r>
              <a:rPr lang="nl-NL" sz="1100" b="1" u="sng" dirty="0"/>
              <a:t>behoefte aan informatie</a:t>
            </a:r>
            <a:r>
              <a:rPr lang="nl-NL" sz="1100" dirty="0"/>
              <a:t>. Mensen die hun radio niet hadden ingeleverd, luisterden stiekem en zorgden er voor dat de berichten “door de wind” werden verspreid. Tot op maandag 18 september 1944, de dag dat de stroom uitviel. Maar geen nood, “</a:t>
            </a:r>
            <a:r>
              <a:rPr lang="nl-NL" sz="1100" dirty="0" err="1"/>
              <a:t>Eedje</a:t>
            </a:r>
            <a:r>
              <a:rPr lang="nl-NL" sz="1100" dirty="0"/>
              <a:t>” was er nog… Eduard van Wegberg, waar iedereen om raad ging bij problemen. </a:t>
            </a:r>
          </a:p>
          <a:p>
            <a:r>
              <a:rPr lang="nl-NL" sz="1100" dirty="0"/>
              <a:t>Er moest een </a:t>
            </a:r>
            <a:r>
              <a:rPr lang="nl-NL" sz="1100" b="1" u="sng" dirty="0"/>
              <a:t>berichten-</a:t>
            </a:r>
          </a:p>
          <a:p>
            <a:r>
              <a:rPr lang="nl-NL" sz="1100" b="1" u="sng" dirty="0"/>
              <a:t>voorziening in Heythuysen</a:t>
            </a:r>
          </a:p>
          <a:p>
            <a:r>
              <a:rPr lang="nl-NL" sz="1100" dirty="0"/>
              <a:t>komen. Typmachines, </a:t>
            </a:r>
          </a:p>
          <a:p>
            <a:r>
              <a:rPr lang="nl-NL" sz="1100" dirty="0"/>
              <a:t>typisten en bezorgers </a:t>
            </a:r>
          </a:p>
          <a:p>
            <a:r>
              <a:rPr lang="nl-NL" sz="1100" dirty="0"/>
              <a:t>waren beschikbaar. </a:t>
            </a:r>
          </a:p>
          <a:p>
            <a:r>
              <a:rPr lang="nl-NL" sz="1100" dirty="0"/>
              <a:t>Maar… hoe kwam men </a:t>
            </a:r>
          </a:p>
          <a:p>
            <a:r>
              <a:rPr lang="nl-NL" sz="1100" dirty="0"/>
              <a:t>aan nieuws? Er werd een accuradio gebouwd. De gemeentesecretaris stelde kantoormateriaal ter beschikking.  Op woensdag 20 september 1944 verscheen de eerste BVO.</a:t>
            </a:r>
          </a:p>
          <a:p>
            <a:r>
              <a:rPr lang="nl-NL" sz="1100" dirty="0"/>
              <a:t>Om deze berichten voor Heythuysen te kunnen verspreiden, moest heel wat werk worden verzet, alles in het verborgene.</a:t>
            </a:r>
          </a:p>
        </p:txBody>
      </p:sp>
      <p:pic>
        <p:nvPicPr>
          <p:cNvPr id="33" name="Afbeelding 32">
            <a:extLst>
              <a:ext uri="{FF2B5EF4-FFF2-40B4-BE49-F238E27FC236}">
                <a16:creationId xmlns:a16="http://schemas.microsoft.com/office/drawing/2014/main" id="{1F0D3ED1-879F-41C6-BE0D-780DE0A20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94732" y="4398750"/>
            <a:ext cx="2121484" cy="1044220"/>
          </a:xfrm>
          <a:prstGeom prst="rect">
            <a:avLst/>
          </a:prstGeom>
        </p:spPr>
      </p:pic>
      <p:sp>
        <p:nvSpPr>
          <p:cNvPr id="8" name="Tekstvak 7">
            <a:extLst>
              <a:ext uri="{FF2B5EF4-FFF2-40B4-BE49-F238E27FC236}">
                <a16:creationId xmlns:a16="http://schemas.microsoft.com/office/drawing/2014/main" id="{6D4C656C-EA00-4E75-B268-7D3C6BE7ED95}"/>
              </a:ext>
            </a:extLst>
          </p:cNvPr>
          <p:cNvSpPr txBox="1"/>
          <p:nvPr/>
        </p:nvSpPr>
        <p:spPr>
          <a:xfrm>
            <a:off x="6588223" y="2716059"/>
            <a:ext cx="2448272" cy="3077766"/>
          </a:xfrm>
          <a:prstGeom prst="rect">
            <a:avLst/>
          </a:prstGeom>
          <a:noFill/>
        </p:spPr>
        <p:txBody>
          <a:bodyPr wrap="square" rtlCol="0">
            <a:spAutoFit/>
          </a:bodyPr>
          <a:lstStyle/>
          <a:p>
            <a:r>
              <a:rPr lang="nl-NL" sz="1100" dirty="0"/>
              <a:t>Om 9.00 en om 17.00 uur werd naar de radio geluisterd en geschreven op het gemeentehuis. Dan naar huize </a:t>
            </a:r>
            <a:r>
              <a:rPr lang="nl-NL" sz="1100" dirty="0" err="1"/>
              <a:t>Gubbels</a:t>
            </a:r>
            <a:r>
              <a:rPr lang="nl-NL" sz="1100" dirty="0"/>
              <a:t> waar werd getypt, vervolgens weer naar het gemeentehuis waar het bericht werd gestencild, en van daaruit naar “</a:t>
            </a:r>
            <a:r>
              <a:rPr lang="nl-NL" sz="1100" dirty="0" err="1"/>
              <a:t>Eedje</a:t>
            </a:r>
            <a:r>
              <a:rPr lang="nl-NL" sz="1100" dirty="0"/>
              <a:t>” van Wegberg, die zorgde voor de verdere verspreiding. </a:t>
            </a:r>
          </a:p>
          <a:p>
            <a:r>
              <a:rPr lang="nl-NL" sz="1100" dirty="0"/>
              <a:t>Heythuysen, Roggel, Baexem en Leveroy werden op deze manier van het laatste nieuws voorzien. Tot maart 1945 hebben de mensen van BVO hun werk gedaan, ondanks </a:t>
            </a:r>
          </a:p>
          <a:p>
            <a:r>
              <a:rPr lang="nl-NL" sz="1100" dirty="0"/>
              <a:t>diverse invallen en </a:t>
            </a:r>
          </a:p>
          <a:p>
            <a:r>
              <a:rPr lang="nl-NL" sz="1100" dirty="0"/>
              <a:t>bedreigingen </a:t>
            </a:r>
          </a:p>
          <a:p>
            <a:r>
              <a:rPr lang="nl-NL" sz="1100" dirty="0"/>
              <a:t>van Duitse zijde. </a:t>
            </a:r>
          </a:p>
          <a:p>
            <a:endParaRPr lang="nl-NL" dirty="0"/>
          </a:p>
        </p:txBody>
      </p:sp>
      <p:pic>
        <p:nvPicPr>
          <p:cNvPr id="12" name="Afbeelding 11">
            <a:extLst>
              <a:ext uri="{FF2B5EF4-FFF2-40B4-BE49-F238E27FC236}">
                <a16:creationId xmlns:a16="http://schemas.microsoft.com/office/drawing/2014/main" id="{2EEA7BE5-BC86-4B39-9B49-856C9ED921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8223" y="2031420"/>
            <a:ext cx="2448272" cy="474504"/>
          </a:xfrm>
          <a:prstGeom prst="rect">
            <a:avLst/>
          </a:prstGeom>
        </p:spPr>
      </p:pic>
      <p:pic>
        <p:nvPicPr>
          <p:cNvPr id="14" name="Afbeelding 13">
            <a:extLst>
              <a:ext uri="{FF2B5EF4-FFF2-40B4-BE49-F238E27FC236}">
                <a16:creationId xmlns:a16="http://schemas.microsoft.com/office/drawing/2014/main" id="{F3FDDE21-6C2C-4DDD-96CA-24C7853B310D}"/>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7975" y="5009061"/>
            <a:ext cx="1307623" cy="1307623"/>
          </a:xfrm>
          <a:prstGeom prst="rect">
            <a:avLst/>
          </a:prstGeom>
        </p:spPr>
      </p:pic>
      <p:sp>
        <p:nvSpPr>
          <p:cNvPr id="15" name="Tekstvak 14">
            <a:extLst>
              <a:ext uri="{FF2B5EF4-FFF2-40B4-BE49-F238E27FC236}">
                <a16:creationId xmlns:a16="http://schemas.microsoft.com/office/drawing/2014/main" id="{C464A30F-6579-4219-AE39-83B46447F187}"/>
              </a:ext>
            </a:extLst>
          </p:cNvPr>
          <p:cNvSpPr txBox="1"/>
          <p:nvPr/>
        </p:nvSpPr>
        <p:spPr>
          <a:xfrm>
            <a:off x="6588223" y="5949280"/>
            <a:ext cx="1039752" cy="369332"/>
          </a:xfrm>
          <a:prstGeom prst="rect">
            <a:avLst/>
          </a:prstGeom>
          <a:noFill/>
        </p:spPr>
        <p:txBody>
          <a:bodyPr wrap="square" rtlCol="0">
            <a:spAutoFit/>
          </a:bodyPr>
          <a:lstStyle/>
          <a:p>
            <a:pPr algn="r"/>
            <a:r>
              <a:rPr lang="nl-NL" sz="900" b="1" i="1" dirty="0"/>
              <a:t>Eduard van Wegberg</a:t>
            </a:r>
          </a:p>
        </p:txBody>
      </p:sp>
      <p:sp>
        <p:nvSpPr>
          <p:cNvPr id="11" name="Tekstvak 10">
            <a:extLst>
              <a:ext uri="{FF2B5EF4-FFF2-40B4-BE49-F238E27FC236}">
                <a16:creationId xmlns:a16="http://schemas.microsoft.com/office/drawing/2014/main" id="{5776BBF3-92FC-4C5E-AA07-38EC82907C14}"/>
              </a:ext>
            </a:extLst>
          </p:cNvPr>
          <p:cNvSpPr txBox="1"/>
          <p:nvPr/>
        </p:nvSpPr>
        <p:spPr>
          <a:xfrm>
            <a:off x="1043608" y="5799467"/>
            <a:ext cx="1627295" cy="230832"/>
          </a:xfrm>
          <a:prstGeom prst="rect">
            <a:avLst/>
          </a:prstGeom>
          <a:noFill/>
        </p:spPr>
        <p:txBody>
          <a:bodyPr wrap="square" rtlCol="0">
            <a:spAutoFit/>
          </a:bodyPr>
          <a:lstStyle/>
          <a:p>
            <a:pPr algn="r"/>
            <a:r>
              <a:rPr lang="nl-NL" sz="900" b="1" i="1" dirty="0"/>
              <a:t>illegale drukpers</a:t>
            </a:r>
          </a:p>
        </p:txBody>
      </p:sp>
      <p:sp>
        <p:nvSpPr>
          <p:cNvPr id="13" name="Tekstvak 12">
            <a:extLst>
              <a:ext uri="{FF2B5EF4-FFF2-40B4-BE49-F238E27FC236}">
                <a16:creationId xmlns:a16="http://schemas.microsoft.com/office/drawing/2014/main" id="{6A1D1A6F-7D6D-4884-AF94-D38B3DE758AE}"/>
              </a:ext>
            </a:extLst>
          </p:cNvPr>
          <p:cNvSpPr txBox="1"/>
          <p:nvPr/>
        </p:nvSpPr>
        <p:spPr>
          <a:xfrm>
            <a:off x="6588223" y="2505924"/>
            <a:ext cx="2347375" cy="230832"/>
          </a:xfrm>
          <a:prstGeom prst="rect">
            <a:avLst/>
          </a:prstGeom>
          <a:noFill/>
        </p:spPr>
        <p:txBody>
          <a:bodyPr wrap="square" rtlCol="0">
            <a:spAutoFit/>
          </a:bodyPr>
          <a:lstStyle/>
          <a:p>
            <a:pPr algn="ctr"/>
            <a:r>
              <a:rPr lang="nl-NL" sz="900" b="1" i="1" dirty="0"/>
              <a:t>BVO</a:t>
            </a:r>
          </a:p>
        </p:txBody>
      </p:sp>
    </p:spTree>
    <p:extLst>
      <p:ext uri="{BB962C8B-B14F-4D97-AF65-F5344CB8AC3E}">
        <p14:creationId xmlns:p14="http://schemas.microsoft.com/office/powerpoint/2010/main" val="1818933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F72AB24-BBC9-4FC7-B21B-3105C6B47673}"/>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BF773E2D-601E-4D08-B5FA-9F371DDBB7D6}"/>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A0D3B7F8-923B-4AB0-AF62-325E85D06665}"/>
              </a:ext>
            </a:extLst>
          </p:cNvPr>
          <p:cNvSpPr/>
          <p:nvPr/>
        </p:nvSpPr>
        <p:spPr>
          <a:xfrm>
            <a:off x="1043608" y="260648"/>
            <a:ext cx="6696744"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KLEIN VERZET                                                 44</a:t>
            </a:r>
          </a:p>
        </p:txBody>
      </p:sp>
      <p:sp>
        <p:nvSpPr>
          <p:cNvPr id="5" name="Rechthoek 4">
            <a:extLst>
              <a:ext uri="{FF2B5EF4-FFF2-40B4-BE49-F238E27FC236}">
                <a16:creationId xmlns:a16="http://schemas.microsoft.com/office/drawing/2014/main" id="{7C4C8784-7996-4637-BA00-254BD2E30B14}"/>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1C1C14A1-8800-4995-8C96-AA29F8178AE7}"/>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7F39368B-D237-46F7-9063-DFFE2E2D833D}"/>
              </a:ext>
            </a:extLst>
          </p:cNvPr>
          <p:cNvSpPr txBox="1"/>
          <p:nvPr/>
        </p:nvSpPr>
        <p:spPr>
          <a:xfrm>
            <a:off x="72008" y="890097"/>
            <a:ext cx="6228184" cy="1615827"/>
          </a:xfrm>
          <a:prstGeom prst="rect">
            <a:avLst/>
          </a:prstGeom>
          <a:noFill/>
        </p:spPr>
        <p:txBody>
          <a:bodyPr wrap="square" rtlCol="0">
            <a:spAutoFit/>
          </a:bodyPr>
          <a:lstStyle/>
          <a:p>
            <a:r>
              <a:rPr lang="nl-NL" sz="1100" dirty="0"/>
              <a:t>Na het begin van de bezetting in de Tweede Wereldoorlog moesten mensen </a:t>
            </a:r>
            <a:r>
              <a:rPr lang="nl-NL" sz="1100" u="sng" dirty="0"/>
              <a:t>keuzes maken</a:t>
            </a:r>
            <a:r>
              <a:rPr lang="nl-NL" sz="1100" dirty="0"/>
              <a:t>: </a:t>
            </a:r>
          </a:p>
          <a:p>
            <a:pPr marL="171450" lvl="0" indent="-171450">
              <a:buFont typeface="Arial" panose="020B0604020202020204" pitchFamily="34" charset="0"/>
              <a:buChar char="•"/>
            </a:pPr>
            <a:r>
              <a:rPr lang="nl-NL" sz="1100" b="1" u="sng" dirty="0"/>
              <a:t>Kijk ik een andere kant op</a:t>
            </a:r>
            <a:r>
              <a:rPr lang="nl-NL" sz="1100" dirty="0"/>
              <a:t>, wacht ik tot alles weer voorbij is? Dan kom ik de oorlog wel door zonder</a:t>
            </a:r>
          </a:p>
          <a:p>
            <a:pPr lvl="0"/>
            <a:r>
              <a:rPr lang="nl-NL" sz="1100" dirty="0"/>
              <a:t>      kleerscheuren.</a:t>
            </a:r>
          </a:p>
          <a:p>
            <a:pPr marL="171450" lvl="0" indent="-171450">
              <a:buFont typeface="Arial" panose="020B0604020202020204" pitchFamily="34" charset="0"/>
              <a:buChar char="•"/>
            </a:pPr>
            <a:r>
              <a:rPr lang="nl-NL" sz="1100" dirty="0"/>
              <a:t>Is er een manier om openlijk te laten zien dat ik het niet eens ben met de bezetting? Kan ik iets doen</a:t>
            </a:r>
          </a:p>
          <a:p>
            <a:pPr lvl="0"/>
            <a:r>
              <a:rPr lang="nl-NL" sz="1100" dirty="0"/>
              <a:t>      </a:t>
            </a:r>
            <a:r>
              <a:rPr lang="nl-NL" sz="1100" b="1" u="sng" dirty="0"/>
              <a:t>om het de bezetter zo moeilijk mogelijk te maken</a:t>
            </a:r>
            <a:r>
              <a:rPr lang="nl-NL" sz="1100" dirty="0"/>
              <a:t>? Weigeren om te werken, vluchtelingen helpen? </a:t>
            </a:r>
          </a:p>
          <a:p>
            <a:pPr lvl="0"/>
            <a:r>
              <a:rPr lang="nl-NL" sz="1100" dirty="0"/>
              <a:t>      Kan ik iets doen om de activiteiten van de Duitse soldaten te verstoren, of om het oorlogsmateriaal </a:t>
            </a:r>
          </a:p>
          <a:p>
            <a:pPr lvl="0"/>
            <a:r>
              <a:rPr lang="nl-NL" sz="1100" dirty="0"/>
              <a:t>      van de Duitsers vernielen?</a:t>
            </a:r>
          </a:p>
          <a:p>
            <a:pPr marL="171450" lvl="0" indent="-171450">
              <a:buFont typeface="Arial" panose="020B0604020202020204" pitchFamily="34" charset="0"/>
              <a:buChar char="•"/>
            </a:pPr>
            <a:r>
              <a:rPr lang="nl-NL" sz="1100" dirty="0"/>
              <a:t>Kies ik de kant van de nazi’s en </a:t>
            </a:r>
            <a:r>
              <a:rPr lang="nl-NL" sz="1100" b="1" u="sng" dirty="0"/>
              <a:t>ga met hen samenwerken</a:t>
            </a:r>
            <a:r>
              <a:rPr lang="nl-NL" sz="1100" dirty="0"/>
              <a:t>, (collaboratie) om straks misschien in een</a:t>
            </a:r>
          </a:p>
          <a:p>
            <a:pPr lvl="0"/>
            <a:r>
              <a:rPr lang="nl-NL" sz="1100" dirty="0"/>
              <a:t>      beter land te wonen?</a:t>
            </a:r>
          </a:p>
        </p:txBody>
      </p:sp>
      <p:pic>
        <p:nvPicPr>
          <p:cNvPr id="8" name="Afbeelding 7">
            <a:hlinkClick r:id="rId2" action="ppaction://hlinksldjump"/>
            <a:extLst>
              <a:ext uri="{FF2B5EF4-FFF2-40B4-BE49-F238E27FC236}">
                <a16:creationId xmlns:a16="http://schemas.microsoft.com/office/drawing/2014/main" id="{08E0F824-C449-40DB-8177-389C8DAE181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9" name="Afbeelding 8">
            <a:extLst>
              <a:ext uri="{FF2B5EF4-FFF2-40B4-BE49-F238E27FC236}">
                <a16:creationId xmlns:a16="http://schemas.microsoft.com/office/drawing/2014/main" id="{8DFCE81A-7357-4402-93A5-51FB7F0F0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sp>
        <p:nvSpPr>
          <p:cNvPr id="13" name="Tekstvak 12">
            <a:extLst>
              <a:ext uri="{FF2B5EF4-FFF2-40B4-BE49-F238E27FC236}">
                <a16:creationId xmlns:a16="http://schemas.microsoft.com/office/drawing/2014/main" id="{BA568364-BD74-4123-ADEE-01A3D95EA713}"/>
              </a:ext>
            </a:extLst>
          </p:cNvPr>
          <p:cNvSpPr txBox="1"/>
          <p:nvPr/>
        </p:nvSpPr>
        <p:spPr>
          <a:xfrm>
            <a:off x="6228184" y="723972"/>
            <a:ext cx="2808312" cy="938719"/>
          </a:xfrm>
          <a:prstGeom prst="rect">
            <a:avLst/>
          </a:prstGeom>
          <a:solidFill>
            <a:schemeClr val="tx2">
              <a:lumMod val="20000"/>
              <a:lumOff val="80000"/>
            </a:schemeClr>
          </a:solidFill>
        </p:spPr>
        <p:txBody>
          <a:bodyPr wrap="square" rtlCol="0">
            <a:spAutoFit/>
          </a:bodyPr>
          <a:lstStyle/>
          <a:p>
            <a:r>
              <a:rPr lang="nl-NL" sz="1100" dirty="0"/>
              <a:t>WEETJE: </a:t>
            </a:r>
          </a:p>
          <a:p>
            <a:r>
              <a:rPr lang="nl-NL" sz="1100" dirty="0"/>
              <a:t>Een moeilijk woord voor “samen-</a:t>
            </a:r>
          </a:p>
          <a:p>
            <a:r>
              <a:rPr lang="nl-NL" sz="1100" dirty="0"/>
              <a:t>werken met de vijand” is: </a:t>
            </a:r>
            <a:r>
              <a:rPr lang="nl-NL" sz="1100" b="1" u="sng" dirty="0"/>
              <a:t>collaboreren</a:t>
            </a:r>
            <a:r>
              <a:rPr lang="nl-NL" sz="1100" dirty="0"/>
              <a:t>.</a:t>
            </a:r>
          </a:p>
          <a:p>
            <a:r>
              <a:rPr lang="nl-NL" sz="1100" dirty="0"/>
              <a:t>com (Latijn) = samen; laborare(Latijn) = hard werken.</a:t>
            </a:r>
          </a:p>
        </p:txBody>
      </p:sp>
      <p:pic>
        <p:nvPicPr>
          <p:cNvPr id="14" name="Afbeelding 13">
            <a:extLst>
              <a:ext uri="{FF2B5EF4-FFF2-40B4-BE49-F238E27FC236}">
                <a16:creationId xmlns:a16="http://schemas.microsoft.com/office/drawing/2014/main" id="{37DA43DD-23E0-4F71-8269-5723617EE10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9711" y="697612"/>
            <a:ext cx="763053" cy="523940"/>
          </a:xfrm>
          <a:prstGeom prst="rect">
            <a:avLst/>
          </a:prstGeom>
        </p:spPr>
      </p:pic>
      <p:sp>
        <p:nvSpPr>
          <p:cNvPr id="10" name="Tekstvak 9">
            <a:extLst>
              <a:ext uri="{FF2B5EF4-FFF2-40B4-BE49-F238E27FC236}">
                <a16:creationId xmlns:a16="http://schemas.microsoft.com/office/drawing/2014/main" id="{12705DBA-F8FA-4249-AC65-5D92E575F6B3}"/>
              </a:ext>
            </a:extLst>
          </p:cNvPr>
          <p:cNvSpPr txBox="1"/>
          <p:nvPr/>
        </p:nvSpPr>
        <p:spPr>
          <a:xfrm>
            <a:off x="89045" y="2482587"/>
            <a:ext cx="2915816" cy="1615827"/>
          </a:xfrm>
          <a:prstGeom prst="rect">
            <a:avLst/>
          </a:prstGeom>
          <a:noFill/>
        </p:spPr>
        <p:txBody>
          <a:bodyPr wrap="square" rtlCol="0">
            <a:spAutoFit/>
          </a:bodyPr>
          <a:lstStyle/>
          <a:p>
            <a:r>
              <a:rPr lang="nl-NL" sz="1100" dirty="0"/>
              <a:t>Het verzet was </a:t>
            </a:r>
            <a:r>
              <a:rPr lang="nl-NL" sz="1100" b="1" u="sng" dirty="0"/>
              <a:t>georganiseerd</a:t>
            </a:r>
            <a:r>
              <a:rPr lang="nl-NL" sz="1100" dirty="0"/>
              <a:t>, mensen namen grote risico’s door dingen te doen die tijdens de bezetting verboden waren, en waar strenge straffen op stonden. </a:t>
            </a:r>
          </a:p>
          <a:p>
            <a:r>
              <a:rPr lang="nl-NL" sz="1100" dirty="0"/>
              <a:t>Veel mensen durfden dat niet, of wilden dat niet. Vaders of moeders van een gezin wilden misschien  hun familie niet in gevaar brengen. Mensen die gauw bang waren, zouden het verzet alleen maar in gevaar brengen. </a:t>
            </a:r>
            <a:endParaRPr lang="nl-NL" dirty="0"/>
          </a:p>
        </p:txBody>
      </p:sp>
      <p:pic>
        <p:nvPicPr>
          <p:cNvPr id="16" name="Afbeelding 15">
            <a:extLst>
              <a:ext uri="{FF2B5EF4-FFF2-40B4-BE49-F238E27FC236}">
                <a16:creationId xmlns:a16="http://schemas.microsoft.com/office/drawing/2014/main" id="{6A277495-960F-4830-9C4F-8FD9E27682C7}"/>
              </a:ext>
            </a:extLst>
          </p:cNvPr>
          <p:cNvPicPr>
            <a:picLocks noChangeAspect="1"/>
          </p:cNvPicPr>
          <p:nvPr/>
        </p:nvPicPr>
        <p:blipFill rotWithShape="1">
          <a:blip r:embed="rId6">
            <a:extLst>
              <a:ext uri="{28A0092B-C50C-407E-A947-70E740481C1C}">
                <a14:useLocalDpi xmlns:a14="http://schemas.microsoft.com/office/drawing/2010/main" val="0"/>
              </a:ext>
            </a:extLst>
          </a:blip>
          <a:srcRect b="4309"/>
          <a:stretch/>
        </p:blipFill>
        <p:spPr>
          <a:xfrm>
            <a:off x="185004" y="4098414"/>
            <a:ext cx="1453053" cy="1590599"/>
          </a:xfrm>
          <a:prstGeom prst="rect">
            <a:avLst/>
          </a:prstGeom>
        </p:spPr>
      </p:pic>
      <p:pic>
        <p:nvPicPr>
          <p:cNvPr id="18" name="Afbeelding 17">
            <a:extLst>
              <a:ext uri="{FF2B5EF4-FFF2-40B4-BE49-F238E27FC236}">
                <a16:creationId xmlns:a16="http://schemas.microsoft.com/office/drawing/2014/main" id="{BC3B4976-A10F-4E3A-8663-D1C46F496D0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3075" y="2351232"/>
            <a:ext cx="1143766" cy="1142746"/>
          </a:xfrm>
          <a:prstGeom prst="rect">
            <a:avLst/>
          </a:prstGeom>
        </p:spPr>
      </p:pic>
      <p:pic>
        <p:nvPicPr>
          <p:cNvPr id="20" name="Afbeelding 19">
            <a:extLst>
              <a:ext uri="{FF2B5EF4-FFF2-40B4-BE49-F238E27FC236}">
                <a16:creationId xmlns:a16="http://schemas.microsoft.com/office/drawing/2014/main" id="{575302C2-9E74-4263-A886-25B2BF5659C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44566" y="2374763"/>
            <a:ext cx="1132094" cy="1131589"/>
          </a:xfrm>
          <a:prstGeom prst="rect">
            <a:avLst/>
          </a:prstGeom>
        </p:spPr>
      </p:pic>
      <p:pic>
        <p:nvPicPr>
          <p:cNvPr id="22" name="Afbeelding 21">
            <a:extLst>
              <a:ext uri="{FF2B5EF4-FFF2-40B4-BE49-F238E27FC236}">
                <a16:creationId xmlns:a16="http://schemas.microsoft.com/office/drawing/2014/main" id="{9561B08A-0F14-438C-87FE-BB6AB18CDD20}"/>
              </a:ext>
            </a:extLst>
          </p:cNvPr>
          <p:cNvPicPr>
            <a:picLocks noChangeAspect="1"/>
          </p:cNvPicPr>
          <p:nvPr/>
        </p:nvPicPr>
        <p:blipFill>
          <a:blip r:embed="rId9">
            <a:clrChange>
              <a:clrFrom>
                <a:srgbClr val="C4BFAC"/>
              </a:clrFrom>
              <a:clrTo>
                <a:srgbClr val="C4BFAC">
                  <a:alpha val="0"/>
                </a:srgbClr>
              </a:clrTo>
            </a:clrChange>
            <a:extLst>
              <a:ext uri="{28A0092B-C50C-407E-A947-70E740481C1C}">
                <a14:useLocalDpi xmlns:a14="http://schemas.microsoft.com/office/drawing/2010/main" val="0"/>
              </a:ext>
            </a:extLst>
          </a:blip>
          <a:stretch>
            <a:fillRect/>
          </a:stretch>
        </p:blipFill>
        <p:spPr>
          <a:xfrm>
            <a:off x="4206841" y="2286753"/>
            <a:ext cx="667514" cy="934520"/>
          </a:xfrm>
          <a:prstGeom prst="rect">
            <a:avLst/>
          </a:prstGeom>
        </p:spPr>
      </p:pic>
      <p:sp>
        <p:nvSpPr>
          <p:cNvPr id="24" name="Tekstvak 23">
            <a:extLst>
              <a:ext uri="{FF2B5EF4-FFF2-40B4-BE49-F238E27FC236}">
                <a16:creationId xmlns:a16="http://schemas.microsoft.com/office/drawing/2014/main" id="{1F55812E-C7B5-44F5-B6DC-ECF8BB27EBE4}"/>
              </a:ext>
            </a:extLst>
          </p:cNvPr>
          <p:cNvSpPr txBox="1"/>
          <p:nvPr/>
        </p:nvSpPr>
        <p:spPr>
          <a:xfrm>
            <a:off x="1043608" y="3978676"/>
            <a:ext cx="1961253" cy="2462213"/>
          </a:xfrm>
          <a:prstGeom prst="rect">
            <a:avLst/>
          </a:prstGeom>
          <a:noFill/>
        </p:spPr>
        <p:txBody>
          <a:bodyPr wrap="square" rtlCol="0">
            <a:spAutoFit/>
          </a:bodyPr>
          <a:lstStyle/>
          <a:p>
            <a:r>
              <a:rPr lang="nl-NL" sz="1100" dirty="0"/>
              <a:t>                 Toch wilden veel</a:t>
            </a:r>
          </a:p>
          <a:p>
            <a:r>
              <a:rPr lang="nl-NL" sz="1100" dirty="0"/>
              <a:t>                 mensen laten merken</a:t>
            </a:r>
          </a:p>
          <a:p>
            <a:r>
              <a:rPr lang="nl-NL" sz="1100" dirty="0"/>
              <a:t>                 dat ze boos waren.</a:t>
            </a:r>
          </a:p>
          <a:p>
            <a:r>
              <a:rPr lang="nl-NL" sz="1100" dirty="0"/>
              <a:t>                 Ze konden kleine </a:t>
            </a:r>
          </a:p>
          <a:p>
            <a:r>
              <a:rPr lang="nl-NL" sz="1100" dirty="0"/>
              <a:t>                 dingetjes doen om de</a:t>
            </a:r>
          </a:p>
          <a:p>
            <a:r>
              <a:rPr lang="nl-NL" sz="1100" dirty="0"/>
              <a:t>                 Duitsers te ergeren,</a:t>
            </a:r>
          </a:p>
          <a:p>
            <a:r>
              <a:rPr lang="nl-NL" sz="1100" dirty="0"/>
              <a:t>                 te storen of voor de</a:t>
            </a:r>
          </a:p>
          <a:p>
            <a:r>
              <a:rPr lang="nl-NL" sz="1100" dirty="0"/>
              <a:t>                 gek te houden. Dit</a:t>
            </a:r>
          </a:p>
          <a:p>
            <a:r>
              <a:rPr lang="nl-NL" sz="1100" dirty="0"/>
              <a:t>                 heet “</a:t>
            </a:r>
            <a:r>
              <a:rPr lang="nl-NL" sz="1100" b="1" u="sng" dirty="0"/>
              <a:t>klein verzet</a:t>
            </a:r>
            <a:r>
              <a:rPr lang="nl-NL" sz="1100" dirty="0"/>
              <a:t>”.</a:t>
            </a:r>
          </a:p>
          <a:p>
            <a:r>
              <a:rPr lang="nl-NL" sz="1100" dirty="0"/>
              <a:t>                 Daarmee brachten ze de bezetter niet echt in de problemen, maar het was natuurlijk wel irritant. Wat deed men zoal? </a:t>
            </a:r>
          </a:p>
        </p:txBody>
      </p:sp>
      <p:sp>
        <p:nvSpPr>
          <p:cNvPr id="25" name="Tekstvak 24">
            <a:extLst>
              <a:ext uri="{FF2B5EF4-FFF2-40B4-BE49-F238E27FC236}">
                <a16:creationId xmlns:a16="http://schemas.microsoft.com/office/drawing/2014/main" id="{BBDDB6A8-39AB-493E-92F8-01BCA3010C60}"/>
              </a:ext>
            </a:extLst>
          </p:cNvPr>
          <p:cNvSpPr txBox="1"/>
          <p:nvPr/>
        </p:nvSpPr>
        <p:spPr>
          <a:xfrm>
            <a:off x="3063075" y="3573016"/>
            <a:ext cx="2915816" cy="2292935"/>
          </a:xfrm>
          <a:prstGeom prst="rect">
            <a:avLst/>
          </a:prstGeom>
          <a:solidFill>
            <a:srgbClr val="FFFFCC"/>
          </a:solidFill>
        </p:spPr>
        <p:txBody>
          <a:bodyPr wrap="square" rtlCol="0">
            <a:spAutoFit/>
          </a:bodyPr>
          <a:lstStyle/>
          <a:p>
            <a:pPr marL="171450" lvl="0" indent="-171450">
              <a:buFont typeface="Arial" panose="020B0604020202020204" pitchFamily="34" charset="0"/>
              <a:buChar char="•"/>
            </a:pPr>
            <a:r>
              <a:rPr lang="nl-NL" sz="1100" dirty="0"/>
              <a:t>De letter W – als eerste letter van Wilhelmina – dragen.</a:t>
            </a:r>
          </a:p>
          <a:p>
            <a:pPr marL="171450" lvl="0" indent="-171450">
              <a:buFont typeface="Arial" panose="020B0604020202020204" pitchFamily="34" charset="0"/>
              <a:buChar char="•"/>
            </a:pPr>
            <a:r>
              <a:rPr lang="nl-NL" sz="1100" dirty="0"/>
              <a:t>De afkorting OZO (Oranje Zal Overwinnen)</a:t>
            </a:r>
          </a:p>
          <a:p>
            <a:pPr lvl="0"/>
            <a:r>
              <a:rPr lang="nl-NL" sz="1100" dirty="0"/>
              <a:t>      gebruiken om op muren, schuttingen of</a:t>
            </a:r>
          </a:p>
          <a:p>
            <a:pPr lvl="0"/>
            <a:r>
              <a:rPr lang="nl-NL" sz="1100" dirty="0"/>
              <a:t>      andere plekken te schrijven. </a:t>
            </a:r>
          </a:p>
          <a:p>
            <a:pPr marL="171450" lvl="0" indent="-171450">
              <a:buFont typeface="Arial" panose="020B0604020202020204" pitchFamily="34" charset="0"/>
              <a:buChar char="•"/>
            </a:pPr>
            <a:r>
              <a:rPr lang="nl-NL" sz="1100" dirty="0"/>
              <a:t>Een rode rok, een wit hemd en daarnaast</a:t>
            </a:r>
          </a:p>
          <a:p>
            <a:pPr lvl="0"/>
            <a:r>
              <a:rPr lang="nl-NL" sz="1100" dirty="0"/>
              <a:t>      een blauwe trui op de waslijn hangen. </a:t>
            </a:r>
          </a:p>
          <a:p>
            <a:pPr marL="171450" lvl="0" indent="-171450">
              <a:buFont typeface="Arial" panose="020B0604020202020204" pitchFamily="34" charset="0"/>
              <a:buChar char="•"/>
            </a:pPr>
            <a:r>
              <a:rPr lang="nl-NL" sz="1100" dirty="0"/>
              <a:t>Een lucifer met een oranje kopje aan de</a:t>
            </a:r>
          </a:p>
          <a:p>
            <a:pPr lvl="0"/>
            <a:r>
              <a:rPr lang="nl-NL" sz="1100" dirty="0"/>
              <a:t>      achterkant van de jaskraag bevestigen.</a:t>
            </a:r>
          </a:p>
          <a:p>
            <a:pPr marL="171450" lvl="0" indent="-171450">
              <a:buFont typeface="Arial" panose="020B0604020202020204" pitchFamily="34" charset="0"/>
              <a:buChar char="•"/>
            </a:pPr>
            <a:r>
              <a:rPr lang="nl-NL" sz="1100" dirty="0"/>
              <a:t>Vaderlandslievende liedjes zingen in het</a:t>
            </a:r>
          </a:p>
          <a:p>
            <a:pPr lvl="0"/>
            <a:r>
              <a:rPr lang="nl-NL" sz="1100" dirty="0"/>
              <a:t>     openbaar.</a:t>
            </a:r>
          </a:p>
          <a:p>
            <a:pPr marL="171450" lvl="0" indent="-171450">
              <a:buFont typeface="Arial" panose="020B0604020202020204" pitchFamily="34" charset="0"/>
              <a:buChar char="•"/>
            </a:pPr>
            <a:r>
              <a:rPr lang="nl-NL" sz="1100" dirty="0"/>
              <a:t>Een anjer in het knoopsgat dragen op de</a:t>
            </a:r>
          </a:p>
          <a:p>
            <a:pPr lvl="0"/>
            <a:r>
              <a:rPr lang="nl-NL" sz="1100" dirty="0"/>
              <a:t>     verjaardag van prins Bernard. </a:t>
            </a:r>
            <a:endParaRPr lang="nl-NL" dirty="0"/>
          </a:p>
        </p:txBody>
      </p:sp>
      <p:sp>
        <p:nvSpPr>
          <p:cNvPr id="26" name="Tekstvak 25">
            <a:extLst>
              <a:ext uri="{FF2B5EF4-FFF2-40B4-BE49-F238E27FC236}">
                <a16:creationId xmlns:a16="http://schemas.microsoft.com/office/drawing/2014/main" id="{2B6C8F56-17BA-4F25-A826-2A7F36A358B2}"/>
              </a:ext>
            </a:extLst>
          </p:cNvPr>
          <p:cNvSpPr txBox="1"/>
          <p:nvPr/>
        </p:nvSpPr>
        <p:spPr>
          <a:xfrm>
            <a:off x="6228184" y="1662691"/>
            <a:ext cx="2781004" cy="1215717"/>
          </a:xfrm>
          <a:prstGeom prst="rect">
            <a:avLst/>
          </a:prstGeom>
          <a:noFill/>
        </p:spPr>
        <p:txBody>
          <a:bodyPr wrap="square" rtlCol="0">
            <a:spAutoFit/>
          </a:bodyPr>
          <a:lstStyle/>
          <a:p>
            <a:r>
              <a:rPr lang="nl-NL" sz="1100" dirty="0"/>
              <a:t>De Duitsers hadden hekel aan klein verzet, maar ze konden niet voor elke daad van klein verzet een onderzoek starten. Voor de mensen was het echter een manier om hun frustratie te uiten. </a:t>
            </a:r>
          </a:p>
          <a:p>
            <a:endParaRPr lang="nl-NL" dirty="0"/>
          </a:p>
        </p:txBody>
      </p:sp>
      <p:sp>
        <p:nvSpPr>
          <p:cNvPr id="27" name="Tekstvak 26">
            <a:extLst>
              <a:ext uri="{FF2B5EF4-FFF2-40B4-BE49-F238E27FC236}">
                <a16:creationId xmlns:a16="http://schemas.microsoft.com/office/drawing/2014/main" id="{A72064C6-93CA-4A23-B759-B5AC3D9D366F}"/>
              </a:ext>
            </a:extLst>
          </p:cNvPr>
          <p:cNvSpPr txBox="1"/>
          <p:nvPr/>
        </p:nvSpPr>
        <p:spPr>
          <a:xfrm>
            <a:off x="6228184" y="2636912"/>
            <a:ext cx="2781004" cy="2123658"/>
          </a:xfrm>
          <a:prstGeom prst="rect">
            <a:avLst/>
          </a:prstGeom>
          <a:solidFill>
            <a:schemeClr val="accent5">
              <a:lumMod val="40000"/>
              <a:lumOff val="60000"/>
            </a:schemeClr>
          </a:solidFill>
        </p:spPr>
        <p:txBody>
          <a:bodyPr wrap="square" rtlCol="0">
            <a:spAutoFit/>
          </a:bodyPr>
          <a:lstStyle/>
          <a:p>
            <a:r>
              <a:rPr lang="nl-NL" sz="1100" dirty="0"/>
              <a:t>WEETJE: Een bekend scheldwoord</a:t>
            </a:r>
            <a:r>
              <a:rPr lang="nl-NL" sz="1100" i="1" dirty="0"/>
              <a:t> </a:t>
            </a:r>
          </a:p>
          <a:p>
            <a:r>
              <a:rPr lang="nl-NL" sz="1100" dirty="0"/>
              <a:t>voor Duitser, is </a:t>
            </a:r>
            <a:r>
              <a:rPr lang="nl-NL" sz="1100" b="1" i="1" u="sng" dirty="0"/>
              <a:t>mof</a:t>
            </a:r>
            <a:r>
              <a:rPr lang="nl-NL" sz="1100" i="1" dirty="0"/>
              <a:t>.</a:t>
            </a:r>
            <a:r>
              <a:rPr lang="nl-NL" sz="1100" dirty="0"/>
              <a:t> </a:t>
            </a:r>
          </a:p>
          <a:p>
            <a:r>
              <a:rPr lang="nl-NL" sz="1100" dirty="0"/>
              <a:t>In de Duitse taal staat het woord </a:t>
            </a:r>
            <a:r>
              <a:rPr lang="nl-NL" sz="1100" b="1" i="1" u="sng" dirty="0" err="1"/>
              <a:t>Muff</a:t>
            </a:r>
            <a:r>
              <a:rPr lang="nl-NL" sz="1100" dirty="0"/>
              <a:t> voor een chagrijn. Het woord </a:t>
            </a:r>
            <a:r>
              <a:rPr lang="nl-NL" sz="1100" b="1" i="1" u="sng" dirty="0"/>
              <a:t>moffelen</a:t>
            </a:r>
            <a:r>
              <a:rPr lang="nl-NL" sz="1100" dirty="0"/>
              <a:t> werd honderden jaren geleden in het Middelnederlands (voorloper van de moderne Nederlandse taal) gebruikt voor een grote mond opzetten. Zou daar het scheldwoord </a:t>
            </a:r>
            <a:r>
              <a:rPr lang="nl-NL" sz="1100" i="1" dirty="0"/>
              <a:t>mof</a:t>
            </a:r>
            <a:r>
              <a:rPr lang="nl-NL" sz="1100" dirty="0"/>
              <a:t> vandaan zijn gekomen dat wij nu ook nog kennen? </a:t>
            </a:r>
          </a:p>
          <a:p>
            <a:r>
              <a:rPr lang="nl-NL" sz="1100" dirty="0"/>
              <a:t>Waar het woord ook vandaan komt, prettig klinkt het zeker niet. </a:t>
            </a:r>
          </a:p>
        </p:txBody>
      </p:sp>
      <p:pic>
        <p:nvPicPr>
          <p:cNvPr id="28" name="Afbeelding 27">
            <a:extLst>
              <a:ext uri="{FF2B5EF4-FFF2-40B4-BE49-F238E27FC236}">
                <a16:creationId xmlns:a16="http://schemas.microsoft.com/office/drawing/2014/main" id="{7FEECCF3-F5D1-4051-97C0-8F814D01A69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5513" y="2408225"/>
            <a:ext cx="763053" cy="523940"/>
          </a:xfrm>
          <a:prstGeom prst="rect">
            <a:avLst/>
          </a:prstGeom>
        </p:spPr>
      </p:pic>
      <p:pic>
        <p:nvPicPr>
          <p:cNvPr id="30" name="Afbeelding 29">
            <a:extLst>
              <a:ext uri="{FF2B5EF4-FFF2-40B4-BE49-F238E27FC236}">
                <a16:creationId xmlns:a16="http://schemas.microsoft.com/office/drawing/2014/main" id="{9DFF3CC7-F231-494F-AAD5-5D9E9BA04A4C}"/>
              </a:ext>
            </a:extLst>
          </p:cNvPr>
          <p:cNvPicPr>
            <a:picLocks noChangeAspect="1"/>
          </p:cNvPicPr>
          <p:nvPr/>
        </p:nvPicPr>
        <p:blipFill rotWithShape="1">
          <a:blip r:embed="rId10">
            <a:extLst>
              <a:ext uri="{28A0092B-C50C-407E-A947-70E740481C1C}">
                <a14:useLocalDpi xmlns:a14="http://schemas.microsoft.com/office/drawing/2010/main" val="0"/>
              </a:ext>
            </a:extLst>
          </a:blip>
          <a:srcRect b="77665"/>
          <a:stretch/>
        </p:blipFill>
        <p:spPr>
          <a:xfrm>
            <a:off x="6037105" y="4858871"/>
            <a:ext cx="2999391" cy="1433538"/>
          </a:xfrm>
          <a:prstGeom prst="rect">
            <a:avLst/>
          </a:prstGeom>
        </p:spPr>
      </p:pic>
    </p:spTree>
    <p:extLst>
      <p:ext uri="{BB962C8B-B14F-4D97-AF65-F5344CB8AC3E}">
        <p14:creationId xmlns:p14="http://schemas.microsoft.com/office/powerpoint/2010/main" val="19367827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AF9D7E24-6785-4680-B64E-0E483856E293}"/>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B145EB5E-7C21-4DC0-9313-1B3F8683F274}"/>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0752F487-6ED0-4B4D-A396-8E4C37829FC9}"/>
              </a:ext>
            </a:extLst>
          </p:cNvPr>
          <p:cNvSpPr/>
          <p:nvPr/>
        </p:nvSpPr>
        <p:spPr>
          <a:xfrm>
            <a:off x="1043608" y="260648"/>
            <a:ext cx="6552728"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PILOTENLIJN                                                45</a:t>
            </a:r>
          </a:p>
        </p:txBody>
      </p:sp>
      <p:sp>
        <p:nvSpPr>
          <p:cNvPr id="5" name="Rechthoek 4">
            <a:extLst>
              <a:ext uri="{FF2B5EF4-FFF2-40B4-BE49-F238E27FC236}">
                <a16:creationId xmlns:a16="http://schemas.microsoft.com/office/drawing/2014/main" id="{2F541B7C-82EB-4F0C-8223-FA4892016745}"/>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D957124B-FA65-4566-9FB5-E50C33D30461}"/>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hlinkClick r:id="rId2" action="ppaction://hlinksldjump"/>
            <a:extLst>
              <a:ext uri="{FF2B5EF4-FFF2-40B4-BE49-F238E27FC236}">
                <a16:creationId xmlns:a16="http://schemas.microsoft.com/office/drawing/2014/main" id="{44DEDAFC-49A2-4AEA-87C0-160888CAA66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9" name="Afbeelding 8">
            <a:extLst>
              <a:ext uri="{FF2B5EF4-FFF2-40B4-BE49-F238E27FC236}">
                <a16:creationId xmlns:a16="http://schemas.microsoft.com/office/drawing/2014/main" id="{88605E41-2164-41FB-ADEB-2E649BBCF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pic>
        <p:nvPicPr>
          <p:cNvPr id="22" name="Afbeelding 21">
            <a:extLst>
              <a:ext uri="{FF2B5EF4-FFF2-40B4-BE49-F238E27FC236}">
                <a16:creationId xmlns:a16="http://schemas.microsoft.com/office/drawing/2014/main" id="{0291BDBC-DDFC-4112-AE1E-34CCF0A488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692" y="879988"/>
            <a:ext cx="5067195" cy="5412422"/>
          </a:xfrm>
          <a:prstGeom prst="rect">
            <a:avLst/>
          </a:prstGeom>
        </p:spPr>
      </p:pic>
      <p:pic>
        <p:nvPicPr>
          <p:cNvPr id="24" name="Afbeelding 23">
            <a:extLst>
              <a:ext uri="{FF2B5EF4-FFF2-40B4-BE49-F238E27FC236}">
                <a16:creationId xmlns:a16="http://schemas.microsoft.com/office/drawing/2014/main" id="{A8908A70-4F2D-4BE9-B1DF-0DF15ADCA5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884814"/>
            <a:ext cx="936104" cy="623847"/>
          </a:xfrm>
          <a:prstGeom prst="rect">
            <a:avLst/>
          </a:prstGeom>
        </p:spPr>
      </p:pic>
      <p:pic>
        <p:nvPicPr>
          <p:cNvPr id="26" name="Afbeelding 25">
            <a:extLst>
              <a:ext uri="{FF2B5EF4-FFF2-40B4-BE49-F238E27FC236}">
                <a16:creationId xmlns:a16="http://schemas.microsoft.com/office/drawing/2014/main" id="{CBC8F609-12C7-4DEC-829A-AEB73E332B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1585583"/>
            <a:ext cx="935771" cy="623847"/>
          </a:xfrm>
          <a:prstGeom prst="rect">
            <a:avLst/>
          </a:prstGeom>
        </p:spPr>
      </p:pic>
      <p:sp>
        <p:nvSpPr>
          <p:cNvPr id="11" name="Tekstvak 10">
            <a:extLst>
              <a:ext uri="{FF2B5EF4-FFF2-40B4-BE49-F238E27FC236}">
                <a16:creationId xmlns:a16="http://schemas.microsoft.com/office/drawing/2014/main" id="{DCB6FC2E-7237-4671-A504-1320EAFBA008}"/>
              </a:ext>
            </a:extLst>
          </p:cNvPr>
          <p:cNvSpPr txBox="1"/>
          <p:nvPr/>
        </p:nvSpPr>
        <p:spPr>
          <a:xfrm>
            <a:off x="107505" y="1340768"/>
            <a:ext cx="935770" cy="230832"/>
          </a:xfrm>
          <a:prstGeom prst="rect">
            <a:avLst/>
          </a:prstGeom>
          <a:noFill/>
        </p:spPr>
        <p:txBody>
          <a:bodyPr wrap="square" rtlCol="0">
            <a:spAutoFit/>
          </a:bodyPr>
          <a:lstStyle/>
          <a:p>
            <a:pPr algn="ctr"/>
            <a:r>
              <a:rPr lang="nl-NL" sz="900" b="1" i="1" dirty="0">
                <a:solidFill>
                  <a:schemeClr val="bg1"/>
                </a:solidFill>
              </a:rPr>
              <a:t>Spikkerhoeve</a:t>
            </a:r>
          </a:p>
        </p:txBody>
      </p:sp>
      <p:sp>
        <p:nvSpPr>
          <p:cNvPr id="12" name="Tekstvak 11">
            <a:extLst>
              <a:ext uri="{FF2B5EF4-FFF2-40B4-BE49-F238E27FC236}">
                <a16:creationId xmlns:a16="http://schemas.microsoft.com/office/drawing/2014/main" id="{C46C1776-3B7F-4E11-9481-24F19C9704E6}"/>
              </a:ext>
            </a:extLst>
          </p:cNvPr>
          <p:cNvSpPr txBox="1"/>
          <p:nvPr/>
        </p:nvSpPr>
        <p:spPr>
          <a:xfrm>
            <a:off x="107504" y="2209430"/>
            <a:ext cx="920789" cy="230832"/>
          </a:xfrm>
          <a:prstGeom prst="rect">
            <a:avLst/>
          </a:prstGeom>
          <a:noFill/>
        </p:spPr>
        <p:txBody>
          <a:bodyPr wrap="square" rtlCol="0">
            <a:spAutoFit/>
          </a:bodyPr>
          <a:lstStyle/>
          <a:p>
            <a:pPr algn="ctr"/>
            <a:r>
              <a:rPr lang="nl-NL" sz="900" b="1" i="1" dirty="0"/>
              <a:t>De Bedelaar</a:t>
            </a:r>
          </a:p>
        </p:txBody>
      </p:sp>
      <p:pic>
        <p:nvPicPr>
          <p:cNvPr id="25" name="Afbeelding 24">
            <a:extLst>
              <a:ext uri="{FF2B5EF4-FFF2-40B4-BE49-F238E27FC236}">
                <a16:creationId xmlns:a16="http://schemas.microsoft.com/office/drawing/2014/main" id="{9EDBA994-63F0-44FD-BF1E-8A65F8EDE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37" y="3325789"/>
            <a:ext cx="935770" cy="657218"/>
          </a:xfrm>
          <a:prstGeom prst="rect">
            <a:avLst/>
          </a:prstGeom>
        </p:spPr>
      </p:pic>
      <p:sp>
        <p:nvSpPr>
          <p:cNvPr id="27" name="Tekstvak 26">
            <a:extLst>
              <a:ext uri="{FF2B5EF4-FFF2-40B4-BE49-F238E27FC236}">
                <a16:creationId xmlns:a16="http://schemas.microsoft.com/office/drawing/2014/main" id="{1B35CD4B-9E19-4F4B-A096-38589F8ED87F}"/>
              </a:ext>
            </a:extLst>
          </p:cNvPr>
          <p:cNvSpPr txBox="1"/>
          <p:nvPr/>
        </p:nvSpPr>
        <p:spPr>
          <a:xfrm>
            <a:off x="164285" y="3740637"/>
            <a:ext cx="873456" cy="230832"/>
          </a:xfrm>
          <a:prstGeom prst="rect">
            <a:avLst/>
          </a:prstGeom>
          <a:noFill/>
        </p:spPr>
        <p:txBody>
          <a:bodyPr wrap="square" rtlCol="0">
            <a:spAutoFit/>
          </a:bodyPr>
          <a:lstStyle/>
          <a:p>
            <a:pPr algn="ctr"/>
            <a:r>
              <a:rPr lang="nl-NL" sz="900" b="1" i="1" dirty="0">
                <a:solidFill>
                  <a:schemeClr val="bg1"/>
                </a:solidFill>
              </a:rPr>
              <a:t>Zonhoeve</a:t>
            </a:r>
          </a:p>
        </p:txBody>
      </p:sp>
      <p:sp>
        <p:nvSpPr>
          <p:cNvPr id="29" name="Tekstvak 28">
            <a:extLst>
              <a:ext uri="{FF2B5EF4-FFF2-40B4-BE49-F238E27FC236}">
                <a16:creationId xmlns:a16="http://schemas.microsoft.com/office/drawing/2014/main" id="{59583E8E-564B-45B0-8560-F170386A598A}"/>
              </a:ext>
            </a:extLst>
          </p:cNvPr>
          <p:cNvSpPr txBox="1"/>
          <p:nvPr/>
        </p:nvSpPr>
        <p:spPr>
          <a:xfrm>
            <a:off x="6066887" y="692696"/>
            <a:ext cx="2969608" cy="1954381"/>
          </a:xfrm>
          <a:prstGeom prst="rect">
            <a:avLst/>
          </a:prstGeom>
          <a:solidFill>
            <a:srgbClr val="FFFFCC"/>
          </a:solidFill>
        </p:spPr>
        <p:txBody>
          <a:bodyPr wrap="square" rtlCol="0">
            <a:spAutoFit/>
          </a:bodyPr>
          <a:lstStyle/>
          <a:p>
            <a:r>
              <a:rPr lang="nl-NL" sz="1100" dirty="0"/>
              <a:t>Honderden mensen werkten mee om vluchtelingen uit de Tweede Wereldoorlog veilig het land uit te krijgen. </a:t>
            </a:r>
            <a:r>
              <a:rPr lang="nl-NL" sz="1100" b="1" u="sng" dirty="0"/>
              <a:t>Franse krijgsgevangenen</a:t>
            </a:r>
            <a:r>
              <a:rPr lang="nl-NL" sz="1100" dirty="0"/>
              <a:t>, ontsnapt uit de Duitse krijgsgevangenkampen in de buurt van het Ruhrgebied,  hadden eten en een gids nodig. </a:t>
            </a:r>
            <a:r>
              <a:rPr lang="nl-NL" sz="1100" b="1" u="sng" dirty="0"/>
              <a:t>Joodse vluchtelingen</a:t>
            </a:r>
            <a:r>
              <a:rPr lang="nl-NL" sz="1100" dirty="0"/>
              <a:t> en </a:t>
            </a:r>
            <a:r>
              <a:rPr lang="nl-NL" sz="1100" b="1" u="sng" dirty="0"/>
              <a:t>bemanningsleden van gecrashte geallieerde vliegtuigen</a:t>
            </a:r>
            <a:r>
              <a:rPr lang="nl-NL" sz="1100" dirty="0"/>
              <a:t> hadden een onderduikplek en vervalste papieren nodig. Je begrijpt: op de pilotenlijn kwamen meer vluchtelingen dan alleen piloten. </a:t>
            </a:r>
          </a:p>
        </p:txBody>
      </p:sp>
      <p:sp>
        <p:nvSpPr>
          <p:cNvPr id="31" name="Tekstvak 30">
            <a:extLst>
              <a:ext uri="{FF2B5EF4-FFF2-40B4-BE49-F238E27FC236}">
                <a16:creationId xmlns:a16="http://schemas.microsoft.com/office/drawing/2014/main" id="{5048FA54-8752-4680-8385-54F802105FBF}"/>
              </a:ext>
            </a:extLst>
          </p:cNvPr>
          <p:cNvSpPr txBox="1"/>
          <p:nvPr/>
        </p:nvSpPr>
        <p:spPr>
          <a:xfrm>
            <a:off x="6066887" y="2626794"/>
            <a:ext cx="2969608" cy="1107996"/>
          </a:xfrm>
          <a:prstGeom prst="rect">
            <a:avLst/>
          </a:prstGeom>
          <a:noFill/>
        </p:spPr>
        <p:txBody>
          <a:bodyPr wrap="square" rtlCol="0">
            <a:spAutoFit/>
          </a:bodyPr>
          <a:lstStyle/>
          <a:p>
            <a:r>
              <a:rPr lang="nl-NL" sz="1100" dirty="0"/>
              <a:t>Met </a:t>
            </a:r>
            <a:r>
              <a:rPr lang="nl-NL" sz="1100" b="1" u="sng" dirty="0"/>
              <a:t>gevaar voor eigen leven</a:t>
            </a:r>
            <a:r>
              <a:rPr lang="nl-NL" sz="1100" dirty="0"/>
              <a:t> hebben deze mensen, in alle stilte, talloze vluchtelingen kunnen redden uit de handen van de bezetter. Ze hebben eten en kleding met hen gedeeld. Velen van hen zijn opgepakt, hebben in de gevangenis gezeten of zijn doodgeschoten. </a:t>
            </a:r>
            <a:endParaRPr lang="nl-NL" dirty="0"/>
          </a:p>
        </p:txBody>
      </p:sp>
      <p:sp>
        <p:nvSpPr>
          <p:cNvPr id="32" name="Tekstvak 31">
            <a:extLst>
              <a:ext uri="{FF2B5EF4-FFF2-40B4-BE49-F238E27FC236}">
                <a16:creationId xmlns:a16="http://schemas.microsoft.com/office/drawing/2014/main" id="{F2ED541A-4CE0-4CE1-86E0-7B077B3F2A7D}"/>
              </a:ext>
            </a:extLst>
          </p:cNvPr>
          <p:cNvSpPr txBox="1"/>
          <p:nvPr/>
        </p:nvSpPr>
        <p:spPr>
          <a:xfrm>
            <a:off x="6055118" y="3911269"/>
            <a:ext cx="2969608" cy="1107996"/>
          </a:xfrm>
          <a:prstGeom prst="rect">
            <a:avLst/>
          </a:prstGeom>
          <a:solidFill>
            <a:srgbClr val="FFFFCC"/>
          </a:solidFill>
        </p:spPr>
        <p:txBody>
          <a:bodyPr wrap="square" rtlCol="0">
            <a:spAutoFit/>
          </a:bodyPr>
          <a:lstStyle/>
          <a:p>
            <a:r>
              <a:rPr lang="nl-NL" sz="1100" dirty="0"/>
              <a:t>De “</a:t>
            </a:r>
            <a:r>
              <a:rPr lang="nl-NL" sz="1100" b="1" u="sng" dirty="0"/>
              <a:t>pilotenlijn</a:t>
            </a:r>
            <a:r>
              <a:rPr lang="nl-NL" sz="1100" dirty="0"/>
              <a:t>” was een route met veel schakels. De vluchtelingen gingen van schakel naar schakel, helemaal tot in Spanje. De route werd veranderd zodra ergens gevaar dreigde. Er was dus geen sprake van één route, maar van een heleboel verschillende.</a:t>
            </a:r>
          </a:p>
        </p:txBody>
      </p:sp>
      <p:sp>
        <p:nvSpPr>
          <p:cNvPr id="33" name="Tekstvak 32">
            <a:extLst>
              <a:ext uri="{FF2B5EF4-FFF2-40B4-BE49-F238E27FC236}">
                <a16:creationId xmlns:a16="http://schemas.microsoft.com/office/drawing/2014/main" id="{00B7F88C-1EDF-4A27-9BA6-91C018A02D53}"/>
              </a:ext>
            </a:extLst>
          </p:cNvPr>
          <p:cNvSpPr txBox="1"/>
          <p:nvPr/>
        </p:nvSpPr>
        <p:spPr>
          <a:xfrm>
            <a:off x="6043426" y="5064287"/>
            <a:ext cx="3077113" cy="1277273"/>
          </a:xfrm>
          <a:prstGeom prst="rect">
            <a:avLst/>
          </a:prstGeom>
          <a:noFill/>
        </p:spPr>
        <p:txBody>
          <a:bodyPr wrap="square" rtlCol="0">
            <a:spAutoFit/>
          </a:bodyPr>
          <a:lstStyle/>
          <a:p>
            <a:r>
              <a:rPr lang="nl-NL" sz="1100" dirty="0"/>
              <a:t>Op de tekening is één route via Haelen en Neeritter uitgewerkt, deze liep tot in Luik. Maar er waren ook nog andere routes in dit gebied. Sommige liepen over Thorn, weer andere over Kelpen-Oler. Maar ze hadden allemaal één doel: zorgen dat de vluchtelingen </a:t>
            </a:r>
            <a:r>
              <a:rPr lang="nl-NL" sz="1100" b="1" u="sng" dirty="0"/>
              <a:t>veilig door het bezet gebied</a:t>
            </a:r>
            <a:r>
              <a:rPr lang="nl-NL" sz="1100" dirty="0"/>
              <a:t> geloodst werden.</a:t>
            </a:r>
          </a:p>
        </p:txBody>
      </p:sp>
      <p:pic>
        <p:nvPicPr>
          <p:cNvPr id="14" name="Afbeelding 13">
            <a:extLst>
              <a:ext uri="{FF2B5EF4-FFF2-40B4-BE49-F238E27FC236}">
                <a16:creationId xmlns:a16="http://schemas.microsoft.com/office/drawing/2014/main" id="{F803071B-FA03-40FF-AEE1-3BBF7BC1F3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38" y="4194451"/>
            <a:ext cx="935770" cy="625087"/>
          </a:xfrm>
          <a:prstGeom prst="rect">
            <a:avLst/>
          </a:prstGeom>
        </p:spPr>
      </p:pic>
      <p:sp>
        <p:nvSpPr>
          <p:cNvPr id="17" name="Tekstvak 16">
            <a:extLst>
              <a:ext uri="{FF2B5EF4-FFF2-40B4-BE49-F238E27FC236}">
                <a16:creationId xmlns:a16="http://schemas.microsoft.com/office/drawing/2014/main" id="{B4418B4A-D947-4038-B636-842DA7FB58E8}"/>
              </a:ext>
            </a:extLst>
          </p:cNvPr>
          <p:cNvSpPr txBox="1"/>
          <p:nvPr/>
        </p:nvSpPr>
        <p:spPr>
          <a:xfrm>
            <a:off x="101637" y="4819538"/>
            <a:ext cx="926656" cy="369332"/>
          </a:xfrm>
          <a:prstGeom prst="rect">
            <a:avLst/>
          </a:prstGeom>
          <a:noFill/>
        </p:spPr>
        <p:txBody>
          <a:bodyPr wrap="square" rtlCol="0">
            <a:spAutoFit/>
          </a:bodyPr>
          <a:lstStyle/>
          <a:p>
            <a:pPr algn="ctr"/>
            <a:r>
              <a:rPr lang="nl-NL" sz="900" b="1" i="1" dirty="0"/>
              <a:t>Woning </a:t>
            </a:r>
            <a:r>
              <a:rPr lang="nl-NL" sz="900" b="1" i="1" dirty="0" err="1"/>
              <a:t>Doorke</a:t>
            </a:r>
            <a:r>
              <a:rPr lang="nl-NL" sz="900" b="1" i="1" dirty="0"/>
              <a:t> </a:t>
            </a:r>
            <a:r>
              <a:rPr lang="nl-NL" sz="900" b="1" i="1" dirty="0" err="1"/>
              <a:t>Florquin</a:t>
            </a:r>
            <a:endParaRPr lang="nl-NL" sz="900" b="1" i="1" dirty="0"/>
          </a:p>
        </p:txBody>
      </p:sp>
      <p:pic>
        <p:nvPicPr>
          <p:cNvPr id="34" name="Afbeelding 33">
            <a:extLst>
              <a:ext uri="{FF2B5EF4-FFF2-40B4-BE49-F238E27FC236}">
                <a16:creationId xmlns:a16="http://schemas.microsoft.com/office/drawing/2014/main" id="{FC2EEC30-E9B3-4299-9FEC-EC72F0B446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637" y="5173638"/>
            <a:ext cx="932976" cy="614005"/>
          </a:xfrm>
          <a:prstGeom prst="rect">
            <a:avLst/>
          </a:prstGeom>
        </p:spPr>
      </p:pic>
      <p:sp>
        <p:nvSpPr>
          <p:cNvPr id="35" name="Tekstvak 34">
            <a:extLst>
              <a:ext uri="{FF2B5EF4-FFF2-40B4-BE49-F238E27FC236}">
                <a16:creationId xmlns:a16="http://schemas.microsoft.com/office/drawing/2014/main" id="{BEAC1AD9-74A4-4E8E-8A9D-28522250D410}"/>
              </a:ext>
            </a:extLst>
          </p:cNvPr>
          <p:cNvSpPr txBox="1"/>
          <p:nvPr/>
        </p:nvSpPr>
        <p:spPr>
          <a:xfrm>
            <a:off x="29764" y="5467790"/>
            <a:ext cx="950117" cy="369332"/>
          </a:xfrm>
          <a:prstGeom prst="rect">
            <a:avLst/>
          </a:prstGeom>
          <a:noFill/>
        </p:spPr>
        <p:txBody>
          <a:bodyPr wrap="square" rtlCol="0">
            <a:spAutoFit/>
          </a:bodyPr>
          <a:lstStyle/>
          <a:p>
            <a:pPr algn="ctr"/>
            <a:r>
              <a:rPr lang="nl-NL" sz="900" b="1" i="1" dirty="0">
                <a:solidFill>
                  <a:schemeClr val="bg1"/>
                </a:solidFill>
              </a:rPr>
              <a:t>Molen  Gertrude Moors</a:t>
            </a:r>
          </a:p>
        </p:txBody>
      </p:sp>
    </p:spTree>
    <p:extLst>
      <p:ext uri="{BB962C8B-B14F-4D97-AF65-F5344CB8AC3E}">
        <p14:creationId xmlns:p14="http://schemas.microsoft.com/office/powerpoint/2010/main" val="2357072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9072C23-1666-44D5-BFB5-F9ADAD7DAD92}"/>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50097BEA-966B-4B02-85CD-C40964F1DF65}"/>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87B3BBC9-CED9-429B-824D-16E89EC2B653}"/>
              </a:ext>
            </a:extLst>
          </p:cNvPr>
          <p:cNvSpPr/>
          <p:nvPr/>
        </p:nvSpPr>
        <p:spPr>
          <a:xfrm>
            <a:off x="1043608" y="260648"/>
            <a:ext cx="6552728"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ONDERDUIKERS                                            46</a:t>
            </a:r>
          </a:p>
        </p:txBody>
      </p:sp>
      <p:sp>
        <p:nvSpPr>
          <p:cNvPr id="5" name="Rechthoek 4">
            <a:extLst>
              <a:ext uri="{FF2B5EF4-FFF2-40B4-BE49-F238E27FC236}">
                <a16:creationId xmlns:a16="http://schemas.microsoft.com/office/drawing/2014/main" id="{F0E09FCA-7A4F-4E26-98F8-F0BE396919E2}"/>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4D37CC50-94DD-4ABA-B479-68EDF5B7C4AC}"/>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9A645766-DB4B-42E6-8692-D4A5436F419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DE145E3A-D38B-414B-B38B-F6D8F69981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sp>
        <p:nvSpPr>
          <p:cNvPr id="26" name="Tekstvak 25">
            <a:extLst>
              <a:ext uri="{FF2B5EF4-FFF2-40B4-BE49-F238E27FC236}">
                <a16:creationId xmlns:a16="http://schemas.microsoft.com/office/drawing/2014/main" id="{2B6438FB-50E5-4257-9B9A-1CC8F3CAC138}"/>
              </a:ext>
            </a:extLst>
          </p:cNvPr>
          <p:cNvSpPr txBox="1"/>
          <p:nvPr/>
        </p:nvSpPr>
        <p:spPr>
          <a:xfrm>
            <a:off x="3922911" y="692696"/>
            <a:ext cx="5113584" cy="1107996"/>
          </a:xfrm>
          <a:prstGeom prst="rect">
            <a:avLst/>
          </a:prstGeom>
          <a:noFill/>
        </p:spPr>
        <p:txBody>
          <a:bodyPr wrap="square" rtlCol="0">
            <a:spAutoFit/>
          </a:bodyPr>
          <a:lstStyle/>
          <a:p>
            <a:r>
              <a:rPr lang="nl-NL" sz="1100" dirty="0"/>
              <a:t>Toen de katholieke kerk alle mannen afraadde om zich te melden voor de </a:t>
            </a:r>
            <a:r>
              <a:rPr lang="nl-NL" sz="1100" dirty="0" err="1"/>
              <a:t>Arbeitseinsatz</a:t>
            </a:r>
            <a:r>
              <a:rPr lang="nl-NL" sz="1100" dirty="0"/>
              <a:t> en onder te duiken, werd door priesters een </a:t>
            </a:r>
            <a:r>
              <a:rPr lang="nl-NL" sz="1100" b="1" u="sng" dirty="0"/>
              <a:t>organisatie</a:t>
            </a:r>
            <a:r>
              <a:rPr lang="nl-NL" sz="1100" dirty="0"/>
              <a:t> opgezet om deze onderduikers te helpen. Natuurlijk gebeurde er al een heleboel verzetswerk, maar vanaf nu ging men meer samenwerken. Voor de dorpen werden nu </a:t>
            </a:r>
            <a:r>
              <a:rPr lang="nl-NL" sz="1100" b="1" dirty="0"/>
              <a:t>“</a:t>
            </a:r>
            <a:r>
              <a:rPr lang="nl-NL" sz="1100" b="1" u="sng" dirty="0"/>
              <a:t>duikhoofden</a:t>
            </a:r>
            <a:r>
              <a:rPr lang="nl-NL" sz="1100" b="1" dirty="0"/>
              <a:t>”</a:t>
            </a:r>
            <a:r>
              <a:rPr lang="nl-NL" sz="1100" dirty="0"/>
              <a:t> gezocht. Er moesten onderduikadressen worden gezocht, bonkaarten worden georganiseerd en valse persoonsbewijzen worden gemaakt. </a:t>
            </a:r>
          </a:p>
        </p:txBody>
      </p:sp>
      <p:pic>
        <p:nvPicPr>
          <p:cNvPr id="38" name="Afbeelding 37">
            <a:extLst>
              <a:ext uri="{FF2B5EF4-FFF2-40B4-BE49-F238E27FC236}">
                <a16:creationId xmlns:a16="http://schemas.microsoft.com/office/drawing/2014/main" id="{4EA7A00D-FFF2-40FB-B4CD-436176BF83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401"/>
          <a:stretch/>
        </p:blipFill>
        <p:spPr>
          <a:xfrm rot="16200000">
            <a:off x="3518" y="2447130"/>
            <a:ext cx="2144248" cy="1709936"/>
          </a:xfrm>
          <a:prstGeom prst="rect">
            <a:avLst/>
          </a:prstGeom>
        </p:spPr>
      </p:pic>
      <p:pic>
        <p:nvPicPr>
          <p:cNvPr id="36" name="Afbeelding 35">
            <a:extLst>
              <a:ext uri="{FF2B5EF4-FFF2-40B4-BE49-F238E27FC236}">
                <a16:creationId xmlns:a16="http://schemas.microsoft.com/office/drawing/2014/main" id="{266A8A27-D5AC-4606-A813-0F38679583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8114" y="2229974"/>
            <a:ext cx="1777293" cy="1184862"/>
          </a:xfrm>
          <a:prstGeom prst="rect">
            <a:avLst/>
          </a:prstGeom>
        </p:spPr>
      </p:pic>
      <p:sp>
        <p:nvSpPr>
          <p:cNvPr id="30" name="Tekstvak 29">
            <a:extLst>
              <a:ext uri="{FF2B5EF4-FFF2-40B4-BE49-F238E27FC236}">
                <a16:creationId xmlns:a16="http://schemas.microsoft.com/office/drawing/2014/main" id="{C77DB5AF-F026-4C34-A8FF-40D17351F3C9}"/>
              </a:ext>
            </a:extLst>
          </p:cNvPr>
          <p:cNvSpPr txBox="1"/>
          <p:nvPr/>
        </p:nvSpPr>
        <p:spPr>
          <a:xfrm>
            <a:off x="107504" y="829591"/>
            <a:ext cx="3888432" cy="4493538"/>
          </a:xfrm>
          <a:prstGeom prst="rect">
            <a:avLst/>
          </a:prstGeom>
          <a:noFill/>
        </p:spPr>
        <p:txBody>
          <a:bodyPr wrap="square" rtlCol="0">
            <a:spAutoFit/>
          </a:bodyPr>
          <a:lstStyle/>
          <a:p>
            <a:r>
              <a:rPr lang="nl-NL" sz="1100" dirty="0"/>
              <a:t>Krijgsgevangenen, Joden en piloten, zij wilden vaak zo snel mogelijk weer </a:t>
            </a:r>
            <a:r>
              <a:rPr lang="nl-NL" sz="1100" b="1" u="sng" dirty="0"/>
              <a:t>weg uit Nederland</a:t>
            </a:r>
            <a:r>
              <a:rPr lang="nl-NL" sz="1100" dirty="0"/>
              <a:t>. Maar er waren ook mensen die zich wilden </a:t>
            </a:r>
            <a:r>
              <a:rPr lang="nl-NL" sz="1100" b="1" u="sng" dirty="0"/>
              <a:t>verbergen, voor een langere tijd</a:t>
            </a:r>
            <a:r>
              <a:rPr lang="nl-NL" sz="1100" dirty="0"/>
              <a:t>, misschien wel tot het einde van oorlog. Zij verborgen zich in huizen, op boerderijen, in oude kippenhokken of in een hol onder de grond. </a:t>
            </a:r>
          </a:p>
          <a:p>
            <a:pPr lvl="0"/>
            <a:r>
              <a:rPr lang="nl-NL" sz="1100" dirty="0"/>
              <a:t>    - 1941: </a:t>
            </a:r>
            <a:r>
              <a:rPr lang="nl-NL" sz="1100" b="1" u="sng" dirty="0"/>
              <a:t>studenten</a:t>
            </a:r>
            <a:r>
              <a:rPr lang="nl-NL" sz="1100" dirty="0"/>
              <a:t>, die alleen nog maar mochten studeren als</a:t>
            </a:r>
          </a:p>
          <a:p>
            <a:pPr lvl="0"/>
            <a:r>
              <a:rPr lang="nl-NL" sz="1100" dirty="0"/>
              <a:t>      ze een verklaring tekenden, waarin ze beloofden om de</a:t>
            </a:r>
          </a:p>
          <a:p>
            <a:pPr lvl="0"/>
            <a:r>
              <a:rPr lang="nl-NL" sz="1100" dirty="0"/>
              <a:t>      Duitsers niet tegen te werken. Velen weigerden dat.</a:t>
            </a:r>
          </a:p>
          <a:p>
            <a:pPr lvl="0"/>
            <a:r>
              <a:rPr lang="nl-NL" sz="1100" dirty="0"/>
              <a:t>   </a:t>
            </a:r>
          </a:p>
          <a:p>
            <a:pPr lvl="0"/>
            <a:endParaRPr lang="nl-NL" sz="1100" dirty="0"/>
          </a:p>
          <a:p>
            <a:pPr lvl="0"/>
            <a:endParaRPr lang="nl-NL" sz="1100" dirty="0"/>
          </a:p>
          <a:p>
            <a:pPr lvl="0"/>
            <a:endParaRPr lang="nl-NL" sz="1100" dirty="0"/>
          </a:p>
          <a:p>
            <a:pPr lvl="0"/>
            <a:endParaRPr lang="nl-NL" sz="1100" dirty="0"/>
          </a:p>
          <a:p>
            <a:pPr lvl="0"/>
            <a:endParaRPr lang="nl-NL" sz="1100" dirty="0"/>
          </a:p>
          <a:p>
            <a:pPr lvl="0"/>
            <a:endParaRPr lang="nl-NL" sz="1100" dirty="0"/>
          </a:p>
          <a:p>
            <a:pPr lvl="0"/>
            <a:r>
              <a:rPr lang="nl-NL" sz="1100" dirty="0"/>
              <a:t>                                                        - 1942: </a:t>
            </a:r>
            <a:r>
              <a:rPr lang="nl-NL" sz="1100" b="1" u="sng" dirty="0"/>
              <a:t>Joodse mensen</a:t>
            </a:r>
            <a:r>
              <a:rPr lang="nl-NL" sz="1100" dirty="0"/>
              <a:t>, die</a:t>
            </a:r>
          </a:p>
          <a:p>
            <a:pPr lvl="0"/>
            <a:r>
              <a:rPr lang="nl-NL" sz="1100" dirty="0"/>
              <a:t>                                                           opgejaagd werden, met grote</a:t>
            </a:r>
          </a:p>
          <a:p>
            <a:pPr lvl="0"/>
            <a:r>
              <a:rPr lang="nl-NL" sz="1100" dirty="0"/>
              <a:t>                                                           angst voor de concentratie-</a:t>
            </a:r>
          </a:p>
          <a:p>
            <a:pPr lvl="0"/>
            <a:r>
              <a:rPr lang="nl-NL" sz="1100" dirty="0"/>
              <a:t>                                                           kampen.</a:t>
            </a:r>
          </a:p>
          <a:p>
            <a:pPr lvl="0"/>
            <a:r>
              <a:rPr lang="nl-NL" sz="1100" dirty="0"/>
              <a:t>                                                        - 1943: alle mannen tussen 18 en</a:t>
            </a:r>
          </a:p>
          <a:p>
            <a:pPr lvl="0"/>
            <a:r>
              <a:rPr lang="nl-NL" sz="1100" dirty="0"/>
              <a:t>                                                          35 jaar, later 17 en 40 jaar</a:t>
            </a:r>
          </a:p>
          <a:p>
            <a:pPr lvl="0"/>
            <a:r>
              <a:rPr lang="nl-NL" sz="1100" dirty="0"/>
              <a:t>      werden verplicht om te gaan werken in Duitsland als</a:t>
            </a:r>
          </a:p>
          <a:p>
            <a:pPr lvl="0"/>
            <a:r>
              <a:rPr lang="nl-NL" sz="1100" dirty="0"/>
              <a:t>      </a:t>
            </a:r>
            <a:r>
              <a:rPr lang="nl-NL" sz="1100" b="1" u="sng" dirty="0"/>
              <a:t>dwangarbeider</a:t>
            </a:r>
            <a:r>
              <a:rPr lang="nl-NL" sz="1100" dirty="0"/>
              <a:t>.</a:t>
            </a:r>
          </a:p>
          <a:p>
            <a:pPr lvl="0"/>
            <a:r>
              <a:rPr lang="nl-NL" sz="1100" dirty="0"/>
              <a:t>    - Mensen die </a:t>
            </a:r>
            <a:r>
              <a:rPr lang="nl-NL" sz="1100" b="1" u="sng" dirty="0"/>
              <a:t>openlijk kritiek</a:t>
            </a:r>
            <a:r>
              <a:rPr lang="nl-NL" sz="1100" dirty="0"/>
              <a:t> hadden op de nazi’s.</a:t>
            </a:r>
          </a:p>
          <a:p>
            <a:pPr lvl="0"/>
            <a:r>
              <a:rPr lang="nl-NL" sz="1100" b="1" dirty="0"/>
              <a:t>    - </a:t>
            </a:r>
            <a:r>
              <a:rPr lang="nl-NL" sz="1100" b="1" u="sng" dirty="0"/>
              <a:t>Verzetsstrijders</a:t>
            </a:r>
            <a:r>
              <a:rPr lang="nl-NL" sz="1100" dirty="0"/>
              <a:t> die zware straffen konden verwachten bij</a:t>
            </a:r>
          </a:p>
          <a:p>
            <a:pPr lvl="0"/>
            <a:r>
              <a:rPr lang="nl-NL" sz="1100" dirty="0"/>
              <a:t>      aanhouding door de Duitsers. </a:t>
            </a:r>
            <a:endParaRPr lang="nl-NL" dirty="0"/>
          </a:p>
        </p:txBody>
      </p:sp>
      <p:sp>
        <p:nvSpPr>
          <p:cNvPr id="39" name="Tekstvak 38">
            <a:extLst>
              <a:ext uri="{FF2B5EF4-FFF2-40B4-BE49-F238E27FC236}">
                <a16:creationId xmlns:a16="http://schemas.microsoft.com/office/drawing/2014/main" id="{CF76704A-3B3D-4988-A618-2CECF836C447}"/>
              </a:ext>
            </a:extLst>
          </p:cNvPr>
          <p:cNvSpPr txBox="1"/>
          <p:nvPr/>
        </p:nvSpPr>
        <p:spPr>
          <a:xfrm>
            <a:off x="1043608" y="5445224"/>
            <a:ext cx="2771799" cy="769441"/>
          </a:xfrm>
          <a:prstGeom prst="rect">
            <a:avLst/>
          </a:prstGeom>
          <a:solidFill>
            <a:schemeClr val="accent1">
              <a:lumMod val="40000"/>
              <a:lumOff val="60000"/>
            </a:schemeClr>
          </a:solidFill>
        </p:spPr>
        <p:txBody>
          <a:bodyPr wrap="square" rtlCol="0">
            <a:spAutoFit/>
          </a:bodyPr>
          <a:lstStyle/>
          <a:p>
            <a:r>
              <a:rPr lang="nl-NL" sz="1100" dirty="0"/>
              <a:t>WEETJE: Om een beetje te kunnen voelen wat het betekende voor mensen om een lange tijd in de onderduik te moeten zitten kun je het dagboek van Anne Frank lezen.  </a:t>
            </a:r>
          </a:p>
        </p:txBody>
      </p:sp>
      <p:pic>
        <p:nvPicPr>
          <p:cNvPr id="40" name="Afbeelding 39">
            <a:extLst>
              <a:ext uri="{FF2B5EF4-FFF2-40B4-BE49-F238E27FC236}">
                <a16:creationId xmlns:a16="http://schemas.microsoft.com/office/drawing/2014/main" id="{396542EE-12D4-4B44-B724-755508AD710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95679" y="5085183"/>
            <a:ext cx="698633" cy="479707"/>
          </a:xfrm>
          <a:prstGeom prst="rect">
            <a:avLst/>
          </a:prstGeom>
        </p:spPr>
      </p:pic>
      <p:sp>
        <p:nvSpPr>
          <p:cNvPr id="41" name="Tekstvak 40">
            <a:extLst>
              <a:ext uri="{FF2B5EF4-FFF2-40B4-BE49-F238E27FC236}">
                <a16:creationId xmlns:a16="http://schemas.microsoft.com/office/drawing/2014/main" id="{E972BB20-0F10-4E2B-B369-7F0159698D02}"/>
              </a:ext>
            </a:extLst>
          </p:cNvPr>
          <p:cNvSpPr txBox="1"/>
          <p:nvPr/>
        </p:nvSpPr>
        <p:spPr>
          <a:xfrm>
            <a:off x="3922912" y="1800692"/>
            <a:ext cx="5113584" cy="430887"/>
          </a:xfrm>
          <a:prstGeom prst="rect">
            <a:avLst/>
          </a:prstGeom>
          <a:noFill/>
        </p:spPr>
        <p:txBody>
          <a:bodyPr wrap="square" rtlCol="0">
            <a:spAutoFit/>
          </a:bodyPr>
          <a:lstStyle/>
          <a:p>
            <a:r>
              <a:rPr lang="nl-NL" sz="1100" dirty="0"/>
              <a:t>Het was </a:t>
            </a:r>
            <a:r>
              <a:rPr lang="nl-NL" sz="1100" b="1" u="sng" dirty="0"/>
              <a:t>gevaarlijk</a:t>
            </a:r>
            <a:r>
              <a:rPr lang="nl-NL" sz="1100" dirty="0"/>
              <a:t>, voor de onderduiker zelf, maar ook voor de mensen die hen verborgen hielden. </a:t>
            </a:r>
            <a:endParaRPr lang="nl-NL" dirty="0"/>
          </a:p>
        </p:txBody>
      </p:sp>
      <p:sp>
        <p:nvSpPr>
          <p:cNvPr id="42" name="Tekstvak 41">
            <a:extLst>
              <a:ext uri="{FF2B5EF4-FFF2-40B4-BE49-F238E27FC236}">
                <a16:creationId xmlns:a16="http://schemas.microsoft.com/office/drawing/2014/main" id="{A9CC6E36-81A9-45F6-B289-28F7F3EDB937}"/>
              </a:ext>
            </a:extLst>
          </p:cNvPr>
          <p:cNvSpPr txBox="1"/>
          <p:nvPr/>
        </p:nvSpPr>
        <p:spPr>
          <a:xfrm>
            <a:off x="3922911" y="2229974"/>
            <a:ext cx="5113584" cy="3985706"/>
          </a:xfrm>
          <a:prstGeom prst="rect">
            <a:avLst/>
          </a:prstGeom>
          <a:solidFill>
            <a:srgbClr val="FFFFCC"/>
          </a:solidFill>
        </p:spPr>
        <p:txBody>
          <a:bodyPr wrap="square" rtlCol="0">
            <a:spAutoFit/>
          </a:bodyPr>
          <a:lstStyle/>
          <a:p>
            <a:r>
              <a:rPr lang="nl-NL" sz="1100" dirty="0"/>
              <a:t>Een verhaal: </a:t>
            </a:r>
          </a:p>
          <a:p>
            <a:r>
              <a:rPr lang="nl-NL" sz="1100" dirty="0"/>
              <a:t>Op een gegeven moment was er zó veel behoefte aan onderduikplekken, dat sommigen hun toevlucht namen tot </a:t>
            </a:r>
            <a:r>
              <a:rPr lang="nl-NL" sz="1100" b="1" u="sng" dirty="0"/>
              <a:t>ondergrondse schuilplekken in het bos</a:t>
            </a:r>
            <a:r>
              <a:rPr lang="nl-NL" sz="1100" dirty="0"/>
              <a:t>. Bij de Spikkerhoeve, bij de Bedelaar, bij </a:t>
            </a:r>
            <a:r>
              <a:rPr lang="nl-NL" sz="1100" dirty="0" err="1"/>
              <a:t>Exaeten</a:t>
            </a:r>
            <a:r>
              <a:rPr lang="nl-NL" sz="1100" dirty="0"/>
              <a:t> en op de </a:t>
            </a:r>
            <a:r>
              <a:rPr lang="nl-NL" sz="1100" dirty="0" err="1"/>
              <a:t>Katert</a:t>
            </a:r>
            <a:r>
              <a:rPr lang="nl-NL" sz="1100" dirty="0"/>
              <a:t> -  in de buurt van de </a:t>
            </a:r>
            <a:r>
              <a:rPr lang="nl-NL" sz="1100" dirty="0" err="1"/>
              <a:t>Heelderpeel</a:t>
            </a:r>
            <a:r>
              <a:rPr lang="nl-NL" sz="1100" dirty="0"/>
              <a:t> – waren dergelijke plekken te vinden.</a:t>
            </a:r>
          </a:p>
          <a:p>
            <a:r>
              <a:rPr lang="nl-NL" sz="1100" dirty="0"/>
              <a:t>De duikorganisatie was hier niet blij </a:t>
            </a:r>
          </a:p>
          <a:p>
            <a:r>
              <a:rPr lang="nl-NL" sz="1100" dirty="0"/>
              <a:t>mee. Toen er onderduikers waren die </a:t>
            </a:r>
          </a:p>
          <a:p>
            <a:r>
              <a:rPr lang="nl-NL" sz="1100" dirty="0"/>
              <a:t>op een kermis zongen: “En dat we </a:t>
            </a:r>
          </a:p>
          <a:p>
            <a:r>
              <a:rPr lang="nl-NL" sz="1100" dirty="0"/>
              <a:t>onderduikers zijn dat willen we       </a:t>
            </a:r>
          </a:p>
          <a:p>
            <a:r>
              <a:rPr lang="nl-NL" sz="1100" dirty="0"/>
              <a:t>we-he-ten…” waren de rapen gaar. </a:t>
            </a:r>
          </a:p>
          <a:p>
            <a:r>
              <a:rPr lang="nl-NL" sz="1100" dirty="0"/>
              <a:t>Maar vóórdat voor iedereen een plekje </a:t>
            </a:r>
          </a:p>
          <a:p>
            <a:r>
              <a:rPr lang="nl-NL" sz="1100" dirty="0"/>
              <a:t>gevonden was en de kampen </a:t>
            </a:r>
          </a:p>
          <a:p>
            <a:r>
              <a:rPr lang="nl-NL" sz="1100" dirty="0"/>
              <a:t>opgeheven kon worden, sloeg het </a:t>
            </a:r>
          </a:p>
          <a:p>
            <a:r>
              <a:rPr lang="nl-NL" sz="1100" dirty="0"/>
              <a:t>noodlot toe: Een stroper kreeg de </a:t>
            </a:r>
          </a:p>
          <a:p>
            <a:r>
              <a:rPr lang="nl-NL" sz="1100" dirty="0"/>
              <a:t>onderduikers in gaten. </a:t>
            </a:r>
          </a:p>
          <a:p>
            <a:r>
              <a:rPr lang="nl-NL" sz="1100" dirty="0"/>
              <a:t>Op 8 september 1943 vond er een </a:t>
            </a:r>
          </a:p>
          <a:p>
            <a:r>
              <a:rPr lang="nl-NL" sz="1100" dirty="0"/>
              <a:t>Duitse inval plaats. De bossen tussen Haelen en Beegden werden zorgvuldig uitgekamd. Het kamp bij de Bedelaar was verlaten, maar bij </a:t>
            </a:r>
            <a:r>
              <a:rPr lang="nl-NL" sz="1100" dirty="0" err="1"/>
              <a:t>Exaeten</a:t>
            </a:r>
            <a:r>
              <a:rPr lang="nl-NL" sz="1100" dirty="0"/>
              <a:t> werden enkele mensen opgepakt. Een dagboek van één van de onderduikers werd </a:t>
            </a:r>
            <a:r>
              <a:rPr lang="nl-NL" sz="1100" b="1" u="sng" dirty="0"/>
              <a:t>Willem </a:t>
            </a:r>
            <a:r>
              <a:rPr lang="nl-NL" sz="1100" b="1" u="sng" dirty="0" err="1"/>
              <a:t>Heber</a:t>
            </a:r>
            <a:r>
              <a:rPr lang="nl-NL" sz="1100" b="1" u="sng" dirty="0"/>
              <a:t> en Mathieu Rutten</a:t>
            </a:r>
            <a:r>
              <a:rPr lang="nl-NL" sz="1100" dirty="0"/>
              <a:t> noodlottig. Uit het dagboek werd het voor de Duitsers duidelijk dat onderduikers bij hen proviand hadden gehaald en naar de radio hadden geluisterd. Beide mannen werden opgepakt en afgevoerd naar een concentratiekamp. Willem </a:t>
            </a:r>
            <a:r>
              <a:rPr lang="nl-NL" sz="1100" dirty="0" err="1"/>
              <a:t>Heber</a:t>
            </a:r>
            <a:r>
              <a:rPr lang="nl-NL" sz="1100" dirty="0"/>
              <a:t> overleed in </a:t>
            </a:r>
            <a:r>
              <a:rPr lang="nl-NL" sz="1100" dirty="0" err="1"/>
              <a:t>Mauthausen</a:t>
            </a:r>
            <a:r>
              <a:rPr lang="nl-NL" sz="1100" dirty="0"/>
              <a:t>, Mathieu Rutten in Bergen-</a:t>
            </a:r>
            <a:r>
              <a:rPr lang="nl-NL" sz="1100" dirty="0" err="1"/>
              <a:t>Belsen</a:t>
            </a:r>
            <a:r>
              <a:rPr lang="nl-NL" sz="1100" dirty="0"/>
              <a:t>.</a:t>
            </a:r>
          </a:p>
        </p:txBody>
      </p:sp>
      <p:pic>
        <p:nvPicPr>
          <p:cNvPr id="44" name="Afbeelding 43">
            <a:extLst>
              <a:ext uri="{FF2B5EF4-FFF2-40B4-BE49-F238E27FC236}">
                <a16:creationId xmlns:a16="http://schemas.microsoft.com/office/drawing/2014/main" id="{1EFD6354-C19B-41E7-A4C2-4F034F8640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00192" y="3104528"/>
            <a:ext cx="2678693" cy="1747627"/>
          </a:xfrm>
          <a:prstGeom prst="rect">
            <a:avLst/>
          </a:prstGeom>
        </p:spPr>
      </p:pic>
      <p:sp>
        <p:nvSpPr>
          <p:cNvPr id="9" name="Tekstvak 8">
            <a:extLst>
              <a:ext uri="{FF2B5EF4-FFF2-40B4-BE49-F238E27FC236}">
                <a16:creationId xmlns:a16="http://schemas.microsoft.com/office/drawing/2014/main" id="{583AB2D5-5C14-458F-8498-E262D505DF31}"/>
              </a:ext>
            </a:extLst>
          </p:cNvPr>
          <p:cNvSpPr txBox="1"/>
          <p:nvPr/>
        </p:nvSpPr>
        <p:spPr>
          <a:xfrm>
            <a:off x="6300192" y="4598766"/>
            <a:ext cx="2678693" cy="230832"/>
          </a:xfrm>
          <a:prstGeom prst="rect">
            <a:avLst/>
          </a:prstGeom>
          <a:noFill/>
        </p:spPr>
        <p:txBody>
          <a:bodyPr wrap="square" rtlCol="0">
            <a:spAutoFit/>
          </a:bodyPr>
          <a:lstStyle/>
          <a:p>
            <a:pPr algn="ctr"/>
            <a:r>
              <a:rPr lang="nl-NL" sz="900" b="1" i="1" dirty="0">
                <a:solidFill>
                  <a:schemeClr val="bg1"/>
                </a:solidFill>
              </a:rPr>
              <a:t>Plaats van ondergrondse schuilplekken vroeger</a:t>
            </a:r>
          </a:p>
        </p:txBody>
      </p:sp>
    </p:spTree>
    <p:extLst>
      <p:ext uri="{BB962C8B-B14F-4D97-AF65-F5344CB8AC3E}">
        <p14:creationId xmlns:p14="http://schemas.microsoft.com/office/powerpoint/2010/main" val="1686220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8BFE1FE-0FFD-4B2E-9195-DEC8363EC3B5}"/>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0BDF3C13-2563-42EA-A7AD-D389823EA20B}"/>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E9035FAD-8333-48FA-9EF7-A2EAD12018FC}"/>
              </a:ext>
            </a:extLst>
          </p:cNvPr>
          <p:cNvSpPr/>
          <p:nvPr/>
        </p:nvSpPr>
        <p:spPr>
          <a:xfrm>
            <a:off x="1043608" y="260648"/>
            <a:ext cx="6552728"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RADIO ORANJE                                             47</a:t>
            </a:r>
          </a:p>
        </p:txBody>
      </p:sp>
      <p:sp>
        <p:nvSpPr>
          <p:cNvPr id="5" name="Rechthoek 4">
            <a:extLst>
              <a:ext uri="{FF2B5EF4-FFF2-40B4-BE49-F238E27FC236}">
                <a16:creationId xmlns:a16="http://schemas.microsoft.com/office/drawing/2014/main" id="{EB77C1FE-6871-4E24-8064-9B4A9DB14259}"/>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A6E3607B-B76D-4321-BE84-463EC6AFF488}"/>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0A61B57A-D462-40E9-A9C2-C58F48571A9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973CAB9B-A153-4088-AE9B-FE5656FD5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sp>
        <p:nvSpPr>
          <p:cNvPr id="19" name="Tekstballon: rechthoek 18">
            <a:extLst>
              <a:ext uri="{FF2B5EF4-FFF2-40B4-BE49-F238E27FC236}">
                <a16:creationId xmlns:a16="http://schemas.microsoft.com/office/drawing/2014/main" id="{11DA1E8A-7863-4F7E-BC14-BB3B1F3B7C06}"/>
              </a:ext>
            </a:extLst>
          </p:cNvPr>
          <p:cNvSpPr/>
          <p:nvPr/>
        </p:nvSpPr>
        <p:spPr>
          <a:xfrm>
            <a:off x="129005" y="980728"/>
            <a:ext cx="3528392" cy="1200328"/>
          </a:xfrm>
          <a:prstGeom prst="wedgeRectCallout">
            <a:avLst>
              <a:gd name="adj1" fmla="val -21097"/>
              <a:gd name="adj2" fmla="val 7626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ballon: rechthoek 19">
            <a:extLst>
              <a:ext uri="{FF2B5EF4-FFF2-40B4-BE49-F238E27FC236}">
                <a16:creationId xmlns:a16="http://schemas.microsoft.com/office/drawing/2014/main" id="{5C8C5730-0E24-4953-BDC6-0FFFC33FA252}"/>
              </a:ext>
            </a:extLst>
          </p:cNvPr>
          <p:cNvSpPr/>
          <p:nvPr/>
        </p:nvSpPr>
        <p:spPr>
          <a:xfrm rot="10800000">
            <a:off x="129004" y="2636912"/>
            <a:ext cx="3506892" cy="1384995"/>
          </a:xfrm>
          <a:prstGeom prst="wedgeRectCallout">
            <a:avLst>
              <a:gd name="adj1" fmla="val -21097"/>
              <a:gd name="adj2" fmla="val 7626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0A1B83D9-6BC0-48D5-A1E9-2EEE126BC3CA}"/>
              </a:ext>
            </a:extLst>
          </p:cNvPr>
          <p:cNvSpPr txBox="1"/>
          <p:nvPr/>
        </p:nvSpPr>
        <p:spPr>
          <a:xfrm>
            <a:off x="129004" y="980728"/>
            <a:ext cx="3528392" cy="1200329"/>
          </a:xfrm>
          <a:prstGeom prst="rect">
            <a:avLst/>
          </a:prstGeom>
          <a:solidFill>
            <a:schemeClr val="accent5">
              <a:lumMod val="20000"/>
              <a:lumOff val="80000"/>
            </a:schemeClr>
          </a:solidFill>
        </p:spPr>
        <p:txBody>
          <a:bodyPr wrap="square" rtlCol="0">
            <a:spAutoFit/>
          </a:bodyPr>
          <a:lstStyle/>
          <a:p>
            <a:r>
              <a:rPr lang="nl-NL" sz="1200" b="1" dirty="0"/>
              <a:t>PROBLEEM</a:t>
            </a:r>
            <a:r>
              <a:rPr lang="nl-NL" sz="1200" dirty="0"/>
              <a:t>: Het radionieuws was in oorlogstijd niet te vertrouwen. Alle berichten waren overgoten met een “nazi-sausje”. Zij bepaalden wat en wanneer iets mocht worden uitgezonden. Het luisteren naar buitenlandse zenders was verboden. Dit noemen we: </a:t>
            </a:r>
            <a:r>
              <a:rPr lang="nl-NL" sz="1200" b="1" u="sng" dirty="0"/>
              <a:t>censuur</a:t>
            </a:r>
            <a:r>
              <a:rPr lang="nl-NL" sz="1200" dirty="0"/>
              <a:t>.</a:t>
            </a:r>
          </a:p>
        </p:txBody>
      </p:sp>
      <p:sp>
        <p:nvSpPr>
          <p:cNvPr id="23" name="Tekstvak 22">
            <a:extLst>
              <a:ext uri="{FF2B5EF4-FFF2-40B4-BE49-F238E27FC236}">
                <a16:creationId xmlns:a16="http://schemas.microsoft.com/office/drawing/2014/main" id="{36946D6E-44F5-4BC8-9374-702EBF0BD81C}"/>
              </a:ext>
            </a:extLst>
          </p:cNvPr>
          <p:cNvSpPr txBox="1"/>
          <p:nvPr/>
        </p:nvSpPr>
        <p:spPr>
          <a:xfrm>
            <a:off x="129004" y="2636912"/>
            <a:ext cx="3506892" cy="1384995"/>
          </a:xfrm>
          <a:prstGeom prst="rect">
            <a:avLst/>
          </a:prstGeom>
          <a:solidFill>
            <a:schemeClr val="accent5">
              <a:lumMod val="20000"/>
              <a:lumOff val="80000"/>
            </a:schemeClr>
          </a:solidFill>
        </p:spPr>
        <p:txBody>
          <a:bodyPr wrap="square" rtlCol="0">
            <a:spAutoFit/>
          </a:bodyPr>
          <a:lstStyle/>
          <a:p>
            <a:r>
              <a:rPr lang="nl-NL" sz="1200" b="1" dirty="0"/>
              <a:t>OPLOSSING</a:t>
            </a:r>
            <a:r>
              <a:rPr lang="nl-NL" sz="1200" dirty="0"/>
              <a:t>: Vanaf 28 juni 1949 zond de BBC vanuit Londen berichten naar Nederland. Elke avond om 9 uur zaten talloze Nederlanders aan hun radio gekluisterd om te luisteren naar “</a:t>
            </a:r>
            <a:r>
              <a:rPr lang="nl-NL" sz="1200" b="1" u="sng" dirty="0"/>
              <a:t>Radio Oranje</a:t>
            </a:r>
            <a:r>
              <a:rPr lang="nl-NL" sz="1200" dirty="0"/>
              <a:t>”. Zachtjes… zodat zelfs de buren het niet konden horen. Koningin Wilhelmina - gevlucht naar Londen -  sprak de bevolking via de BBC moed in. </a:t>
            </a:r>
            <a:endParaRPr lang="nl-NL" dirty="0"/>
          </a:p>
        </p:txBody>
      </p:sp>
      <p:sp>
        <p:nvSpPr>
          <p:cNvPr id="24" name="Tekstballon: ovaal 23">
            <a:extLst>
              <a:ext uri="{FF2B5EF4-FFF2-40B4-BE49-F238E27FC236}">
                <a16:creationId xmlns:a16="http://schemas.microsoft.com/office/drawing/2014/main" id="{293EA8FF-8673-4C9A-8C25-149FB647C3ED}"/>
              </a:ext>
            </a:extLst>
          </p:cNvPr>
          <p:cNvSpPr/>
          <p:nvPr/>
        </p:nvSpPr>
        <p:spPr>
          <a:xfrm>
            <a:off x="3714597" y="980728"/>
            <a:ext cx="2622107" cy="1477620"/>
          </a:xfrm>
          <a:prstGeom prst="wedgeEllipse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ballon: ovaal 24">
            <a:extLst>
              <a:ext uri="{FF2B5EF4-FFF2-40B4-BE49-F238E27FC236}">
                <a16:creationId xmlns:a16="http://schemas.microsoft.com/office/drawing/2014/main" id="{D7AFF03D-2F8C-440C-857D-7E685DA632A8}"/>
              </a:ext>
            </a:extLst>
          </p:cNvPr>
          <p:cNvSpPr/>
          <p:nvPr/>
        </p:nvSpPr>
        <p:spPr>
          <a:xfrm rot="10800000">
            <a:off x="3714597" y="2669772"/>
            <a:ext cx="2448272" cy="1200328"/>
          </a:xfrm>
          <a:prstGeom prst="wedgeEllipse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kstvak 25">
            <a:extLst>
              <a:ext uri="{FF2B5EF4-FFF2-40B4-BE49-F238E27FC236}">
                <a16:creationId xmlns:a16="http://schemas.microsoft.com/office/drawing/2014/main" id="{E76C5384-AAE6-44EB-867D-27D5827A8786}"/>
              </a:ext>
            </a:extLst>
          </p:cNvPr>
          <p:cNvSpPr txBox="1"/>
          <p:nvPr/>
        </p:nvSpPr>
        <p:spPr>
          <a:xfrm>
            <a:off x="4047255" y="1165540"/>
            <a:ext cx="2232248" cy="1107996"/>
          </a:xfrm>
          <a:prstGeom prst="rect">
            <a:avLst/>
          </a:prstGeom>
          <a:noFill/>
        </p:spPr>
        <p:txBody>
          <a:bodyPr wrap="square" rtlCol="0">
            <a:spAutoFit/>
          </a:bodyPr>
          <a:lstStyle/>
          <a:p>
            <a:r>
              <a:rPr lang="nl-NL" sz="1100" b="1" dirty="0"/>
              <a:t>NIEUW PROBLEEM</a:t>
            </a:r>
            <a:r>
              <a:rPr lang="nl-NL" sz="1100" dirty="0"/>
              <a:t>: De Duitsers </a:t>
            </a:r>
            <a:r>
              <a:rPr lang="nl-NL" sz="1100" b="1" u="sng" dirty="0"/>
              <a:t>stoorden</a:t>
            </a:r>
            <a:r>
              <a:rPr lang="nl-NL" sz="1100" dirty="0"/>
              <a:t> de radio-uitzendingen vanuit Londen. “Radio Bremen” overstemde de BBC, zodat de meeste uitzendingen niet meer waren te verstaan. </a:t>
            </a:r>
            <a:endParaRPr lang="nl-NL" dirty="0"/>
          </a:p>
        </p:txBody>
      </p:sp>
      <p:sp>
        <p:nvSpPr>
          <p:cNvPr id="27" name="Tekstvak 26">
            <a:extLst>
              <a:ext uri="{FF2B5EF4-FFF2-40B4-BE49-F238E27FC236}">
                <a16:creationId xmlns:a16="http://schemas.microsoft.com/office/drawing/2014/main" id="{7D76812F-8BEC-4B5B-BE21-4AE41D123A6D}"/>
              </a:ext>
            </a:extLst>
          </p:cNvPr>
          <p:cNvSpPr txBox="1"/>
          <p:nvPr/>
        </p:nvSpPr>
        <p:spPr>
          <a:xfrm>
            <a:off x="4090661" y="2823661"/>
            <a:ext cx="1869978" cy="1046440"/>
          </a:xfrm>
          <a:prstGeom prst="rect">
            <a:avLst/>
          </a:prstGeom>
          <a:noFill/>
        </p:spPr>
        <p:txBody>
          <a:bodyPr wrap="square" rtlCol="0">
            <a:spAutoFit/>
          </a:bodyPr>
          <a:lstStyle/>
          <a:p>
            <a:r>
              <a:rPr lang="nl-NL" sz="1100" b="1" dirty="0"/>
              <a:t>OPLOSSING</a:t>
            </a:r>
            <a:r>
              <a:rPr lang="nl-NL" sz="1100" dirty="0"/>
              <a:t>: De “</a:t>
            </a:r>
            <a:r>
              <a:rPr lang="nl-NL" sz="1100" b="1" u="sng" dirty="0"/>
              <a:t>moffenzeef</a:t>
            </a:r>
            <a:r>
              <a:rPr lang="nl-NL" sz="1100" dirty="0"/>
              <a:t>”, een apparaatje dat de storingen kon wegfilteren. </a:t>
            </a:r>
          </a:p>
          <a:p>
            <a:endParaRPr lang="nl-NL" dirty="0"/>
          </a:p>
        </p:txBody>
      </p:sp>
      <p:sp>
        <p:nvSpPr>
          <p:cNvPr id="29" name="Tekstballon: ovaal 28">
            <a:extLst>
              <a:ext uri="{FF2B5EF4-FFF2-40B4-BE49-F238E27FC236}">
                <a16:creationId xmlns:a16="http://schemas.microsoft.com/office/drawing/2014/main" id="{58ECAF8A-D103-42BB-B442-7E366229C294}"/>
              </a:ext>
            </a:extLst>
          </p:cNvPr>
          <p:cNvSpPr/>
          <p:nvPr/>
        </p:nvSpPr>
        <p:spPr>
          <a:xfrm>
            <a:off x="6516216" y="749528"/>
            <a:ext cx="2448272" cy="1366216"/>
          </a:xfrm>
          <a:prstGeom prst="wedgeEllipse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ballon: ovaal 29">
            <a:extLst>
              <a:ext uri="{FF2B5EF4-FFF2-40B4-BE49-F238E27FC236}">
                <a16:creationId xmlns:a16="http://schemas.microsoft.com/office/drawing/2014/main" id="{56457642-FEA6-4474-9FD3-0CDE3E751D00}"/>
              </a:ext>
            </a:extLst>
          </p:cNvPr>
          <p:cNvSpPr/>
          <p:nvPr/>
        </p:nvSpPr>
        <p:spPr>
          <a:xfrm rot="10800000">
            <a:off x="6220066" y="2337970"/>
            <a:ext cx="2794927" cy="1772546"/>
          </a:xfrm>
          <a:prstGeom prst="wedgeEllipse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F6A43B68-25C9-4CC4-B398-D1B6109F9AF7}"/>
              </a:ext>
            </a:extLst>
          </p:cNvPr>
          <p:cNvSpPr txBox="1"/>
          <p:nvPr/>
        </p:nvSpPr>
        <p:spPr>
          <a:xfrm>
            <a:off x="6861498" y="971944"/>
            <a:ext cx="1872208" cy="769441"/>
          </a:xfrm>
          <a:prstGeom prst="rect">
            <a:avLst/>
          </a:prstGeom>
          <a:noFill/>
        </p:spPr>
        <p:txBody>
          <a:bodyPr wrap="square" rtlCol="0">
            <a:spAutoFit/>
          </a:bodyPr>
          <a:lstStyle/>
          <a:p>
            <a:r>
              <a:rPr lang="nl-NL" sz="1100" b="1" dirty="0"/>
              <a:t>WEER EEN PROBLEEM</a:t>
            </a:r>
            <a:r>
              <a:rPr lang="nl-NL" sz="1100" dirty="0"/>
              <a:t>: Vanaf 13 mei 1943 moesten alle Nederlanders hun radiotoestel </a:t>
            </a:r>
            <a:r>
              <a:rPr lang="nl-NL" sz="1100" b="1" u="sng" dirty="0"/>
              <a:t>inleveren</a:t>
            </a:r>
            <a:r>
              <a:rPr lang="nl-NL" sz="1100" dirty="0"/>
              <a:t>.</a:t>
            </a:r>
          </a:p>
        </p:txBody>
      </p:sp>
      <p:sp>
        <p:nvSpPr>
          <p:cNvPr id="32" name="Tekstvak 31">
            <a:extLst>
              <a:ext uri="{FF2B5EF4-FFF2-40B4-BE49-F238E27FC236}">
                <a16:creationId xmlns:a16="http://schemas.microsoft.com/office/drawing/2014/main" id="{53F7BECA-A958-4D1D-9D25-E14338E867CC}"/>
              </a:ext>
            </a:extLst>
          </p:cNvPr>
          <p:cNvSpPr txBox="1"/>
          <p:nvPr/>
        </p:nvSpPr>
        <p:spPr>
          <a:xfrm>
            <a:off x="6279503" y="2386968"/>
            <a:ext cx="2793249" cy="1723549"/>
          </a:xfrm>
          <a:prstGeom prst="rect">
            <a:avLst/>
          </a:prstGeom>
          <a:noFill/>
        </p:spPr>
        <p:txBody>
          <a:bodyPr wrap="square" rtlCol="0">
            <a:spAutoFit/>
          </a:bodyPr>
          <a:lstStyle/>
          <a:p>
            <a:r>
              <a:rPr lang="nl-NL" sz="1100" b="1" dirty="0"/>
              <a:t>                     OPLOSSING</a:t>
            </a:r>
            <a:r>
              <a:rPr lang="nl-NL" sz="1100" dirty="0"/>
              <a:t>: Mensen </a:t>
            </a:r>
          </a:p>
          <a:p>
            <a:r>
              <a:rPr lang="nl-NL" sz="1100" dirty="0"/>
              <a:t>          die een goede verstopplek in huis</a:t>
            </a:r>
          </a:p>
          <a:p>
            <a:r>
              <a:rPr lang="nl-NL" sz="1100" dirty="0"/>
              <a:t>    hadden, leverden een oud exemplaar in, </a:t>
            </a:r>
          </a:p>
          <a:p>
            <a:r>
              <a:rPr lang="nl-NL" sz="1100" dirty="0"/>
              <a:t>   en </a:t>
            </a:r>
            <a:r>
              <a:rPr lang="nl-NL" sz="1100" b="1" u="sng" dirty="0"/>
              <a:t>verborgen</a:t>
            </a:r>
            <a:r>
              <a:rPr lang="nl-NL" sz="1100" dirty="0"/>
              <a:t> een goede radio. </a:t>
            </a:r>
          </a:p>
          <a:p>
            <a:r>
              <a:rPr lang="nl-NL" sz="1100" dirty="0"/>
              <a:t>   Zo kon er worden geluisterd. De berichten</a:t>
            </a:r>
          </a:p>
          <a:p>
            <a:r>
              <a:rPr lang="nl-NL" sz="1100" dirty="0"/>
              <a:t> werden doorgegeven aan het verzet en aan</a:t>
            </a:r>
          </a:p>
          <a:p>
            <a:r>
              <a:rPr lang="nl-NL" sz="1100" dirty="0"/>
              <a:t>    elkaar. Wie goed was in techniek kon zelf </a:t>
            </a:r>
          </a:p>
          <a:p>
            <a:r>
              <a:rPr lang="nl-NL" sz="1100" dirty="0"/>
              <a:t>       een radio-ontvanger in elkaar zetten.</a:t>
            </a:r>
          </a:p>
          <a:p>
            <a:endParaRPr lang="nl-NL" dirty="0"/>
          </a:p>
        </p:txBody>
      </p:sp>
      <p:sp>
        <p:nvSpPr>
          <p:cNvPr id="33" name="Tekstvak 32">
            <a:extLst>
              <a:ext uri="{FF2B5EF4-FFF2-40B4-BE49-F238E27FC236}">
                <a16:creationId xmlns:a16="http://schemas.microsoft.com/office/drawing/2014/main" id="{ABAB997E-FD82-4739-8D16-4472B8032171}"/>
              </a:ext>
            </a:extLst>
          </p:cNvPr>
          <p:cNvSpPr txBox="1"/>
          <p:nvPr/>
        </p:nvSpPr>
        <p:spPr>
          <a:xfrm>
            <a:off x="6162869" y="5184413"/>
            <a:ext cx="2852124" cy="1107996"/>
          </a:xfrm>
          <a:prstGeom prst="rect">
            <a:avLst/>
          </a:prstGeom>
          <a:solidFill>
            <a:schemeClr val="accent1">
              <a:lumMod val="40000"/>
              <a:lumOff val="60000"/>
            </a:schemeClr>
          </a:solidFill>
        </p:spPr>
        <p:txBody>
          <a:bodyPr wrap="square" rtlCol="0">
            <a:spAutoFit/>
          </a:bodyPr>
          <a:lstStyle/>
          <a:p>
            <a:r>
              <a:rPr lang="nl-NL" sz="1100" dirty="0"/>
              <a:t>WEETJE:</a:t>
            </a:r>
          </a:p>
          <a:p>
            <a:r>
              <a:rPr lang="nl-NL" sz="1100" dirty="0"/>
              <a:t>Wil jij ook luisteren naar radio Oranje? Dat kan op </a:t>
            </a:r>
            <a:r>
              <a:rPr lang="nl-NL" sz="1100" b="1" dirty="0"/>
              <a:t>YouTube</a:t>
            </a:r>
            <a:r>
              <a:rPr lang="nl-NL" sz="1100" dirty="0"/>
              <a:t> met het zoekwoord: radio Oranje.</a:t>
            </a:r>
          </a:p>
          <a:p>
            <a:r>
              <a:rPr lang="nl-NL" sz="1100" dirty="0"/>
              <a:t>Wil je er meer over weten? Zoek dan op </a:t>
            </a:r>
            <a:r>
              <a:rPr lang="nl-NL" sz="1100" b="1" dirty="0"/>
              <a:t>schooltv.nl</a:t>
            </a:r>
            <a:r>
              <a:rPr lang="nl-NL" sz="1100" dirty="0"/>
              <a:t>: gezichten van vrijheid/radio oranje. </a:t>
            </a:r>
            <a:endParaRPr lang="nl-NL" dirty="0"/>
          </a:p>
        </p:txBody>
      </p:sp>
      <p:pic>
        <p:nvPicPr>
          <p:cNvPr id="34" name="Afbeelding 33">
            <a:extLst>
              <a:ext uri="{FF2B5EF4-FFF2-40B4-BE49-F238E27FC236}">
                <a16:creationId xmlns:a16="http://schemas.microsoft.com/office/drawing/2014/main" id="{C4A61E11-6C23-4EF1-9BA7-DEFAA59CCFC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1940" y="4902678"/>
            <a:ext cx="763053" cy="523940"/>
          </a:xfrm>
          <a:prstGeom prst="rect">
            <a:avLst/>
          </a:prstGeom>
        </p:spPr>
      </p:pic>
      <p:pic>
        <p:nvPicPr>
          <p:cNvPr id="36" name="Afbeelding 35">
            <a:extLst>
              <a:ext uri="{FF2B5EF4-FFF2-40B4-BE49-F238E27FC236}">
                <a16:creationId xmlns:a16="http://schemas.microsoft.com/office/drawing/2014/main" id="{955D2BD3-A10E-4745-B9EF-36EBBC751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885" y="4098921"/>
            <a:ext cx="3506893" cy="1320853"/>
          </a:xfrm>
          <a:prstGeom prst="rect">
            <a:avLst/>
          </a:prstGeom>
        </p:spPr>
      </p:pic>
      <p:pic>
        <p:nvPicPr>
          <p:cNvPr id="38" name="Afbeelding 37">
            <a:extLst>
              <a:ext uri="{FF2B5EF4-FFF2-40B4-BE49-F238E27FC236}">
                <a16:creationId xmlns:a16="http://schemas.microsoft.com/office/drawing/2014/main" id="{124136E3-E3E3-427A-A61D-45C04BC94A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0457" y="4315616"/>
            <a:ext cx="1199855" cy="834882"/>
          </a:xfrm>
          <a:prstGeom prst="rect">
            <a:avLst/>
          </a:prstGeom>
        </p:spPr>
      </p:pic>
      <p:pic>
        <p:nvPicPr>
          <p:cNvPr id="40" name="Afbeelding 39">
            <a:extLst>
              <a:ext uri="{FF2B5EF4-FFF2-40B4-BE49-F238E27FC236}">
                <a16:creationId xmlns:a16="http://schemas.microsoft.com/office/drawing/2014/main" id="{0D1CEA75-EEF0-405D-A961-105D6D99A0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88" t="7739" r="12279" b="3028"/>
          <a:stretch/>
        </p:blipFill>
        <p:spPr>
          <a:xfrm>
            <a:off x="3698850" y="4315616"/>
            <a:ext cx="2413947" cy="1787722"/>
          </a:xfrm>
          <a:prstGeom prst="rect">
            <a:avLst/>
          </a:prstGeom>
        </p:spPr>
      </p:pic>
      <p:pic>
        <p:nvPicPr>
          <p:cNvPr id="42" name="Afbeelding 41">
            <a:extLst>
              <a:ext uri="{FF2B5EF4-FFF2-40B4-BE49-F238E27FC236}">
                <a16:creationId xmlns:a16="http://schemas.microsoft.com/office/drawing/2014/main" id="{E23EC065-89CE-4C63-AE3F-613E357B5615}"/>
              </a:ext>
            </a:extLst>
          </p:cNvPr>
          <p:cNvPicPr>
            <a:picLocks noChangeAspect="1"/>
          </p:cNvPicPr>
          <p:nvPr/>
        </p:nvPicPr>
        <p:blipFill rotWithShape="1">
          <a:blip r:embed="rId9">
            <a:extLst>
              <a:ext uri="{28A0092B-C50C-407E-A947-70E740481C1C}">
                <a14:useLocalDpi xmlns:a14="http://schemas.microsoft.com/office/drawing/2010/main" val="0"/>
              </a:ext>
            </a:extLst>
          </a:blip>
          <a:srcRect b="12557"/>
          <a:stretch/>
        </p:blipFill>
        <p:spPr>
          <a:xfrm>
            <a:off x="1817288" y="5465637"/>
            <a:ext cx="1831490" cy="880334"/>
          </a:xfrm>
          <a:prstGeom prst="rect">
            <a:avLst/>
          </a:prstGeom>
        </p:spPr>
      </p:pic>
    </p:spTree>
    <p:extLst>
      <p:ext uri="{BB962C8B-B14F-4D97-AF65-F5344CB8AC3E}">
        <p14:creationId xmlns:p14="http://schemas.microsoft.com/office/powerpoint/2010/main" val="29858242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C31D5F0A-2B8E-46D3-B227-F3A67F201834}"/>
              </a:ext>
            </a:extLst>
          </p:cNvPr>
          <p:cNvSpPr/>
          <p:nvPr/>
        </p:nvSpPr>
        <p:spPr>
          <a:xfrm>
            <a:off x="0" y="-38124"/>
            <a:ext cx="9144000" cy="6896124"/>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474C8575-4743-4C88-A2C9-009DF669531C}"/>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5E2E00A4-1B02-4B24-87C6-8D27387ABC9A}"/>
              </a:ext>
            </a:extLst>
          </p:cNvPr>
          <p:cNvSpPr/>
          <p:nvPr/>
        </p:nvSpPr>
        <p:spPr>
          <a:xfrm>
            <a:off x="1043608" y="260648"/>
            <a:ext cx="6552728"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rPr>
              <a:t>SABOTAGE                                                     48</a:t>
            </a:r>
          </a:p>
        </p:txBody>
      </p:sp>
      <p:sp>
        <p:nvSpPr>
          <p:cNvPr id="5" name="Rechthoek 4">
            <a:extLst>
              <a:ext uri="{FF2B5EF4-FFF2-40B4-BE49-F238E27FC236}">
                <a16:creationId xmlns:a16="http://schemas.microsoft.com/office/drawing/2014/main" id="{98624376-5E68-4206-822C-FE10CDE5CC3F}"/>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207C2DB6-A83E-4EED-B4D4-97BAF5272EC0}"/>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56CB4160-8E5A-4F8E-839D-94F0E43373D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9DF2ECCE-1AE0-41F2-8F76-EE143440A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7841"/>
            <a:ext cx="1187624" cy="791750"/>
          </a:xfrm>
          <a:prstGeom prst="rect">
            <a:avLst/>
          </a:prstGeom>
        </p:spPr>
      </p:pic>
      <p:sp>
        <p:nvSpPr>
          <p:cNvPr id="27" name="Tekstvak 26">
            <a:extLst>
              <a:ext uri="{FF2B5EF4-FFF2-40B4-BE49-F238E27FC236}">
                <a16:creationId xmlns:a16="http://schemas.microsoft.com/office/drawing/2014/main" id="{E09EE447-2413-47C8-8422-781836A48483}"/>
              </a:ext>
            </a:extLst>
          </p:cNvPr>
          <p:cNvSpPr txBox="1"/>
          <p:nvPr/>
        </p:nvSpPr>
        <p:spPr>
          <a:xfrm>
            <a:off x="107504" y="908720"/>
            <a:ext cx="3384376" cy="1384995"/>
          </a:xfrm>
          <a:prstGeom prst="rect">
            <a:avLst/>
          </a:prstGeom>
          <a:noFill/>
        </p:spPr>
        <p:txBody>
          <a:bodyPr wrap="square" rtlCol="0">
            <a:spAutoFit/>
          </a:bodyPr>
          <a:lstStyle/>
          <a:p>
            <a:r>
              <a:rPr lang="nl-NL" sz="1100" dirty="0"/>
              <a:t>Het waren geen soldaten, ze wonnen er geen oorlog mee, maar beschadigden wel het materiaal van de vijand: </a:t>
            </a:r>
            <a:r>
              <a:rPr lang="nl-NL" sz="1100" b="1" u="sng" dirty="0"/>
              <a:t>saboteurs</a:t>
            </a:r>
            <a:r>
              <a:rPr lang="nl-NL" sz="1100" dirty="0"/>
              <a:t>. Er waren kleine sabotagedaden, maar ook grote. Sommigen deden het alleen, anderen in een groep. Er was moed voor nodig, want de straf was niet gering. </a:t>
            </a:r>
          </a:p>
          <a:p>
            <a:endParaRPr lang="nl-NL" dirty="0"/>
          </a:p>
        </p:txBody>
      </p:sp>
      <p:sp>
        <p:nvSpPr>
          <p:cNvPr id="28" name="Tekstvak 27">
            <a:extLst>
              <a:ext uri="{FF2B5EF4-FFF2-40B4-BE49-F238E27FC236}">
                <a16:creationId xmlns:a16="http://schemas.microsoft.com/office/drawing/2014/main" id="{1E618803-6731-4E01-BC20-2E3CBE2BA512}"/>
              </a:ext>
            </a:extLst>
          </p:cNvPr>
          <p:cNvSpPr txBox="1"/>
          <p:nvPr/>
        </p:nvSpPr>
        <p:spPr>
          <a:xfrm>
            <a:off x="107504" y="2060848"/>
            <a:ext cx="3456384" cy="2800767"/>
          </a:xfrm>
          <a:prstGeom prst="rect">
            <a:avLst/>
          </a:prstGeom>
          <a:noFill/>
        </p:spPr>
        <p:txBody>
          <a:bodyPr wrap="square" rtlCol="0">
            <a:spAutoFit/>
          </a:bodyPr>
          <a:lstStyle/>
          <a:p>
            <a:r>
              <a:rPr lang="nl-NL" sz="1100" dirty="0"/>
              <a:t>Wat deden saboteurs zoal in de oorlog?</a:t>
            </a:r>
          </a:p>
          <a:p>
            <a:pPr marL="171450" lvl="0" indent="-171450">
              <a:buFont typeface="Arial" panose="020B0604020202020204" pitchFamily="34" charset="0"/>
              <a:buChar char="•"/>
            </a:pPr>
            <a:r>
              <a:rPr lang="nl-NL" sz="1100" dirty="0"/>
              <a:t>Ze gooiden kraaienpoten op de weg,  die kapotte</a:t>
            </a:r>
          </a:p>
          <a:p>
            <a:pPr lvl="0"/>
            <a:r>
              <a:rPr lang="nl-NL" sz="1100" dirty="0"/>
              <a:t>     banden van de Duitse voertuigen veroorzaakte. </a:t>
            </a:r>
          </a:p>
          <a:p>
            <a:pPr lvl="0"/>
            <a:endParaRPr lang="nl-NL" sz="1100" dirty="0"/>
          </a:p>
          <a:p>
            <a:pPr lvl="0"/>
            <a:endParaRPr lang="nl-NL" sz="1100" dirty="0"/>
          </a:p>
          <a:p>
            <a:pPr lvl="0"/>
            <a:endParaRPr lang="nl-NL" sz="1100" dirty="0"/>
          </a:p>
          <a:p>
            <a:pPr lvl="0"/>
            <a:endParaRPr lang="nl-NL" sz="1100" dirty="0"/>
          </a:p>
          <a:p>
            <a:pPr lvl="0"/>
            <a:endParaRPr lang="nl-NL" sz="1100" dirty="0"/>
          </a:p>
          <a:p>
            <a:pPr lvl="0"/>
            <a:endParaRPr lang="nl-NL" sz="1100" dirty="0"/>
          </a:p>
          <a:p>
            <a:pPr marL="171450" lvl="0" indent="-171450">
              <a:buFont typeface="Arial" panose="020B0604020202020204" pitchFamily="34" charset="0"/>
              <a:buChar char="•"/>
            </a:pPr>
            <a:r>
              <a:rPr lang="nl-NL" sz="1100" dirty="0"/>
              <a:t>Ze sneden telefoonlijnen door, om de communicatie</a:t>
            </a:r>
          </a:p>
          <a:p>
            <a:pPr lvl="0"/>
            <a:r>
              <a:rPr lang="nl-NL" sz="1100" dirty="0"/>
              <a:t>     tussen Duitsers te verstoren.</a:t>
            </a:r>
          </a:p>
          <a:p>
            <a:pPr marL="171450" lvl="0" indent="-171450">
              <a:buFont typeface="Arial" panose="020B0604020202020204" pitchFamily="34" charset="0"/>
              <a:buChar char="•"/>
            </a:pPr>
            <a:r>
              <a:rPr lang="nl-NL" sz="1100" dirty="0"/>
              <a:t>Ze beschadigden treinrails, zodat er vertraging kwam</a:t>
            </a:r>
          </a:p>
          <a:p>
            <a:pPr lvl="0"/>
            <a:r>
              <a:rPr lang="nl-NL" sz="1100" dirty="0"/>
              <a:t>     in het vervoer van troepen en wapentuig. </a:t>
            </a:r>
          </a:p>
          <a:p>
            <a:pPr marL="171450" lvl="0" indent="-171450">
              <a:buFont typeface="Arial" panose="020B0604020202020204" pitchFamily="34" charset="0"/>
              <a:buChar char="•"/>
            </a:pPr>
            <a:r>
              <a:rPr lang="nl-NL" sz="1100" dirty="0"/>
              <a:t>Ze stalen blanco persoonsbewijzen, om vluchtelingen</a:t>
            </a:r>
          </a:p>
          <a:p>
            <a:pPr lvl="0"/>
            <a:r>
              <a:rPr lang="nl-NL" sz="1100" dirty="0"/>
              <a:t>     en onderduikers een nieuwe identiteit te kunnen</a:t>
            </a:r>
          </a:p>
          <a:p>
            <a:pPr lvl="0"/>
            <a:r>
              <a:rPr lang="nl-NL" sz="1100" dirty="0"/>
              <a:t>     geven.</a:t>
            </a:r>
          </a:p>
        </p:txBody>
      </p:sp>
      <p:pic>
        <p:nvPicPr>
          <p:cNvPr id="30" name="Afbeelding 29">
            <a:extLst>
              <a:ext uri="{FF2B5EF4-FFF2-40B4-BE49-F238E27FC236}">
                <a16:creationId xmlns:a16="http://schemas.microsoft.com/office/drawing/2014/main" id="{1A8E386D-0E95-4B0E-A45F-3F7CEAEB457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3528" y="2643915"/>
            <a:ext cx="734984" cy="641069"/>
          </a:xfrm>
          <a:prstGeom prst="rect">
            <a:avLst/>
          </a:prstGeom>
        </p:spPr>
      </p:pic>
      <p:pic>
        <p:nvPicPr>
          <p:cNvPr id="31" name="Afbeelding 30">
            <a:extLst>
              <a:ext uri="{FF2B5EF4-FFF2-40B4-BE49-F238E27FC236}">
                <a16:creationId xmlns:a16="http://schemas.microsoft.com/office/drawing/2014/main" id="{0C2A809E-B0EB-4006-B251-D4B88C7914A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420" y="2697569"/>
            <a:ext cx="734984" cy="641069"/>
          </a:xfrm>
          <a:prstGeom prst="rect">
            <a:avLst/>
          </a:prstGeom>
        </p:spPr>
      </p:pic>
      <p:pic>
        <p:nvPicPr>
          <p:cNvPr id="32" name="Afbeelding 31">
            <a:extLst>
              <a:ext uri="{FF2B5EF4-FFF2-40B4-BE49-F238E27FC236}">
                <a16:creationId xmlns:a16="http://schemas.microsoft.com/office/drawing/2014/main" id="{237CBC25-3E4D-4595-9DF7-33C63B82510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92239">
            <a:off x="1095438" y="2915592"/>
            <a:ext cx="734984" cy="641069"/>
          </a:xfrm>
          <a:prstGeom prst="rect">
            <a:avLst/>
          </a:prstGeom>
        </p:spPr>
      </p:pic>
      <p:pic>
        <p:nvPicPr>
          <p:cNvPr id="33" name="Afbeelding 32">
            <a:extLst>
              <a:ext uri="{FF2B5EF4-FFF2-40B4-BE49-F238E27FC236}">
                <a16:creationId xmlns:a16="http://schemas.microsoft.com/office/drawing/2014/main" id="{407FD46B-30A7-4E8F-8D2B-0CF307EAA17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6002" y="2915591"/>
            <a:ext cx="734984" cy="641069"/>
          </a:xfrm>
          <a:prstGeom prst="rect">
            <a:avLst/>
          </a:prstGeom>
        </p:spPr>
      </p:pic>
      <p:pic>
        <p:nvPicPr>
          <p:cNvPr id="34" name="Afbeelding 33">
            <a:extLst>
              <a:ext uri="{FF2B5EF4-FFF2-40B4-BE49-F238E27FC236}">
                <a16:creationId xmlns:a16="http://schemas.microsoft.com/office/drawing/2014/main" id="{455DDFE4-8031-4CC3-90DD-A626F2D7F4A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2945" y="2787931"/>
            <a:ext cx="734984" cy="641069"/>
          </a:xfrm>
          <a:prstGeom prst="rect">
            <a:avLst/>
          </a:prstGeom>
        </p:spPr>
      </p:pic>
      <p:pic>
        <p:nvPicPr>
          <p:cNvPr id="35" name="Afbeelding 34">
            <a:extLst>
              <a:ext uri="{FF2B5EF4-FFF2-40B4-BE49-F238E27FC236}">
                <a16:creationId xmlns:a16="http://schemas.microsoft.com/office/drawing/2014/main" id="{C18611D3-EE79-45E0-BD03-69694EED853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0864" y="2605471"/>
            <a:ext cx="734984" cy="641069"/>
          </a:xfrm>
          <a:prstGeom prst="rect">
            <a:avLst/>
          </a:prstGeom>
        </p:spPr>
      </p:pic>
      <p:pic>
        <p:nvPicPr>
          <p:cNvPr id="36" name="Afbeelding 35">
            <a:extLst>
              <a:ext uri="{FF2B5EF4-FFF2-40B4-BE49-F238E27FC236}">
                <a16:creationId xmlns:a16="http://schemas.microsoft.com/office/drawing/2014/main" id="{FD01DA23-517E-4557-893E-EAB52995F1D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59562">
            <a:off x="2897872" y="2514477"/>
            <a:ext cx="734984" cy="641069"/>
          </a:xfrm>
          <a:prstGeom prst="rect">
            <a:avLst/>
          </a:prstGeom>
        </p:spPr>
      </p:pic>
      <p:sp>
        <p:nvSpPr>
          <p:cNvPr id="9" name="Tekstvak 8">
            <a:extLst>
              <a:ext uri="{FF2B5EF4-FFF2-40B4-BE49-F238E27FC236}">
                <a16:creationId xmlns:a16="http://schemas.microsoft.com/office/drawing/2014/main" id="{ABEE5403-B29F-4426-80BA-DF218D942568}"/>
              </a:ext>
            </a:extLst>
          </p:cNvPr>
          <p:cNvSpPr txBox="1"/>
          <p:nvPr/>
        </p:nvSpPr>
        <p:spPr>
          <a:xfrm>
            <a:off x="107504" y="4861615"/>
            <a:ext cx="3384376" cy="938719"/>
          </a:xfrm>
          <a:prstGeom prst="rect">
            <a:avLst/>
          </a:prstGeom>
          <a:noFill/>
        </p:spPr>
        <p:txBody>
          <a:bodyPr wrap="square" rtlCol="0">
            <a:spAutoFit/>
          </a:bodyPr>
          <a:lstStyle/>
          <a:p>
            <a:r>
              <a:rPr lang="nl-NL" sz="1100" dirty="0"/>
              <a:t>Op 18 februari 1944 was er een fout gemaakt. Goedgezinde ambtenaren van de gemeente Haelen hadden blanco persoonsbewijzen aan het verzet overhandigd, maar door de nummering zou het de Duitsers al snel duidelijk worden wat er was gebeurd. </a:t>
            </a:r>
            <a:endParaRPr lang="nl-NL" dirty="0"/>
          </a:p>
        </p:txBody>
      </p:sp>
      <p:sp>
        <p:nvSpPr>
          <p:cNvPr id="10" name="Tekstvak 9">
            <a:extLst>
              <a:ext uri="{FF2B5EF4-FFF2-40B4-BE49-F238E27FC236}">
                <a16:creationId xmlns:a16="http://schemas.microsoft.com/office/drawing/2014/main" id="{79759DE2-54F8-4A66-8D1E-1EE3525AD72F}"/>
              </a:ext>
            </a:extLst>
          </p:cNvPr>
          <p:cNvSpPr txBox="1"/>
          <p:nvPr/>
        </p:nvSpPr>
        <p:spPr>
          <a:xfrm>
            <a:off x="3577135" y="708480"/>
            <a:ext cx="5300335" cy="1446550"/>
          </a:xfrm>
          <a:prstGeom prst="rect">
            <a:avLst/>
          </a:prstGeom>
          <a:noFill/>
        </p:spPr>
        <p:txBody>
          <a:bodyPr wrap="square" rtlCol="0">
            <a:spAutoFit/>
          </a:bodyPr>
          <a:lstStyle/>
          <a:p>
            <a:r>
              <a:rPr lang="nl-NL" sz="1100" dirty="0"/>
              <a:t>Dit kon alleen opgelost worden met het plegen van een </a:t>
            </a:r>
            <a:r>
              <a:rPr lang="nl-NL" sz="1100" b="1" u="sng" dirty="0"/>
              <a:t>overval</a:t>
            </a:r>
            <a:r>
              <a:rPr lang="nl-NL" sz="1100" dirty="0"/>
              <a:t>, waarbij de rest van de kaarten ook buitgemaakt kon worden. </a:t>
            </a:r>
          </a:p>
          <a:p>
            <a:r>
              <a:rPr lang="nl-NL" sz="1100" dirty="0"/>
              <a:t>Als Duitse officier verkleed, en geholpen door meerdere verzetslieden, lukte het enkele verzetslieden om de sleutel van de kluis te bemachtigen. Uit de kluis werd een grote hoeveelheid persoonsbewijzen, een geldbedrag én de revolver van de burgemeester (de NSB-burgemeester </a:t>
            </a:r>
            <a:r>
              <a:rPr lang="nl-NL" sz="1100" dirty="0" err="1"/>
              <a:t>Tendijck</a:t>
            </a:r>
            <a:r>
              <a:rPr lang="nl-NL" sz="1100" dirty="0"/>
              <a:t>) buitgemaakt. </a:t>
            </a:r>
          </a:p>
          <a:p>
            <a:r>
              <a:rPr lang="nl-NL" sz="1100" dirty="0"/>
              <a:t>De burgemeester en zijn wethouder Boonen werden in de kluis opgesloten. Zij konden deze pas na twee uur verlaten toen de kluis was stukgeslagen door een metselaar. </a:t>
            </a:r>
            <a:endParaRPr lang="nl-NL" dirty="0"/>
          </a:p>
        </p:txBody>
      </p:sp>
      <p:sp>
        <p:nvSpPr>
          <p:cNvPr id="11" name="Tekstvak 10">
            <a:extLst>
              <a:ext uri="{FF2B5EF4-FFF2-40B4-BE49-F238E27FC236}">
                <a16:creationId xmlns:a16="http://schemas.microsoft.com/office/drawing/2014/main" id="{E27AC7B1-BDC7-4D9A-8BF8-CB8B09D8E1C4}"/>
              </a:ext>
            </a:extLst>
          </p:cNvPr>
          <p:cNvSpPr txBox="1"/>
          <p:nvPr/>
        </p:nvSpPr>
        <p:spPr>
          <a:xfrm>
            <a:off x="3577135" y="2293715"/>
            <a:ext cx="3227113" cy="1446550"/>
          </a:xfrm>
          <a:prstGeom prst="rect">
            <a:avLst/>
          </a:prstGeom>
          <a:noFill/>
        </p:spPr>
        <p:txBody>
          <a:bodyPr wrap="square" rtlCol="0">
            <a:spAutoFit/>
          </a:bodyPr>
          <a:lstStyle/>
          <a:p>
            <a:r>
              <a:rPr lang="nl-NL" sz="1100" dirty="0"/>
              <a:t>Op 12 september 1944 roofden de Duitse soldaten alle machines uit de textielfabriek </a:t>
            </a:r>
            <a:r>
              <a:rPr lang="nl-NL" sz="1100" dirty="0" err="1"/>
              <a:t>Beeren</a:t>
            </a:r>
            <a:r>
              <a:rPr lang="nl-NL" sz="1100" dirty="0"/>
              <a:t> in Weert. Deze machines stonden klaar om per trein naar Duitsland te worden vervoerd. </a:t>
            </a:r>
            <a:r>
              <a:rPr lang="nl-NL" sz="1100" dirty="0" err="1"/>
              <a:t>Euard</a:t>
            </a:r>
            <a:r>
              <a:rPr lang="nl-NL" sz="1100" dirty="0"/>
              <a:t> van Wegberg kreeg van het verzet de vraag om de </a:t>
            </a:r>
            <a:r>
              <a:rPr lang="nl-NL" sz="1100" b="1" u="sng" dirty="0"/>
              <a:t>treinrails op te blazen</a:t>
            </a:r>
            <a:r>
              <a:rPr lang="nl-NL" sz="1100" dirty="0"/>
              <a:t>. Dit gebeurde een dag later: tussen Baexem en Haelen ontspoorde de trein en was treinverkeer gedurende een hele tijd niet meer mogelijk.  </a:t>
            </a:r>
            <a:endParaRPr lang="nl-NL" dirty="0"/>
          </a:p>
        </p:txBody>
      </p:sp>
      <p:pic>
        <p:nvPicPr>
          <p:cNvPr id="13" name="Afbeelding 12">
            <a:extLst>
              <a:ext uri="{FF2B5EF4-FFF2-40B4-BE49-F238E27FC236}">
                <a16:creationId xmlns:a16="http://schemas.microsoft.com/office/drawing/2014/main" id="{141F4B18-3187-4CAB-897D-BFDDE4541E2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85086" y="2400456"/>
            <a:ext cx="2392384" cy="3548823"/>
          </a:xfrm>
          <a:prstGeom prst="rect">
            <a:avLst/>
          </a:prstGeom>
        </p:spPr>
      </p:pic>
      <p:sp>
        <p:nvSpPr>
          <p:cNvPr id="14" name="Tekstvak 13">
            <a:extLst>
              <a:ext uri="{FF2B5EF4-FFF2-40B4-BE49-F238E27FC236}">
                <a16:creationId xmlns:a16="http://schemas.microsoft.com/office/drawing/2014/main" id="{534FD8D8-ACC8-4733-BD36-FFF9ABF59448}"/>
              </a:ext>
            </a:extLst>
          </p:cNvPr>
          <p:cNvSpPr txBox="1"/>
          <p:nvPr/>
        </p:nvSpPr>
        <p:spPr>
          <a:xfrm>
            <a:off x="6444208" y="6021288"/>
            <a:ext cx="2489259" cy="261610"/>
          </a:xfrm>
          <a:prstGeom prst="rect">
            <a:avLst/>
          </a:prstGeom>
          <a:noFill/>
        </p:spPr>
        <p:txBody>
          <a:bodyPr wrap="square" rtlCol="0">
            <a:spAutoFit/>
          </a:bodyPr>
          <a:lstStyle/>
          <a:p>
            <a:pPr algn="ctr"/>
            <a:r>
              <a:rPr lang="nl-NL" sz="1100" b="1" i="1" dirty="0"/>
              <a:t>Herstel verbindingslijnen</a:t>
            </a:r>
          </a:p>
        </p:txBody>
      </p:sp>
      <p:pic>
        <p:nvPicPr>
          <p:cNvPr id="16" name="Afbeelding 15">
            <a:extLst>
              <a:ext uri="{FF2B5EF4-FFF2-40B4-BE49-F238E27FC236}">
                <a16:creationId xmlns:a16="http://schemas.microsoft.com/office/drawing/2014/main" id="{BB938854-51EA-4C54-8EF6-2A17D44630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1" r="3791" b="2707"/>
          <a:stretch/>
        </p:blipFill>
        <p:spPr>
          <a:xfrm>
            <a:off x="3654484" y="3799555"/>
            <a:ext cx="2902610" cy="2208313"/>
          </a:xfrm>
          <a:prstGeom prst="rect">
            <a:avLst/>
          </a:prstGeom>
        </p:spPr>
      </p:pic>
      <p:sp>
        <p:nvSpPr>
          <p:cNvPr id="17" name="Tekstvak 16">
            <a:extLst>
              <a:ext uri="{FF2B5EF4-FFF2-40B4-BE49-F238E27FC236}">
                <a16:creationId xmlns:a16="http://schemas.microsoft.com/office/drawing/2014/main" id="{111EC3B5-F84F-45FE-8A36-B772DF34F353}"/>
              </a:ext>
            </a:extLst>
          </p:cNvPr>
          <p:cNvSpPr txBox="1"/>
          <p:nvPr/>
        </p:nvSpPr>
        <p:spPr>
          <a:xfrm>
            <a:off x="3654484" y="6004427"/>
            <a:ext cx="2902610" cy="430887"/>
          </a:xfrm>
          <a:prstGeom prst="rect">
            <a:avLst/>
          </a:prstGeom>
          <a:noFill/>
        </p:spPr>
        <p:txBody>
          <a:bodyPr wrap="square" rtlCol="0">
            <a:spAutoFit/>
          </a:bodyPr>
          <a:lstStyle/>
          <a:p>
            <a:pPr algn="ctr"/>
            <a:r>
              <a:rPr lang="nl-NL" sz="1100" b="1" i="1" dirty="0"/>
              <a:t>Treinrails opgeblazen tussen </a:t>
            </a:r>
          </a:p>
          <a:p>
            <a:pPr algn="ctr"/>
            <a:r>
              <a:rPr lang="nl-NL" sz="1100" b="1" i="1" dirty="0"/>
              <a:t>Baexem en Haelen.</a:t>
            </a:r>
          </a:p>
        </p:txBody>
      </p:sp>
    </p:spTree>
    <p:extLst>
      <p:ext uri="{BB962C8B-B14F-4D97-AF65-F5344CB8AC3E}">
        <p14:creationId xmlns:p14="http://schemas.microsoft.com/office/powerpoint/2010/main" val="773845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588A1DEF-A3B3-4A35-83AA-FDABD14D4ED5}"/>
              </a:ext>
            </a:extLst>
          </p:cNvPr>
          <p:cNvSpPr/>
          <p:nvPr/>
        </p:nvSpPr>
        <p:spPr>
          <a:xfrm>
            <a:off x="0" y="-38124"/>
            <a:ext cx="9144000" cy="6896124"/>
          </a:xfrm>
          <a:prstGeom prst="rect">
            <a:avLst/>
          </a:prstGeom>
          <a:solidFill>
            <a:schemeClr val="tx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1E9A949D-1B71-44F9-A38A-5D0E077580D0}"/>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CB32D7A4-FC91-463B-8B6B-C13BA7EE94C1}"/>
              </a:ext>
            </a:extLst>
          </p:cNvPr>
          <p:cNvSpPr/>
          <p:nvPr/>
        </p:nvSpPr>
        <p:spPr>
          <a:xfrm>
            <a:off x="1043608" y="260648"/>
            <a:ext cx="6552728"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GERAADPLEEGDE LITERATUUR                         49</a:t>
            </a:r>
          </a:p>
        </p:txBody>
      </p:sp>
      <p:sp>
        <p:nvSpPr>
          <p:cNvPr id="5" name="Rechthoek 4">
            <a:extLst>
              <a:ext uri="{FF2B5EF4-FFF2-40B4-BE49-F238E27FC236}">
                <a16:creationId xmlns:a16="http://schemas.microsoft.com/office/drawing/2014/main" id="{92D9D947-8C14-4255-B033-10F207F233B7}"/>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C7B9F2ED-847A-458C-A8EF-B9688E70F482}"/>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2553A60A-C72B-4DDE-AEB7-286C327725C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25" name="Afbeelding 24">
            <a:extLst>
              <a:ext uri="{FF2B5EF4-FFF2-40B4-BE49-F238E27FC236}">
                <a16:creationId xmlns:a16="http://schemas.microsoft.com/office/drawing/2014/main" id="{6C923D42-17FD-4FCC-A628-8D98F310E4C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0"/>
            <a:ext cx="1068178" cy="670716"/>
          </a:xfrm>
          <a:prstGeom prst="rect">
            <a:avLst/>
          </a:prstGeom>
        </p:spPr>
      </p:pic>
      <p:sp>
        <p:nvSpPr>
          <p:cNvPr id="8" name="Tekstvak 7">
            <a:extLst>
              <a:ext uri="{FF2B5EF4-FFF2-40B4-BE49-F238E27FC236}">
                <a16:creationId xmlns:a16="http://schemas.microsoft.com/office/drawing/2014/main" id="{D25ACF6E-74CF-4E0D-9E57-84D5B6755160}"/>
              </a:ext>
            </a:extLst>
          </p:cNvPr>
          <p:cNvSpPr txBox="1"/>
          <p:nvPr/>
        </p:nvSpPr>
        <p:spPr>
          <a:xfrm>
            <a:off x="683568" y="908720"/>
            <a:ext cx="7632848" cy="4906408"/>
          </a:xfrm>
          <a:prstGeom prst="rect">
            <a:avLst/>
          </a:prstGeom>
          <a:noFill/>
        </p:spPr>
        <p:txBody>
          <a:bodyPr wrap="square" rtlCol="0">
            <a:spAutoFit/>
          </a:bodyPr>
          <a:lstStyle/>
          <a:p>
            <a:pPr marL="285750" lvl="0" indent="-285750">
              <a:lnSpc>
                <a:spcPct val="150000"/>
              </a:lnSpc>
              <a:buFont typeface="Arial" panose="020B0604020202020204" pitchFamily="34" charset="0"/>
              <a:buChar char="•"/>
            </a:pPr>
            <a:r>
              <a:rPr lang="nl-NL" sz="1400" dirty="0"/>
              <a:t>Bussel, P.W.E.A. van: De molens van Limburg, Eindhoven 1991. </a:t>
            </a:r>
          </a:p>
          <a:p>
            <a:pPr marL="285750" lvl="0" indent="-285750">
              <a:lnSpc>
                <a:spcPct val="150000"/>
              </a:lnSpc>
              <a:buFont typeface="Arial" panose="020B0604020202020204" pitchFamily="34" charset="0"/>
              <a:buChar char="•"/>
            </a:pPr>
            <a:r>
              <a:rPr lang="nl-NL" sz="1400" dirty="0" err="1"/>
              <a:t>Cammaert</a:t>
            </a:r>
            <a:r>
              <a:rPr lang="nl-NL" sz="1400" dirty="0"/>
              <a:t>, dr. A.P.M: </a:t>
            </a:r>
            <a:r>
              <a:rPr lang="nl-NL" sz="1400" i="1" dirty="0"/>
              <a:t>Het verborgen front, Een geschiedenis van de georganiseerde illegaliteit in de</a:t>
            </a:r>
          </a:p>
          <a:p>
            <a:pPr lvl="0">
              <a:lnSpc>
                <a:spcPct val="150000"/>
              </a:lnSpc>
            </a:pPr>
            <a:r>
              <a:rPr lang="nl-NL" sz="1400" i="1" dirty="0"/>
              <a:t> provincie Limburg tijdens de Tweede Wereldoorlog</a:t>
            </a:r>
            <a:r>
              <a:rPr lang="nl-NL" sz="1400" dirty="0"/>
              <a:t>, deel I en deel II, Leeuwarden/Mechelen 1994. </a:t>
            </a:r>
          </a:p>
          <a:p>
            <a:pPr marL="285750" lvl="0" indent="-285750">
              <a:lnSpc>
                <a:spcPct val="150000"/>
              </a:lnSpc>
              <a:buFont typeface="Arial" panose="020B0604020202020204" pitchFamily="34" charset="0"/>
              <a:buChar char="•"/>
            </a:pPr>
            <a:r>
              <a:rPr lang="nl-NL" sz="1400" dirty="0" err="1"/>
              <a:t>Cammaert</a:t>
            </a:r>
            <a:r>
              <a:rPr lang="nl-NL" sz="1400" dirty="0"/>
              <a:t>, dr. A.P.M.: </a:t>
            </a:r>
            <a:r>
              <a:rPr lang="nl-NL" sz="1400" i="1" dirty="0"/>
              <a:t>Sporen die bleven Razzia’s en deportaties in de herfst van 1944 in Noord- en</a:t>
            </a:r>
          </a:p>
          <a:p>
            <a:pPr lvl="0">
              <a:lnSpc>
                <a:spcPct val="150000"/>
              </a:lnSpc>
            </a:pPr>
            <a:r>
              <a:rPr lang="nl-NL" sz="1400" i="1" dirty="0"/>
              <a:t> midden-Limburg, </a:t>
            </a:r>
            <a:r>
              <a:rPr lang="nl-NL" sz="1400" dirty="0"/>
              <a:t>Helden 1996</a:t>
            </a:r>
            <a:r>
              <a:rPr lang="nl-NL" sz="1400" i="1" dirty="0"/>
              <a:t>.</a:t>
            </a:r>
            <a:endParaRPr lang="nl-NL" sz="1400" dirty="0"/>
          </a:p>
          <a:p>
            <a:pPr marL="285750" lvl="0" indent="-285750">
              <a:lnSpc>
                <a:spcPct val="150000"/>
              </a:lnSpc>
              <a:buFont typeface="Arial" panose="020B0604020202020204" pitchFamily="34" charset="0"/>
              <a:buChar char="•"/>
            </a:pPr>
            <a:r>
              <a:rPr lang="nl-NL" sz="1400" dirty="0" err="1"/>
              <a:t>Capals</a:t>
            </a:r>
            <a:r>
              <a:rPr lang="nl-NL" sz="1400" dirty="0"/>
              <a:t>, </a:t>
            </a:r>
            <a:r>
              <a:rPr lang="nl-NL" sz="1400" dirty="0" err="1"/>
              <a:t>Corstjens</a:t>
            </a:r>
            <a:r>
              <a:rPr lang="nl-NL" sz="1400" dirty="0"/>
              <a:t>, Neyens, </a:t>
            </a:r>
            <a:r>
              <a:rPr lang="nl-NL" sz="1400" dirty="0" err="1"/>
              <a:t>Paredis</a:t>
            </a:r>
            <a:r>
              <a:rPr lang="nl-NL" sz="1400" dirty="0"/>
              <a:t> en Peeters: </a:t>
            </a:r>
            <a:r>
              <a:rPr lang="nl-NL" sz="1400" i="1" dirty="0"/>
              <a:t>De </a:t>
            </a:r>
            <a:r>
              <a:rPr lang="nl-NL" sz="1400" i="1" dirty="0" err="1"/>
              <a:t>Abeek</a:t>
            </a:r>
            <a:r>
              <a:rPr lang="nl-NL" sz="1400" i="1" dirty="0"/>
              <a:t> Levensader van beide </a:t>
            </a:r>
            <a:r>
              <a:rPr lang="nl-NL" sz="1400" i="1" dirty="0" err="1"/>
              <a:t>Limburgen</a:t>
            </a:r>
            <a:r>
              <a:rPr lang="nl-NL" sz="1400" dirty="0"/>
              <a:t>, Genk</a:t>
            </a:r>
          </a:p>
          <a:p>
            <a:pPr lvl="0">
              <a:lnSpc>
                <a:spcPct val="150000"/>
              </a:lnSpc>
            </a:pPr>
            <a:r>
              <a:rPr lang="nl-NL" sz="1400" dirty="0"/>
              <a:t> 2012.</a:t>
            </a:r>
          </a:p>
          <a:p>
            <a:pPr marL="285750" lvl="0" indent="-285750">
              <a:lnSpc>
                <a:spcPct val="150000"/>
              </a:lnSpc>
              <a:buFont typeface="Arial" panose="020B0604020202020204" pitchFamily="34" charset="0"/>
              <a:buChar char="•"/>
            </a:pPr>
            <a:r>
              <a:rPr lang="nl-NL" sz="1400" dirty="0"/>
              <a:t>Coolen, Jan: </a:t>
            </a:r>
            <a:r>
              <a:rPr lang="nl-NL" sz="1400" i="1" dirty="0"/>
              <a:t>Oorlogsdagboek van Jacques van </a:t>
            </a:r>
            <a:r>
              <a:rPr lang="nl-NL" sz="1400" i="1" dirty="0" err="1"/>
              <a:t>Geleuken</a:t>
            </a:r>
            <a:r>
              <a:rPr lang="nl-NL" sz="1400" i="1" dirty="0"/>
              <a:t> bewerkt door Jan Coolen</a:t>
            </a:r>
            <a:r>
              <a:rPr lang="nl-NL" sz="1400" dirty="0"/>
              <a:t>, Thorn 2004. </a:t>
            </a:r>
          </a:p>
          <a:p>
            <a:pPr marL="285750" lvl="0" indent="-285750">
              <a:lnSpc>
                <a:spcPct val="150000"/>
              </a:lnSpc>
              <a:buFont typeface="Arial" panose="020B0604020202020204" pitchFamily="34" charset="0"/>
              <a:buChar char="•"/>
            </a:pPr>
            <a:r>
              <a:rPr lang="nl-NL" sz="1400" dirty="0"/>
              <a:t>Hanssen, J.H.: </a:t>
            </a:r>
            <a:r>
              <a:rPr lang="nl-NL" sz="1400" i="1" dirty="0"/>
              <a:t>De </a:t>
            </a:r>
            <a:r>
              <a:rPr lang="nl-NL" sz="1400" i="1" dirty="0" err="1"/>
              <a:t>Spik</a:t>
            </a:r>
            <a:r>
              <a:rPr lang="nl-NL" sz="1400" i="1" dirty="0"/>
              <a:t> te Haelen</a:t>
            </a:r>
            <a:r>
              <a:rPr lang="nl-NL" sz="1400" dirty="0"/>
              <a:t>, Uit: Rondom het Leudal nr. 32, tijdschrift voor natuur, geschiedenis en milieu, Haelen 1983.</a:t>
            </a:r>
          </a:p>
          <a:p>
            <a:pPr marL="285750" lvl="0" indent="-285750">
              <a:lnSpc>
                <a:spcPct val="150000"/>
              </a:lnSpc>
              <a:buFont typeface="Arial" panose="020B0604020202020204" pitchFamily="34" charset="0"/>
              <a:buChar char="•"/>
            </a:pPr>
            <a:r>
              <a:rPr lang="nl-NL" sz="1400" i="1" dirty="0"/>
              <a:t>Herinneringsalbum Sint-Lambertusschool – Haelen</a:t>
            </a:r>
            <a:r>
              <a:rPr lang="nl-NL" sz="1400" dirty="0"/>
              <a:t> 1930-1982.</a:t>
            </a:r>
          </a:p>
          <a:p>
            <a:pPr marL="285750" lvl="0" indent="-285750">
              <a:lnSpc>
                <a:spcPct val="150000"/>
              </a:lnSpc>
              <a:buFont typeface="Arial" panose="020B0604020202020204" pitchFamily="34" charset="0"/>
              <a:buChar char="•"/>
            </a:pPr>
            <a:r>
              <a:rPr lang="nl-NL" sz="1400" dirty="0" err="1"/>
              <a:t>Kierkels</a:t>
            </a:r>
            <a:r>
              <a:rPr lang="nl-NL" sz="1400" dirty="0"/>
              <a:t> Piet, Kuijpers </a:t>
            </a:r>
            <a:r>
              <a:rPr lang="nl-NL" sz="1400" dirty="0" err="1"/>
              <a:t>Leni</a:t>
            </a:r>
            <a:r>
              <a:rPr lang="nl-NL" sz="1400" dirty="0"/>
              <a:t>, Simons Wim: </a:t>
            </a:r>
            <a:r>
              <a:rPr lang="nl-NL" sz="1400" i="1" dirty="0" err="1"/>
              <a:t>Heitser</a:t>
            </a:r>
            <a:r>
              <a:rPr lang="nl-NL" sz="1400" i="1" dirty="0"/>
              <a:t> </a:t>
            </a:r>
            <a:r>
              <a:rPr lang="nl-NL" sz="1400" i="1" dirty="0" err="1"/>
              <a:t>minse</a:t>
            </a:r>
            <a:r>
              <a:rPr lang="nl-NL" sz="1400" i="1" dirty="0"/>
              <a:t> </a:t>
            </a:r>
            <a:r>
              <a:rPr lang="nl-NL" sz="1400" i="1" dirty="0" err="1"/>
              <a:t>vertèlle</a:t>
            </a:r>
            <a:r>
              <a:rPr lang="nl-NL" sz="1400" i="1" dirty="0"/>
              <a:t>…</a:t>
            </a:r>
            <a:r>
              <a:rPr lang="nl-NL" sz="1400" dirty="0"/>
              <a:t> Heythuysen 2014.</a:t>
            </a:r>
          </a:p>
          <a:p>
            <a:pPr marL="285750" lvl="0" indent="-285750">
              <a:lnSpc>
                <a:spcPct val="150000"/>
              </a:lnSpc>
              <a:buFont typeface="Arial" panose="020B0604020202020204" pitchFamily="34" charset="0"/>
              <a:buChar char="•"/>
            </a:pPr>
            <a:r>
              <a:rPr lang="nl-NL" sz="1400" dirty="0"/>
              <a:t>Levels Hugo en </a:t>
            </a:r>
            <a:r>
              <a:rPr lang="nl-NL" sz="1400" dirty="0" err="1"/>
              <a:t>Munnicks</a:t>
            </a:r>
            <a:r>
              <a:rPr lang="nl-NL" sz="1400" dirty="0"/>
              <a:t> Eric: </a:t>
            </a:r>
            <a:r>
              <a:rPr lang="nl-NL" sz="1400" i="1" dirty="0"/>
              <a:t>Waar blijven de bevrijders! Frontperiode Noord- en Midden-Limburg,</a:t>
            </a:r>
          </a:p>
          <a:p>
            <a:pPr lvl="0">
              <a:lnSpc>
                <a:spcPct val="150000"/>
              </a:lnSpc>
            </a:pPr>
            <a:r>
              <a:rPr lang="nl-NL" sz="1400" i="1" dirty="0"/>
              <a:t> september-oktober 1944 Van hoop naar wanhoop; november-december 1944 Door modder en mijnen naar de Maas;</a:t>
            </a:r>
            <a:r>
              <a:rPr lang="nl-NL" sz="1400" dirty="0"/>
              <a:t> Roermond 2016/2018.</a:t>
            </a:r>
          </a:p>
        </p:txBody>
      </p:sp>
      <p:sp>
        <p:nvSpPr>
          <p:cNvPr id="9" name="Pijl: rechts 8">
            <a:extLst>
              <a:ext uri="{FF2B5EF4-FFF2-40B4-BE49-F238E27FC236}">
                <a16:creationId xmlns:a16="http://schemas.microsoft.com/office/drawing/2014/main" id="{AD660B44-6494-49C4-A346-C3E69EFF303C}"/>
              </a:ext>
            </a:extLst>
          </p:cNvPr>
          <p:cNvSpPr/>
          <p:nvPr/>
        </p:nvSpPr>
        <p:spPr>
          <a:xfrm>
            <a:off x="7949866" y="5964438"/>
            <a:ext cx="1043608" cy="261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hlinkClick r:id="rId5" action="ppaction://hlinksldjump"/>
            <a:extLst>
              <a:ext uri="{FF2B5EF4-FFF2-40B4-BE49-F238E27FC236}">
                <a16:creationId xmlns:a16="http://schemas.microsoft.com/office/drawing/2014/main" id="{70F3A73F-8029-4E7A-B74A-515BA59F063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6426" y="5462497"/>
            <a:ext cx="1056521" cy="705262"/>
          </a:xfrm>
          <a:prstGeom prst="rect">
            <a:avLst/>
          </a:prstGeom>
        </p:spPr>
      </p:pic>
    </p:spTree>
    <p:extLst>
      <p:ext uri="{BB962C8B-B14F-4D97-AF65-F5344CB8AC3E}">
        <p14:creationId xmlns:p14="http://schemas.microsoft.com/office/powerpoint/2010/main" val="3969758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p:txBody>
      </p:sp>
      <p:sp>
        <p:nvSpPr>
          <p:cNvPr id="3" name="Rechthoek 2"/>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1259631" y="292006"/>
            <a:ext cx="6766363" cy="338554"/>
          </a:xfrm>
          <a:prstGeom prst="rect">
            <a:avLst/>
          </a:prstGeom>
          <a:noFill/>
        </p:spPr>
        <p:txBody>
          <a:bodyPr wrap="square" rtlCol="0">
            <a:spAutoFit/>
          </a:bodyPr>
          <a:lstStyle/>
          <a:p>
            <a:r>
              <a:rPr lang="nl-NL" sz="1600" b="1" dirty="0">
                <a:solidFill>
                  <a:schemeClr val="accent3">
                    <a:lumMod val="50000"/>
                  </a:schemeClr>
                </a:solidFill>
                <a:latin typeface="Verdana" panose="020B0604030504040204" pitchFamily="34" charset="0"/>
                <a:ea typeface="Verdana" panose="020B0604030504040204" pitchFamily="34" charset="0"/>
              </a:rPr>
              <a:t>VOSSEN    </a:t>
            </a:r>
            <a:r>
              <a:rPr lang="nl-NL" sz="1600" b="1" dirty="0">
                <a:solidFill>
                  <a:srgbClr val="C00000"/>
                </a:solidFill>
                <a:latin typeface="Verdana" panose="020B0604030504040204" pitchFamily="34" charset="0"/>
                <a:ea typeface="Verdana" panose="020B0604030504040204" pitchFamily="34" charset="0"/>
              </a:rPr>
              <a:t>                                                                          5</a:t>
            </a:r>
          </a:p>
        </p:txBody>
      </p:sp>
      <p:sp>
        <p:nvSpPr>
          <p:cNvPr id="5" name="Rechthoek 4"/>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p:cNvPr>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504" y="6093296"/>
            <a:ext cx="929672" cy="656313"/>
          </a:xfrm>
          <a:prstGeom prst="rect">
            <a:avLst/>
          </a:prstGeom>
        </p:spPr>
      </p:pic>
      <p:pic>
        <p:nvPicPr>
          <p:cNvPr id="10" name="Afbeelding 9"/>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9512" y="63769"/>
            <a:ext cx="824105" cy="772944"/>
          </a:xfrm>
          <a:prstGeom prst="rect">
            <a:avLst/>
          </a:prstGeom>
        </p:spPr>
      </p:pic>
      <p:sp>
        <p:nvSpPr>
          <p:cNvPr id="11" name="Tekstvak 10"/>
          <p:cNvSpPr txBox="1"/>
          <p:nvPr/>
        </p:nvSpPr>
        <p:spPr>
          <a:xfrm>
            <a:off x="3203848" y="908720"/>
            <a:ext cx="2736304" cy="1277273"/>
          </a:xfrm>
          <a:prstGeom prst="rect">
            <a:avLst/>
          </a:prstGeom>
          <a:noFill/>
          <a:ln>
            <a:noFill/>
          </a:ln>
        </p:spPr>
        <p:txBody>
          <a:bodyPr wrap="square" rtlCol="0">
            <a:spAutoFit/>
          </a:bodyPr>
          <a:lstStyle/>
          <a:p>
            <a:r>
              <a:rPr lang="nl-NL" altLang="nl-NL" sz="1100" dirty="0"/>
              <a:t>zich een zekere </a:t>
            </a:r>
            <a:r>
              <a:rPr lang="en-US" altLang="nl-NL" sz="1100" dirty="0">
                <a:latin typeface="Garamond" pitchFamily="18" charset="0"/>
              </a:rPr>
              <a:t>"</a:t>
            </a:r>
            <a:r>
              <a:rPr lang="nl-NL" altLang="nl-NL" sz="1100" dirty="0" err="1"/>
              <a:t>mensen-kennis</a:t>
            </a:r>
            <a:r>
              <a:rPr lang="nl-NL" altLang="nl-NL" sz="1100" dirty="0"/>
              <a:t>” eigen gemaakt. Dit gebeurt in het ene land meer dan in het andere. Men zegt dat Engelse vossen slimmer zijn dan die van het vasteland. Waarschijnlijk is dit ontstaan door de vossenjacht die in Engeland al eeuwen lang beoefend wordt.</a:t>
            </a:r>
          </a:p>
        </p:txBody>
      </p:sp>
      <p:sp>
        <p:nvSpPr>
          <p:cNvPr id="12" name="Tekstvak 11"/>
          <p:cNvSpPr txBox="1"/>
          <p:nvPr/>
        </p:nvSpPr>
        <p:spPr>
          <a:xfrm>
            <a:off x="0" y="908720"/>
            <a:ext cx="3131840" cy="600164"/>
          </a:xfrm>
          <a:prstGeom prst="rect">
            <a:avLst/>
          </a:prstGeom>
          <a:noFill/>
          <a:ln>
            <a:noFill/>
          </a:ln>
        </p:spPr>
        <p:txBody>
          <a:bodyPr wrap="square" rtlCol="0">
            <a:spAutoFit/>
          </a:bodyPr>
          <a:lstStyle/>
          <a:p>
            <a:pPr>
              <a:spcBef>
                <a:spcPct val="50000"/>
              </a:spcBef>
            </a:pPr>
            <a:r>
              <a:rPr lang="nl-NL" altLang="nl-NL" sz="1100" dirty="0">
                <a:latin typeface="Verdana" pitchFamily="34" charset="0"/>
              </a:rPr>
              <a:t>In ons land onderscheidt men twee verschillende soorten vossen, nl. de gewone vos en de brand- of kruisvos.</a:t>
            </a:r>
          </a:p>
        </p:txBody>
      </p:sp>
      <p:grpSp>
        <p:nvGrpSpPr>
          <p:cNvPr id="24" name="Groep 23"/>
          <p:cNvGrpSpPr/>
          <p:nvPr/>
        </p:nvGrpSpPr>
        <p:grpSpPr>
          <a:xfrm>
            <a:off x="29140" y="1484784"/>
            <a:ext cx="1008035" cy="4608512"/>
            <a:chOff x="7380288" y="404813"/>
            <a:chExt cx="1439862" cy="5400675"/>
          </a:xfrm>
        </p:grpSpPr>
        <p:pic>
          <p:nvPicPr>
            <p:cNvPr id="19" name="Picture 14" descr="Vos en hei">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404813"/>
              <a:ext cx="1439862" cy="10080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descr="Jonge vos 3">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288" y="1412875"/>
              <a:ext cx="1439862" cy="9366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Titeldia 1">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0288" y="2349500"/>
              <a:ext cx="1439862" cy="11509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7">
              <a:hlinkClick r:id="rId11" action="ppaction://hlinksldjump"/>
            </p:cNvPr>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80288" y="3500438"/>
              <a:ext cx="1439862"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3" name="Picture 18" descr="Jagende vos 5">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80288" y="4581525"/>
              <a:ext cx="1439862" cy="122396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kstvak 24"/>
          <p:cNvSpPr txBox="1"/>
          <p:nvPr/>
        </p:nvSpPr>
        <p:spPr>
          <a:xfrm>
            <a:off x="1037176" y="1630145"/>
            <a:ext cx="2094664" cy="1107996"/>
          </a:xfrm>
          <a:prstGeom prst="rect">
            <a:avLst/>
          </a:prstGeom>
          <a:noFill/>
        </p:spPr>
        <p:txBody>
          <a:bodyPr wrap="square" rtlCol="0">
            <a:spAutoFit/>
          </a:bodyPr>
          <a:lstStyle/>
          <a:p>
            <a:r>
              <a:rPr lang="nl-NL" altLang="nl-NL" sz="1100" dirty="0"/>
              <a:t>De </a:t>
            </a:r>
            <a:r>
              <a:rPr lang="nl-NL" altLang="nl-NL" sz="1100" b="1" u="sng" dirty="0"/>
              <a:t>gewone vos</a:t>
            </a:r>
            <a:r>
              <a:rPr lang="nl-NL" altLang="nl-NL" sz="1100" dirty="0"/>
              <a:t> is roodbruin, de buik, de borst en de bek, de binnenkant van de poten en het uiteinde van de staart zijn wit. </a:t>
            </a:r>
          </a:p>
          <a:p>
            <a:r>
              <a:rPr lang="nl-NL" altLang="nl-NL" sz="1100" dirty="0"/>
              <a:t>De </a:t>
            </a:r>
            <a:r>
              <a:rPr lang="nl-NL" altLang="nl-NL" sz="1100" b="1" u="sng" dirty="0"/>
              <a:t>brand- of kruisvos </a:t>
            </a:r>
            <a:r>
              <a:rPr lang="nl-NL" altLang="nl-NL" sz="1100" dirty="0"/>
              <a:t>is over het algemeen dieper </a:t>
            </a:r>
            <a:r>
              <a:rPr lang="nl-NL" altLang="nl-NL" sz="1100" dirty="0" err="1"/>
              <a:t>rood-bruin</a:t>
            </a:r>
            <a:r>
              <a:rPr lang="nl-NL" altLang="nl-NL" sz="1100" dirty="0"/>
              <a:t>.</a:t>
            </a:r>
            <a:endParaRPr lang="nl-NL" sz="1100" dirty="0">
              <a:latin typeface="Verdana" panose="020B0604030504040204" pitchFamily="34" charset="0"/>
              <a:ea typeface="Verdana" panose="020B0604030504040204" pitchFamily="34" charset="0"/>
            </a:endParaRPr>
          </a:p>
        </p:txBody>
      </p:sp>
      <p:pic>
        <p:nvPicPr>
          <p:cNvPr id="26" name="Picture 8" descr="Patatvos 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9521" y="2955434"/>
            <a:ext cx="2042319" cy="2710623"/>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p:cNvSpPr txBox="1"/>
          <p:nvPr/>
        </p:nvSpPr>
        <p:spPr>
          <a:xfrm>
            <a:off x="1037175" y="5666057"/>
            <a:ext cx="2094665" cy="769441"/>
          </a:xfrm>
          <a:prstGeom prst="rect">
            <a:avLst/>
          </a:prstGeom>
          <a:noFill/>
        </p:spPr>
        <p:txBody>
          <a:bodyPr wrap="square" rtlCol="0">
            <a:spAutoFit/>
          </a:bodyPr>
          <a:lstStyle/>
          <a:p>
            <a:r>
              <a:rPr lang="nl-NL" altLang="nl-NL" sz="1100" dirty="0"/>
              <a:t>Doordat de vos eeuwenlang </a:t>
            </a:r>
          </a:p>
          <a:p>
            <a:r>
              <a:rPr lang="nl-NL" altLang="nl-NL" sz="1100" dirty="0"/>
              <a:t>werd vervolgd - en in zijn dagelijks bestaan steeds </a:t>
            </a:r>
          </a:p>
          <a:p>
            <a:r>
              <a:rPr lang="nl-NL" altLang="nl-NL" sz="1100" dirty="0"/>
              <a:t>werd bedreigd - heeft hij</a:t>
            </a:r>
          </a:p>
        </p:txBody>
      </p:sp>
      <p:pic>
        <p:nvPicPr>
          <p:cNvPr id="28" name="Picture 6" descr="Vos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47864" y="2214297"/>
            <a:ext cx="2467561" cy="3023989"/>
          </a:xfrm>
          <a:prstGeom prst="rect">
            <a:avLst/>
          </a:prstGeom>
          <a:noFill/>
          <a:extLst>
            <a:ext uri="{909E8E84-426E-40DD-AFC4-6F175D3DCCD1}">
              <a14:hiddenFill xmlns:a14="http://schemas.microsoft.com/office/drawing/2010/main">
                <a:solidFill>
                  <a:srgbClr val="FFFFFF"/>
                </a:solidFill>
              </a14:hiddenFill>
            </a:ext>
          </a:extLst>
        </p:spPr>
      </p:pic>
      <p:sp>
        <p:nvSpPr>
          <p:cNvPr id="29" name="Tekstvak 28"/>
          <p:cNvSpPr txBox="1"/>
          <p:nvPr/>
        </p:nvSpPr>
        <p:spPr>
          <a:xfrm>
            <a:off x="3851920" y="5258062"/>
            <a:ext cx="2160240" cy="1107996"/>
          </a:xfrm>
          <a:prstGeom prst="rect">
            <a:avLst/>
          </a:prstGeom>
          <a:solidFill>
            <a:schemeClr val="accent1">
              <a:lumMod val="40000"/>
              <a:lumOff val="60000"/>
            </a:schemeClr>
          </a:solidFill>
        </p:spPr>
        <p:txBody>
          <a:bodyPr wrap="square" rtlCol="0">
            <a:spAutoFit/>
          </a:bodyPr>
          <a:lstStyle/>
          <a:p>
            <a:r>
              <a:rPr lang="nl-NL" altLang="nl-NL" sz="1100" dirty="0">
                <a:solidFill>
                  <a:srgbClr val="000099"/>
                </a:solidFill>
              </a:rPr>
              <a:t>Vossen beschikken over een geweldig uithoudingsvermogen.</a:t>
            </a:r>
          </a:p>
          <a:p>
            <a:r>
              <a:rPr lang="nl-NL" altLang="nl-NL" sz="1100" dirty="0">
                <a:solidFill>
                  <a:srgbClr val="000099"/>
                </a:solidFill>
              </a:rPr>
              <a:t>     Meer dan tien uur aan één stuk</a:t>
            </a:r>
          </a:p>
          <a:p>
            <a:r>
              <a:rPr lang="nl-NL" altLang="nl-NL" sz="1100" dirty="0">
                <a:solidFill>
                  <a:srgbClr val="000099"/>
                </a:solidFill>
              </a:rPr>
              <a:t>      kan men hem najagen,</a:t>
            </a:r>
          </a:p>
          <a:p>
            <a:r>
              <a:rPr lang="nl-NL" altLang="nl-NL" sz="1100" dirty="0">
                <a:solidFill>
                  <a:srgbClr val="000099"/>
                </a:solidFill>
              </a:rPr>
              <a:t>     zonder dat zijn snelheid vermindert.</a:t>
            </a:r>
            <a:endParaRPr lang="nl-NL" sz="1100" dirty="0">
              <a:solidFill>
                <a:srgbClr val="000099"/>
              </a:solidFill>
            </a:endParaRPr>
          </a:p>
        </p:txBody>
      </p:sp>
      <p:pic>
        <p:nvPicPr>
          <p:cNvPr id="30" name="Afbeelding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73076" y="891188"/>
            <a:ext cx="2834428" cy="2849465"/>
          </a:xfrm>
          <a:prstGeom prst="rect">
            <a:avLst/>
          </a:prstGeom>
        </p:spPr>
      </p:pic>
      <p:sp>
        <p:nvSpPr>
          <p:cNvPr id="31" name="Tekstvak 30"/>
          <p:cNvSpPr txBox="1"/>
          <p:nvPr/>
        </p:nvSpPr>
        <p:spPr>
          <a:xfrm>
            <a:off x="6012160" y="3740653"/>
            <a:ext cx="3096344" cy="938719"/>
          </a:xfrm>
          <a:prstGeom prst="rect">
            <a:avLst/>
          </a:prstGeom>
          <a:noFill/>
        </p:spPr>
        <p:txBody>
          <a:bodyPr wrap="square" rtlCol="0">
            <a:spAutoFit/>
          </a:bodyPr>
          <a:lstStyle/>
          <a:p>
            <a:r>
              <a:rPr lang="nl-NL" altLang="nl-NL" sz="1100" dirty="0"/>
              <a:t>Vossen jagen meestal ’s nachts. Al dravend kunnen zij dan lange afstanden afleggen.</a:t>
            </a:r>
          </a:p>
          <a:p>
            <a:r>
              <a:rPr lang="nl-NL" altLang="nl-NL" sz="1100" dirty="0"/>
              <a:t>Aan het spoor van een dravende vos kun je zien dat zijn achterpoten precies terecht komen in de afdrukken van de voorpoten.</a:t>
            </a:r>
            <a:endParaRPr lang="nl-NL" sz="1100" dirty="0"/>
          </a:p>
        </p:txBody>
      </p:sp>
      <p:pic>
        <p:nvPicPr>
          <p:cNvPr id="32" name="Afbeelding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012160" y="4825250"/>
            <a:ext cx="1372043" cy="1491657"/>
          </a:xfrm>
          <a:prstGeom prst="rect">
            <a:avLst/>
          </a:prstGeom>
        </p:spPr>
      </p:pic>
      <p:sp>
        <p:nvSpPr>
          <p:cNvPr id="33" name="Tekstvak 32"/>
          <p:cNvSpPr txBox="1"/>
          <p:nvPr/>
        </p:nvSpPr>
        <p:spPr>
          <a:xfrm>
            <a:off x="7384203" y="4825250"/>
            <a:ext cx="1652293" cy="1446550"/>
          </a:xfrm>
          <a:prstGeom prst="rect">
            <a:avLst/>
          </a:prstGeom>
          <a:noFill/>
        </p:spPr>
        <p:txBody>
          <a:bodyPr wrap="square" rtlCol="0">
            <a:spAutoFit/>
          </a:bodyPr>
          <a:lstStyle/>
          <a:p>
            <a:pPr algn="r"/>
            <a:r>
              <a:rPr lang="nl-NL" altLang="nl-NL" sz="1100" dirty="0"/>
              <a:t>Het voedsel van de vos bestaat vooral uit kleine knaagdieren zoals </a:t>
            </a:r>
            <a:r>
              <a:rPr lang="nl-NL" altLang="nl-NL" sz="1100" dirty="0" err="1"/>
              <a:t>woel-muizen</a:t>
            </a:r>
            <a:r>
              <a:rPr lang="nl-NL" altLang="nl-NL" sz="1100" dirty="0"/>
              <a:t>, konijnen en ratten.</a:t>
            </a:r>
            <a:br>
              <a:rPr lang="nl-NL" altLang="nl-NL" sz="1100" dirty="0"/>
            </a:br>
            <a:r>
              <a:rPr lang="nl-NL" altLang="nl-NL" sz="1100" dirty="0"/>
              <a:t>Ook eten ze vogels die op het nest zitten, of dieren die verzwakt zijn.</a:t>
            </a:r>
            <a:endParaRPr lang="nl-NL" sz="1100" dirty="0"/>
          </a:p>
        </p:txBody>
      </p:sp>
      <p:pic>
        <p:nvPicPr>
          <p:cNvPr id="34" name="Picture 10" descr="Raaf"/>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5226" y="3763360"/>
            <a:ext cx="1757243" cy="2636912"/>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p:cNvSpPr txBox="1"/>
          <p:nvPr/>
        </p:nvSpPr>
        <p:spPr>
          <a:xfrm>
            <a:off x="755576" y="1547356"/>
            <a:ext cx="248041" cy="230832"/>
          </a:xfrm>
          <a:prstGeom prst="rect">
            <a:avLst/>
          </a:prstGeom>
          <a:noFill/>
        </p:spPr>
        <p:txBody>
          <a:bodyPr wrap="square" rtlCol="0">
            <a:spAutoFit/>
          </a:bodyPr>
          <a:lstStyle/>
          <a:p>
            <a:r>
              <a:rPr lang="nl-NL" sz="900" b="1" i="1" dirty="0">
                <a:solidFill>
                  <a:schemeClr val="bg1"/>
                </a:solidFill>
              </a:rPr>
              <a:t>1</a:t>
            </a:r>
          </a:p>
        </p:txBody>
      </p:sp>
      <p:sp>
        <p:nvSpPr>
          <p:cNvPr id="13" name="Tekstvak 12"/>
          <p:cNvSpPr txBox="1"/>
          <p:nvPr/>
        </p:nvSpPr>
        <p:spPr>
          <a:xfrm>
            <a:off x="755576" y="2955434"/>
            <a:ext cx="248041" cy="230832"/>
          </a:xfrm>
          <a:prstGeom prst="rect">
            <a:avLst/>
          </a:prstGeom>
          <a:noFill/>
        </p:spPr>
        <p:txBody>
          <a:bodyPr wrap="square" rtlCol="0">
            <a:spAutoFit/>
          </a:bodyPr>
          <a:lstStyle/>
          <a:p>
            <a:r>
              <a:rPr lang="nl-NL" sz="900" b="1" i="1" dirty="0">
                <a:solidFill>
                  <a:schemeClr val="bg1"/>
                </a:solidFill>
              </a:rPr>
              <a:t>2</a:t>
            </a:r>
          </a:p>
        </p:txBody>
      </p:sp>
      <p:sp>
        <p:nvSpPr>
          <p:cNvPr id="14" name="Tekstvak 13"/>
          <p:cNvSpPr txBox="1"/>
          <p:nvPr/>
        </p:nvSpPr>
        <p:spPr>
          <a:xfrm>
            <a:off x="755576" y="3861048"/>
            <a:ext cx="248041" cy="230832"/>
          </a:xfrm>
          <a:prstGeom prst="rect">
            <a:avLst/>
          </a:prstGeom>
          <a:noFill/>
        </p:spPr>
        <p:txBody>
          <a:bodyPr wrap="square" rtlCol="0">
            <a:spAutoFit/>
          </a:bodyPr>
          <a:lstStyle/>
          <a:p>
            <a:r>
              <a:rPr lang="nl-NL" sz="900" b="1" i="1" dirty="0">
                <a:solidFill>
                  <a:schemeClr val="bg1"/>
                </a:solidFill>
              </a:rPr>
              <a:t>3</a:t>
            </a:r>
          </a:p>
        </p:txBody>
      </p:sp>
      <p:sp>
        <p:nvSpPr>
          <p:cNvPr id="15" name="Tekstvak 14"/>
          <p:cNvSpPr txBox="1"/>
          <p:nvPr/>
        </p:nvSpPr>
        <p:spPr>
          <a:xfrm>
            <a:off x="107504" y="5819945"/>
            <a:ext cx="360040" cy="230832"/>
          </a:xfrm>
          <a:prstGeom prst="rect">
            <a:avLst/>
          </a:prstGeom>
          <a:noFill/>
        </p:spPr>
        <p:txBody>
          <a:bodyPr wrap="square" rtlCol="0">
            <a:spAutoFit/>
          </a:bodyPr>
          <a:lstStyle/>
          <a:p>
            <a:r>
              <a:rPr lang="nl-NL" sz="900" b="1" i="1" dirty="0">
                <a:solidFill>
                  <a:schemeClr val="bg1"/>
                </a:solidFill>
              </a:rPr>
              <a:t>5</a:t>
            </a:r>
          </a:p>
        </p:txBody>
      </p:sp>
      <p:sp>
        <p:nvSpPr>
          <p:cNvPr id="18" name="Tekstvak 17"/>
          <p:cNvSpPr txBox="1"/>
          <p:nvPr/>
        </p:nvSpPr>
        <p:spPr>
          <a:xfrm>
            <a:off x="755576" y="4825250"/>
            <a:ext cx="248041" cy="230832"/>
          </a:xfrm>
          <a:prstGeom prst="rect">
            <a:avLst/>
          </a:prstGeom>
          <a:noFill/>
        </p:spPr>
        <p:txBody>
          <a:bodyPr wrap="square" rtlCol="0">
            <a:spAutoFit/>
          </a:bodyPr>
          <a:lstStyle/>
          <a:p>
            <a:r>
              <a:rPr lang="nl-NL" sz="900" b="1" i="1" dirty="0"/>
              <a:t>4</a:t>
            </a:r>
          </a:p>
        </p:txBody>
      </p:sp>
      <p:pic>
        <p:nvPicPr>
          <p:cNvPr id="36" name="Afbeelding 35">
            <a:extLst>
              <a:ext uri="{FF2B5EF4-FFF2-40B4-BE49-F238E27FC236}">
                <a16:creationId xmlns:a16="http://schemas.microsoft.com/office/drawing/2014/main" id="{800B30E5-F679-41DF-9F9D-2109D6B49431}"/>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0519" y="6135854"/>
            <a:ext cx="627533" cy="430887"/>
          </a:xfrm>
          <a:prstGeom prst="rect">
            <a:avLst/>
          </a:prstGeom>
        </p:spPr>
      </p:pic>
      <p:sp>
        <p:nvSpPr>
          <p:cNvPr id="17" name="Tekstvak 16">
            <a:extLst>
              <a:ext uri="{FF2B5EF4-FFF2-40B4-BE49-F238E27FC236}">
                <a16:creationId xmlns:a16="http://schemas.microsoft.com/office/drawing/2014/main" id="{66AC4196-D558-4942-BCBF-D3223E064DE0}"/>
              </a:ext>
            </a:extLst>
          </p:cNvPr>
          <p:cNvSpPr txBox="1"/>
          <p:nvPr/>
        </p:nvSpPr>
        <p:spPr>
          <a:xfrm>
            <a:off x="6321148" y="6391039"/>
            <a:ext cx="2715348" cy="230832"/>
          </a:xfrm>
          <a:prstGeom prst="rect">
            <a:avLst/>
          </a:prstGeom>
          <a:noFill/>
        </p:spPr>
        <p:txBody>
          <a:bodyPr wrap="square" rtlCol="0">
            <a:spAutoFit/>
          </a:bodyPr>
          <a:lstStyle/>
          <a:p>
            <a:pPr algn="r"/>
            <a:r>
              <a:rPr lang="nl-NL" sz="900" dirty="0"/>
              <a:t>Foto’s: Wiki </a:t>
            </a:r>
            <a:r>
              <a:rPr lang="nl-NL" sz="900" dirty="0" err="1"/>
              <a:t>Commons</a:t>
            </a:r>
            <a:endParaRPr lang="nl-NL" sz="900" dirty="0"/>
          </a:p>
        </p:txBody>
      </p:sp>
      <p:pic>
        <p:nvPicPr>
          <p:cNvPr id="39" name="Afbeelding 38">
            <a:extLst>
              <a:ext uri="{FF2B5EF4-FFF2-40B4-BE49-F238E27FC236}">
                <a16:creationId xmlns:a16="http://schemas.microsoft.com/office/drawing/2014/main" id="{3D0457B9-6BE7-40FE-93CF-7201FE3353D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025995" y="63769"/>
            <a:ext cx="686873" cy="782312"/>
          </a:xfrm>
          <a:prstGeom prst="rect">
            <a:avLst/>
          </a:prstGeom>
        </p:spPr>
      </p:pic>
    </p:spTree>
    <p:extLst>
      <p:ext uri="{BB962C8B-B14F-4D97-AF65-F5344CB8AC3E}">
        <p14:creationId xmlns:p14="http://schemas.microsoft.com/office/powerpoint/2010/main" val="2326889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380C1324-C936-4234-A891-999893D8A5B9}"/>
              </a:ext>
            </a:extLst>
          </p:cNvPr>
          <p:cNvSpPr/>
          <p:nvPr/>
        </p:nvSpPr>
        <p:spPr>
          <a:xfrm>
            <a:off x="0" y="-38124"/>
            <a:ext cx="9144000" cy="6896124"/>
          </a:xfrm>
          <a:prstGeom prst="rect">
            <a:avLst/>
          </a:prstGeom>
          <a:solidFill>
            <a:schemeClr val="tx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870EDD8C-F64E-460B-B100-9751579F94F2}"/>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AB695679-2E10-425F-B6D7-75CB5A753A85}"/>
              </a:ext>
            </a:extLst>
          </p:cNvPr>
          <p:cNvSpPr/>
          <p:nvPr/>
        </p:nvSpPr>
        <p:spPr>
          <a:xfrm>
            <a:off x="1043608" y="260648"/>
            <a:ext cx="6552728"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GERAADPLEEGDE LITERATUUR (vervolg)          50</a:t>
            </a:r>
          </a:p>
        </p:txBody>
      </p:sp>
      <p:sp>
        <p:nvSpPr>
          <p:cNvPr id="5" name="Rechthoek 4">
            <a:extLst>
              <a:ext uri="{FF2B5EF4-FFF2-40B4-BE49-F238E27FC236}">
                <a16:creationId xmlns:a16="http://schemas.microsoft.com/office/drawing/2014/main" id="{81076FFD-8E35-4087-905E-8415CBE8CD33}"/>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FF8F6F7C-7BB5-4542-90F8-FC7FEDC1D9DB}"/>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97F2238F-2728-4B6D-8CCE-78D5A0137D6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DE3784A0-AC3C-4354-92F9-A862EC459B7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0"/>
            <a:ext cx="1068178" cy="670716"/>
          </a:xfrm>
          <a:prstGeom prst="rect">
            <a:avLst/>
          </a:prstGeom>
        </p:spPr>
      </p:pic>
      <p:sp>
        <p:nvSpPr>
          <p:cNvPr id="9" name="Rechthoek 8">
            <a:extLst>
              <a:ext uri="{FF2B5EF4-FFF2-40B4-BE49-F238E27FC236}">
                <a16:creationId xmlns:a16="http://schemas.microsoft.com/office/drawing/2014/main" id="{AE0A3A11-999B-4D05-BC66-40DFAB53CC8E}"/>
              </a:ext>
            </a:extLst>
          </p:cNvPr>
          <p:cNvSpPr/>
          <p:nvPr/>
        </p:nvSpPr>
        <p:spPr>
          <a:xfrm>
            <a:off x="683568" y="769017"/>
            <a:ext cx="7596844" cy="4260077"/>
          </a:xfrm>
          <a:prstGeom prst="rect">
            <a:avLst/>
          </a:prstGeom>
        </p:spPr>
        <p:txBody>
          <a:bodyPr wrap="square">
            <a:spAutoFit/>
          </a:bodyPr>
          <a:lstStyle/>
          <a:p>
            <a:pPr marL="285750" lvl="0" indent="-285750">
              <a:lnSpc>
                <a:spcPct val="150000"/>
              </a:lnSpc>
              <a:buFont typeface="Arial" panose="020B0604020202020204" pitchFamily="34" charset="0"/>
              <a:buChar char="•"/>
            </a:pPr>
            <a:r>
              <a:rPr lang="nl-NL" sz="1400" dirty="0"/>
              <a:t>Levels, Rijks, </a:t>
            </a:r>
            <a:r>
              <a:rPr lang="nl-NL" sz="1400" dirty="0" err="1"/>
              <a:t>Schmieder</a:t>
            </a:r>
            <a:r>
              <a:rPr lang="nl-NL" sz="1400" dirty="0"/>
              <a:t>: </a:t>
            </a:r>
            <a:r>
              <a:rPr lang="nl-NL" sz="1400" i="1" dirty="0" err="1"/>
              <a:t>Verdraagtj</a:t>
            </a:r>
            <a:r>
              <a:rPr lang="nl-NL" sz="1400" i="1" dirty="0"/>
              <a:t> </a:t>
            </a:r>
            <a:r>
              <a:rPr lang="nl-NL" sz="1400" i="1" dirty="0" err="1"/>
              <a:t>uch</a:t>
            </a:r>
            <a:r>
              <a:rPr lang="nl-NL" sz="1400" i="1" dirty="0"/>
              <a:t>! Van vuistslag tot uitgestoken hand, De Tweede</a:t>
            </a:r>
          </a:p>
          <a:p>
            <a:pPr lvl="0">
              <a:lnSpc>
                <a:spcPct val="150000"/>
              </a:lnSpc>
            </a:pPr>
            <a:r>
              <a:rPr lang="nl-NL" sz="1400" i="1" dirty="0"/>
              <a:t>Wereldoorlog in het Leudalgebied</a:t>
            </a:r>
            <a:r>
              <a:rPr lang="nl-NL" sz="1400" dirty="0"/>
              <a:t>, Haelen 2010. </a:t>
            </a:r>
          </a:p>
          <a:p>
            <a:pPr marL="285750" lvl="0" indent="-285750">
              <a:lnSpc>
                <a:spcPct val="150000"/>
              </a:lnSpc>
              <a:buFont typeface="Arial" panose="020B0604020202020204" pitchFamily="34" charset="0"/>
              <a:buChar char="•"/>
            </a:pPr>
            <a:r>
              <a:rPr lang="nl-NL" sz="1400" dirty="0"/>
              <a:t>Lieshout, Jan van: </a:t>
            </a:r>
            <a:r>
              <a:rPr lang="nl-NL" sz="1400" i="1" dirty="0"/>
              <a:t>De aal van Oranje</a:t>
            </a:r>
            <a:r>
              <a:rPr lang="nl-NL" sz="1400" dirty="0"/>
              <a:t>, Venlo 1988.</a:t>
            </a:r>
          </a:p>
          <a:p>
            <a:pPr marL="285750" lvl="0" indent="-285750">
              <a:lnSpc>
                <a:spcPct val="150000"/>
              </a:lnSpc>
              <a:buFont typeface="Arial" panose="020B0604020202020204" pitchFamily="34" charset="0"/>
              <a:buChar char="•"/>
            </a:pPr>
            <a:r>
              <a:rPr lang="nl-NL" sz="1400" dirty="0"/>
              <a:t>Manders-Scheres, Truus, uit: </a:t>
            </a:r>
            <a:r>
              <a:rPr lang="nl-NL" sz="1400" i="1" dirty="0"/>
              <a:t>Lancaster MR 858 – ontsnappingsroutes</a:t>
            </a:r>
            <a:r>
              <a:rPr lang="nl-NL" sz="1400" dirty="0"/>
              <a:t>, artikel </a:t>
            </a:r>
            <a:r>
              <a:rPr lang="nl-NL" sz="1400" i="1" dirty="0"/>
              <a:t>Verzet begint niet</a:t>
            </a:r>
          </a:p>
          <a:p>
            <a:pPr lvl="0">
              <a:lnSpc>
                <a:spcPct val="150000"/>
              </a:lnSpc>
            </a:pPr>
            <a:r>
              <a:rPr lang="nl-NL" sz="1400" i="1" dirty="0"/>
              <a:t>met grote woorden…</a:t>
            </a:r>
            <a:r>
              <a:rPr lang="nl-NL" sz="1400" dirty="0"/>
              <a:t> Neeritter, 1993.</a:t>
            </a:r>
          </a:p>
          <a:p>
            <a:pPr marL="285750" lvl="0" indent="-285750">
              <a:lnSpc>
                <a:spcPct val="150000"/>
              </a:lnSpc>
              <a:buFont typeface="Arial" panose="020B0604020202020204" pitchFamily="34" charset="0"/>
              <a:buChar char="•"/>
            </a:pPr>
            <a:r>
              <a:rPr lang="nl-NL" sz="1400" dirty="0" err="1"/>
              <a:t>Marut</a:t>
            </a:r>
            <a:r>
              <a:rPr lang="nl-NL" sz="1400" dirty="0"/>
              <a:t> Alex: </a:t>
            </a:r>
            <a:r>
              <a:rPr lang="nl-NL" sz="1400" i="1" dirty="0"/>
              <a:t>Ooggetuigen deel 2 Pilotenhulp in Genk</a:t>
            </a:r>
            <a:r>
              <a:rPr lang="nl-NL" sz="1400" dirty="0"/>
              <a:t>, Genk, 2011.</a:t>
            </a:r>
            <a:r>
              <a:rPr lang="nl-NL" sz="1400" i="1" dirty="0"/>
              <a:t> </a:t>
            </a:r>
          </a:p>
          <a:p>
            <a:pPr marL="285750" lvl="0" indent="-285750">
              <a:lnSpc>
                <a:spcPct val="150000"/>
              </a:lnSpc>
              <a:buFont typeface="Arial" panose="020B0604020202020204" pitchFamily="34" charset="0"/>
              <a:buChar char="•"/>
            </a:pPr>
            <a:r>
              <a:rPr lang="nl-NL" sz="1400" dirty="0" err="1"/>
              <a:t>Renes</a:t>
            </a:r>
            <a:r>
              <a:rPr lang="nl-NL" sz="1400" dirty="0"/>
              <a:t>, J.: </a:t>
            </a:r>
            <a:r>
              <a:rPr lang="nl-NL" sz="1400" i="1" dirty="0"/>
              <a:t>Landschappen van Maas en Peel</a:t>
            </a:r>
            <a:r>
              <a:rPr lang="nl-NL" sz="1400" dirty="0"/>
              <a:t>, Leeuwarden Maastricht, 1999.</a:t>
            </a:r>
          </a:p>
          <a:p>
            <a:pPr marL="285750" lvl="0" indent="-285750">
              <a:lnSpc>
                <a:spcPct val="150000"/>
              </a:lnSpc>
              <a:buFont typeface="Arial" panose="020B0604020202020204" pitchFamily="34" charset="0"/>
              <a:buChar char="•"/>
            </a:pPr>
            <a:r>
              <a:rPr lang="nl-NL" sz="1400" dirty="0"/>
              <a:t>Reynen, H.: </a:t>
            </a:r>
            <a:r>
              <a:rPr lang="nl-NL" sz="1400" i="1" dirty="0"/>
              <a:t>Tevergeefs gewacht!?</a:t>
            </a:r>
            <a:r>
              <a:rPr lang="nl-NL" sz="1400" dirty="0"/>
              <a:t>, Rondom het Leudal 37/38, Haelen, 1985. </a:t>
            </a:r>
          </a:p>
          <a:p>
            <a:pPr marL="285750" lvl="0" indent="-285750">
              <a:lnSpc>
                <a:spcPct val="150000"/>
              </a:lnSpc>
              <a:buFont typeface="Arial" panose="020B0604020202020204" pitchFamily="34" charset="0"/>
              <a:buChar char="•"/>
            </a:pPr>
            <a:r>
              <a:rPr lang="nl-NL" sz="1400" dirty="0"/>
              <a:t>Verheijen, Maan, uit: </a:t>
            </a:r>
            <a:r>
              <a:rPr lang="nl-NL" sz="1400" i="1" dirty="0"/>
              <a:t>Lancaster MR 858 – ontsnappingsroutes</a:t>
            </a:r>
            <a:r>
              <a:rPr lang="nl-NL" sz="1400" dirty="0"/>
              <a:t>, artikel </a:t>
            </a:r>
            <a:r>
              <a:rPr lang="nl-NL" sz="1400" i="1" dirty="0" err="1"/>
              <a:t>Passeurs</a:t>
            </a:r>
            <a:r>
              <a:rPr lang="nl-NL" sz="1400" i="1" dirty="0"/>
              <a:t> et honneurs</a:t>
            </a:r>
            <a:r>
              <a:rPr lang="nl-NL" sz="1400" dirty="0"/>
              <a:t>,</a:t>
            </a:r>
          </a:p>
          <a:p>
            <a:pPr lvl="0">
              <a:lnSpc>
                <a:spcPct val="150000"/>
              </a:lnSpc>
            </a:pPr>
            <a:r>
              <a:rPr lang="nl-NL" sz="1400" dirty="0"/>
              <a:t>Neeritter 1993.</a:t>
            </a:r>
          </a:p>
          <a:p>
            <a:pPr marL="285750" lvl="0" indent="-285750">
              <a:lnSpc>
                <a:spcPct val="150000"/>
              </a:lnSpc>
              <a:buFont typeface="Arial" panose="020B0604020202020204" pitchFamily="34" charset="0"/>
              <a:buChar char="•"/>
            </a:pPr>
            <a:r>
              <a:rPr lang="nl-NL" sz="1400" dirty="0"/>
              <a:t>Wal, W.J. van de (De Haan): </a:t>
            </a:r>
            <a:r>
              <a:rPr lang="nl-NL" sz="1400" i="1" dirty="0"/>
              <a:t>BVO Berichten Voorziening in Oorlogstijd</a:t>
            </a:r>
            <a:r>
              <a:rPr lang="nl-NL" sz="1400" dirty="0"/>
              <a:t>, Herten 1974.</a:t>
            </a:r>
          </a:p>
          <a:p>
            <a:pPr marL="285750" lvl="0" indent="-285750">
              <a:lnSpc>
                <a:spcPct val="150000"/>
              </a:lnSpc>
              <a:buFont typeface="Arial" panose="020B0604020202020204" pitchFamily="34" charset="0"/>
              <a:buChar char="•"/>
            </a:pPr>
            <a:r>
              <a:rPr lang="nl-NL" sz="1400" dirty="0" err="1"/>
              <a:t>Welters</a:t>
            </a:r>
            <a:r>
              <a:rPr lang="nl-NL" sz="1400" dirty="0"/>
              <a:t>, H.: Feesten, </a:t>
            </a:r>
            <a:r>
              <a:rPr lang="nl-NL" sz="1400" i="1" dirty="0"/>
              <a:t>Zeden, gebruiken en spreekwoorden in Limburg</a:t>
            </a:r>
            <a:r>
              <a:rPr lang="nl-NL" sz="1400" dirty="0"/>
              <a:t>, Venlo 1877</a:t>
            </a:r>
          </a:p>
          <a:p>
            <a:pPr lvl="0">
              <a:lnSpc>
                <a:spcPct val="150000"/>
              </a:lnSpc>
            </a:pPr>
            <a:endParaRPr lang="nl-NL" sz="1400" dirty="0"/>
          </a:p>
        </p:txBody>
      </p:sp>
      <p:sp>
        <p:nvSpPr>
          <p:cNvPr id="10" name="Pijl: rechts 9">
            <a:extLst>
              <a:ext uri="{FF2B5EF4-FFF2-40B4-BE49-F238E27FC236}">
                <a16:creationId xmlns:a16="http://schemas.microsoft.com/office/drawing/2014/main" id="{2C502520-3482-4E08-9914-1FF3AB8AA431}"/>
              </a:ext>
            </a:extLst>
          </p:cNvPr>
          <p:cNvSpPr/>
          <p:nvPr/>
        </p:nvSpPr>
        <p:spPr>
          <a:xfrm>
            <a:off x="7949866" y="5964438"/>
            <a:ext cx="1043608" cy="261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hlinkClick r:id="rId5" action="ppaction://hlinksldjump"/>
            <a:extLst>
              <a:ext uri="{FF2B5EF4-FFF2-40B4-BE49-F238E27FC236}">
                <a16:creationId xmlns:a16="http://schemas.microsoft.com/office/drawing/2014/main" id="{197032A8-039C-4831-A933-BF9B372F2B9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6426" y="5462497"/>
            <a:ext cx="1056521" cy="705262"/>
          </a:xfrm>
          <a:prstGeom prst="rect">
            <a:avLst/>
          </a:prstGeom>
        </p:spPr>
      </p:pic>
    </p:spTree>
    <p:extLst>
      <p:ext uri="{BB962C8B-B14F-4D97-AF65-F5344CB8AC3E}">
        <p14:creationId xmlns:p14="http://schemas.microsoft.com/office/powerpoint/2010/main" val="13057531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7ABFCB0-412C-4D35-AE7A-12004B04034E}"/>
              </a:ext>
            </a:extLst>
          </p:cNvPr>
          <p:cNvSpPr/>
          <p:nvPr/>
        </p:nvSpPr>
        <p:spPr>
          <a:xfrm>
            <a:off x="0" y="-38124"/>
            <a:ext cx="9144000" cy="6896124"/>
          </a:xfrm>
          <a:prstGeom prst="rect">
            <a:avLst/>
          </a:prstGeom>
          <a:solidFill>
            <a:schemeClr val="tx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5769A4A9-450B-4BE9-AD02-566BA5FB6651}"/>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CAF801F8-5659-43F3-9AE8-32442EAF18B4}"/>
              </a:ext>
            </a:extLst>
          </p:cNvPr>
          <p:cNvSpPr/>
          <p:nvPr/>
        </p:nvSpPr>
        <p:spPr>
          <a:xfrm>
            <a:off x="1043608" y="260648"/>
            <a:ext cx="6552728"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OVERIGE BRONNEN                                           51</a:t>
            </a:r>
          </a:p>
        </p:txBody>
      </p:sp>
      <p:sp>
        <p:nvSpPr>
          <p:cNvPr id="5" name="Rechthoek 4">
            <a:extLst>
              <a:ext uri="{FF2B5EF4-FFF2-40B4-BE49-F238E27FC236}">
                <a16:creationId xmlns:a16="http://schemas.microsoft.com/office/drawing/2014/main" id="{300746B8-7FB0-412F-9957-1D363D49ED85}"/>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E36D3E5-FF3B-4E72-BDCD-5454FCF5C696}"/>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59FB495B-D136-4059-A75B-A66E3932A9B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D098DF76-871F-4F8A-8DD4-750130F3C10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0"/>
            <a:ext cx="1068178" cy="670716"/>
          </a:xfrm>
          <a:prstGeom prst="rect">
            <a:avLst/>
          </a:prstGeom>
        </p:spPr>
      </p:pic>
      <p:sp>
        <p:nvSpPr>
          <p:cNvPr id="10" name="Pijl: rechts 9">
            <a:extLst>
              <a:ext uri="{FF2B5EF4-FFF2-40B4-BE49-F238E27FC236}">
                <a16:creationId xmlns:a16="http://schemas.microsoft.com/office/drawing/2014/main" id="{F87DAEB0-17EB-4065-A0DA-F8D621B7118E}"/>
              </a:ext>
            </a:extLst>
          </p:cNvPr>
          <p:cNvSpPr/>
          <p:nvPr/>
        </p:nvSpPr>
        <p:spPr>
          <a:xfrm>
            <a:off x="7949866" y="5964438"/>
            <a:ext cx="1043608" cy="261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hlinkClick r:id="rId5" action="ppaction://hlinksldjump"/>
            <a:extLst>
              <a:ext uri="{FF2B5EF4-FFF2-40B4-BE49-F238E27FC236}">
                <a16:creationId xmlns:a16="http://schemas.microsoft.com/office/drawing/2014/main" id="{A6840594-76D4-47E8-AC66-624B94C3442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6426" y="5462497"/>
            <a:ext cx="1056521" cy="705262"/>
          </a:xfrm>
          <a:prstGeom prst="rect">
            <a:avLst/>
          </a:prstGeom>
        </p:spPr>
      </p:pic>
      <p:sp>
        <p:nvSpPr>
          <p:cNvPr id="9" name="Tekstvak 8">
            <a:extLst>
              <a:ext uri="{FF2B5EF4-FFF2-40B4-BE49-F238E27FC236}">
                <a16:creationId xmlns:a16="http://schemas.microsoft.com/office/drawing/2014/main" id="{B7F700C1-79D8-4BD5-9B79-8E33C15F1246}"/>
              </a:ext>
            </a:extLst>
          </p:cNvPr>
          <p:cNvSpPr txBox="1"/>
          <p:nvPr/>
        </p:nvSpPr>
        <p:spPr>
          <a:xfrm>
            <a:off x="467544" y="764704"/>
            <a:ext cx="7848872" cy="3170099"/>
          </a:xfrm>
          <a:prstGeom prst="rect">
            <a:avLst/>
          </a:prstGeom>
          <a:noFill/>
        </p:spPr>
        <p:txBody>
          <a:bodyPr wrap="square" rtlCol="0">
            <a:spAutoFit/>
          </a:bodyPr>
          <a:lstStyle/>
          <a:p>
            <a:pPr lvl="0"/>
            <a:r>
              <a:rPr lang="nl-NL" sz="1400" dirty="0"/>
              <a:t>Website “Mondiaal Nieuws” </a:t>
            </a:r>
            <a:r>
              <a:rPr lang="nl-NL" sz="1400" u="sng" dirty="0">
                <a:hlinkClick r:id="rId7"/>
              </a:rPr>
              <a:t>www.mo.be</a:t>
            </a:r>
            <a:r>
              <a:rPr lang="nl-NL" sz="1400" dirty="0"/>
              <a:t> </a:t>
            </a:r>
          </a:p>
          <a:p>
            <a:pPr lvl="0"/>
            <a:r>
              <a:rPr lang="nl-NL" sz="1400" dirty="0"/>
              <a:t>Website </a:t>
            </a:r>
            <a:r>
              <a:rPr lang="nl-NL" sz="1400" dirty="0" err="1"/>
              <a:t>Delpher</a:t>
            </a:r>
            <a:r>
              <a:rPr lang="nl-NL" sz="1400" dirty="0"/>
              <a:t> krantenarchief: </a:t>
            </a:r>
            <a:r>
              <a:rPr lang="nl-NL" sz="1400" u="sng" dirty="0">
                <a:hlinkClick r:id="rId8"/>
              </a:rPr>
              <a:t>www.delpher.nl</a:t>
            </a:r>
            <a:r>
              <a:rPr lang="nl-NL" sz="1400" dirty="0"/>
              <a:t> </a:t>
            </a:r>
          </a:p>
          <a:p>
            <a:pPr lvl="0"/>
            <a:r>
              <a:rPr lang="nl-NL" sz="1400" dirty="0"/>
              <a:t>Website Natuurmonumenten: </a:t>
            </a:r>
            <a:r>
              <a:rPr lang="nl-NL" sz="1400" u="sng" dirty="0">
                <a:hlinkClick r:id="rId9"/>
              </a:rPr>
              <a:t>www.natuurmonumenten.nl</a:t>
            </a:r>
            <a:endParaRPr lang="nl-NL" sz="1400" dirty="0"/>
          </a:p>
          <a:p>
            <a:r>
              <a:rPr lang="nl-NL" sz="1400" dirty="0"/>
              <a:t> </a:t>
            </a:r>
          </a:p>
          <a:p>
            <a:r>
              <a:rPr lang="nl-NL" sz="1400" dirty="0"/>
              <a:t>Overige bronnen:                                                                                                                                                                                                                        </a:t>
            </a:r>
          </a:p>
          <a:p>
            <a:endParaRPr lang="nl-NL" sz="1400" dirty="0"/>
          </a:p>
          <a:p>
            <a:r>
              <a:rPr lang="nl-NL" sz="1400" dirty="0"/>
              <a:t>Har </a:t>
            </a:r>
            <a:r>
              <a:rPr lang="nl-NL" sz="1400" dirty="0" err="1"/>
              <a:t>Bex</a:t>
            </a:r>
            <a:r>
              <a:rPr lang="nl-NL" sz="1400" dirty="0"/>
              <a:t>, </a:t>
            </a:r>
            <a:r>
              <a:rPr lang="nl-NL" sz="1400" dirty="0" err="1"/>
              <a:t>Sjèlke</a:t>
            </a:r>
            <a:r>
              <a:rPr lang="nl-NL" sz="1400" dirty="0"/>
              <a:t> </a:t>
            </a:r>
            <a:r>
              <a:rPr lang="nl-NL" sz="1400" dirty="0" err="1"/>
              <a:t>Bex</a:t>
            </a:r>
            <a:r>
              <a:rPr lang="nl-NL" sz="1400" dirty="0"/>
              <a:t>, Frits </a:t>
            </a:r>
            <a:r>
              <a:rPr lang="nl-NL" sz="1400" dirty="0" err="1"/>
              <a:t>Criens</a:t>
            </a:r>
            <a:r>
              <a:rPr lang="nl-NL" sz="1400" dirty="0"/>
              <a:t>, Frits van Horne, </a:t>
            </a:r>
            <a:r>
              <a:rPr lang="nl-NL" sz="1400" dirty="0" err="1"/>
              <a:t>Sjra</a:t>
            </a:r>
            <a:r>
              <a:rPr lang="nl-NL" sz="1400" dirty="0"/>
              <a:t> van Horne. </a:t>
            </a:r>
          </a:p>
          <a:p>
            <a:r>
              <a:rPr lang="nl-NL" sz="1400" dirty="0"/>
              <a:t>Familie Van de Vin, familie Vossen en Lei Wolters.  </a:t>
            </a:r>
          </a:p>
          <a:p>
            <a:endParaRPr lang="nl-NL" sz="1400" dirty="0"/>
          </a:p>
          <a:p>
            <a:r>
              <a:rPr lang="nl-NL" sz="1400" dirty="0"/>
              <a:t>Heemkundevereniging </a:t>
            </a:r>
            <a:r>
              <a:rPr lang="nl-NL" sz="1400" dirty="0" err="1"/>
              <a:t>Heitse</a:t>
            </a:r>
            <a:r>
              <a:rPr lang="nl-NL" sz="1400" dirty="0"/>
              <a:t>, Heemkundevereniging Hunsel, Studiegroep Leudal.</a:t>
            </a:r>
          </a:p>
          <a:p>
            <a:endParaRPr lang="nl-NL" sz="1400" dirty="0"/>
          </a:p>
          <a:p>
            <a:r>
              <a:rPr lang="nl-NL" sz="1400" dirty="0"/>
              <a:t>Oorlogsmuseum Overloon, Verzetsmuseum Amsterdam, </a:t>
            </a:r>
            <a:r>
              <a:rPr lang="nl-NL" sz="1400" dirty="0" err="1"/>
              <a:t>VluchtelingenWerk</a:t>
            </a:r>
            <a:r>
              <a:rPr lang="nl-NL" sz="1400" dirty="0"/>
              <a:t> Nederland</a:t>
            </a:r>
          </a:p>
          <a:p>
            <a:r>
              <a:rPr lang="nl-NL" sz="1400" dirty="0"/>
              <a:t> </a:t>
            </a:r>
          </a:p>
          <a:p>
            <a:endParaRPr lang="nl-NL" dirty="0"/>
          </a:p>
        </p:txBody>
      </p:sp>
    </p:spTree>
    <p:extLst>
      <p:ext uri="{BB962C8B-B14F-4D97-AF65-F5344CB8AC3E}">
        <p14:creationId xmlns:p14="http://schemas.microsoft.com/office/powerpoint/2010/main" val="4202873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0F3CAAC-4A99-452D-A203-D13ADBDEBA79}"/>
              </a:ext>
            </a:extLst>
          </p:cNvPr>
          <p:cNvSpPr/>
          <p:nvPr/>
        </p:nvSpPr>
        <p:spPr>
          <a:xfrm>
            <a:off x="0" y="-38124"/>
            <a:ext cx="9144000" cy="6896124"/>
          </a:xfrm>
          <a:prstGeom prst="rect">
            <a:avLst/>
          </a:prstGeom>
          <a:solidFill>
            <a:schemeClr val="tx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12A50C8E-80D6-45A9-BA10-F5AA2AA27381}"/>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AA8EC868-22B4-4562-BFE2-294470DE1FC1}"/>
              </a:ext>
            </a:extLst>
          </p:cNvPr>
          <p:cNvSpPr/>
          <p:nvPr/>
        </p:nvSpPr>
        <p:spPr>
          <a:xfrm>
            <a:off x="1043608" y="260648"/>
            <a:ext cx="6552728"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VOOR WIE NOG MEER LEZEN WIL                      52</a:t>
            </a:r>
          </a:p>
        </p:txBody>
      </p:sp>
      <p:sp>
        <p:nvSpPr>
          <p:cNvPr id="5" name="Rechthoek 4">
            <a:extLst>
              <a:ext uri="{FF2B5EF4-FFF2-40B4-BE49-F238E27FC236}">
                <a16:creationId xmlns:a16="http://schemas.microsoft.com/office/drawing/2014/main" id="{2821A9AA-3561-4CA2-8BC9-519C1DB37579}"/>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645A34A4-F508-44FE-834A-C640138381E7}"/>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A7E3DAF8-E85E-4375-A8A6-D2CC02F2400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C5096415-F146-4A42-B4DA-F78A499CAF3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0"/>
            <a:ext cx="1068178" cy="670716"/>
          </a:xfrm>
          <a:prstGeom prst="rect">
            <a:avLst/>
          </a:prstGeom>
        </p:spPr>
      </p:pic>
      <p:pic>
        <p:nvPicPr>
          <p:cNvPr id="11" name="Afbeelding 10">
            <a:extLst>
              <a:ext uri="{FF2B5EF4-FFF2-40B4-BE49-F238E27FC236}">
                <a16:creationId xmlns:a16="http://schemas.microsoft.com/office/drawing/2014/main" id="{D7CC1FBF-D68D-4DF7-AD69-3FE1B53FFA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06" y="884706"/>
            <a:ext cx="2041871" cy="2544294"/>
          </a:xfrm>
          <a:prstGeom prst="rect">
            <a:avLst/>
          </a:prstGeom>
        </p:spPr>
      </p:pic>
      <p:pic>
        <p:nvPicPr>
          <p:cNvPr id="13" name="Afbeelding 12">
            <a:extLst>
              <a:ext uri="{FF2B5EF4-FFF2-40B4-BE49-F238E27FC236}">
                <a16:creationId xmlns:a16="http://schemas.microsoft.com/office/drawing/2014/main" id="{8ADCAC43-314B-46A5-9176-183D5FF77C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1905" y="884706"/>
            <a:ext cx="1985418" cy="2544294"/>
          </a:xfrm>
          <a:prstGeom prst="rect">
            <a:avLst/>
          </a:prstGeom>
        </p:spPr>
      </p:pic>
      <p:pic>
        <p:nvPicPr>
          <p:cNvPr id="15" name="Afbeelding 14">
            <a:extLst>
              <a:ext uri="{FF2B5EF4-FFF2-40B4-BE49-F238E27FC236}">
                <a16:creationId xmlns:a16="http://schemas.microsoft.com/office/drawing/2014/main" id="{38D4773B-07CA-4E53-840A-13489D8B53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8826" y="3776783"/>
            <a:ext cx="1467188" cy="2418082"/>
          </a:xfrm>
          <a:prstGeom prst="rect">
            <a:avLst/>
          </a:prstGeom>
        </p:spPr>
      </p:pic>
      <p:pic>
        <p:nvPicPr>
          <p:cNvPr id="17" name="Afbeelding 16">
            <a:extLst>
              <a:ext uri="{FF2B5EF4-FFF2-40B4-BE49-F238E27FC236}">
                <a16:creationId xmlns:a16="http://schemas.microsoft.com/office/drawing/2014/main" id="{A438E9CD-1176-490D-8B8B-75AE151F7B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2920" y="3761399"/>
            <a:ext cx="1624338" cy="2418082"/>
          </a:xfrm>
          <a:prstGeom prst="rect">
            <a:avLst/>
          </a:prstGeom>
        </p:spPr>
      </p:pic>
      <p:pic>
        <p:nvPicPr>
          <p:cNvPr id="19" name="Afbeelding 18">
            <a:extLst>
              <a:ext uri="{FF2B5EF4-FFF2-40B4-BE49-F238E27FC236}">
                <a16:creationId xmlns:a16="http://schemas.microsoft.com/office/drawing/2014/main" id="{EF01D905-6B77-4DBC-AAC6-3DB974755C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4124" y="3761399"/>
            <a:ext cx="1689654" cy="2418083"/>
          </a:xfrm>
          <a:prstGeom prst="rect">
            <a:avLst/>
          </a:prstGeom>
        </p:spPr>
      </p:pic>
      <p:sp>
        <p:nvSpPr>
          <p:cNvPr id="20" name="Pijl: rechts 19">
            <a:extLst>
              <a:ext uri="{FF2B5EF4-FFF2-40B4-BE49-F238E27FC236}">
                <a16:creationId xmlns:a16="http://schemas.microsoft.com/office/drawing/2014/main" id="{6AE6FD82-E855-4815-811A-F96912975617}"/>
              </a:ext>
            </a:extLst>
          </p:cNvPr>
          <p:cNvSpPr/>
          <p:nvPr/>
        </p:nvSpPr>
        <p:spPr>
          <a:xfrm>
            <a:off x="7949866" y="5964438"/>
            <a:ext cx="1043608" cy="2616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hlinkClick r:id="rId10" action="ppaction://hlinksldjump"/>
            <a:extLst>
              <a:ext uri="{FF2B5EF4-FFF2-40B4-BE49-F238E27FC236}">
                <a16:creationId xmlns:a16="http://schemas.microsoft.com/office/drawing/2014/main" id="{274A82F3-FB28-4702-B3BE-A806A1B3474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86426" y="5462497"/>
            <a:ext cx="1056521" cy="705262"/>
          </a:xfrm>
          <a:prstGeom prst="rect">
            <a:avLst/>
          </a:prstGeom>
        </p:spPr>
      </p:pic>
      <p:pic>
        <p:nvPicPr>
          <p:cNvPr id="10" name="Afbeelding 9">
            <a:extLst>
              <a:ext uri="{FF2B5EF4-FFF2-40B4-BE49-F238E27FC236}">
                <a16:creationId xmlns:a16="http://schemas.microsoft.com/office/drawing/2014/main" id="{242DD2E5-FDA2-4B5E-AFDB-BE6ED8F462C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38252" y="896212"/>
            <a:ext cx="2762728" cy="2532787"/>
          </a:xfrm>
          <a:prstGeom prst="rect">
            <a:avLst/>
          </a:prstGeom>
        </p:spPr>
      </p:pic>
    </p:spTree>
    <p:extLst>
      <p:ext uri="{BB962C8B-B14F-4D97-AF65-F5344CB8AC3E}">
        <p14:creationId xmlns:p14="http://schemas.microsoft.com/office/powerpoint/2010/main" val="4115690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A6F9579-4F1E-4C7A-A8A5-D1645ECCB7F2}"/>
              </a:ext>
            </a:extLst>
          </p:cNvPr>
          <p:cNvSpPr/>
          <p:nvPr/>
        </p:nvSpPr>
        <p:spPr>
          <a:xfrm>
            <a:off x="0" y="-38124"/>
            <a:ext cx="9144000" cy="6896124"/>
          </a:xfrm>
          <a:prstGeom prst="rect">
            <a:avLst/>
          </a:prstGeom>
          <a:solidFill>
            <a:schemeClr val="tx2">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CC8EAB7D-BE2C-46E0-9AE3-722988F9F7FB}"/>
              </a:ext>
            </a:extLst>
          </p:cNvPr>
          <p:cNvSpPr/>
          <p:nvPr/>
        </p:nvSpPr>
        <p:spPr>
          <a:xfrm>
            <a:off x="0" y="260648"/>
            <a:ext cx="9144000" cy="43204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id="{265C6635-8100-4E9F-8072-DB6CF7F4FA6E}"/>
              </a:ext>
            </a:extLst>
          </p:cNvPr>
          <p:cNvSpPr/>
          <p:nvPr/>
        </p:nvSpPr>
        <p:spPr>
          <a:xfrm>
            <a:off x="683568" y="260648"/>
            <a:ext cx="7056784" cy="369332"/>
          </a:xfrm>
          <a:prstGeom prst="rect">
            <a:avLst/>
          </a:prstGeom>
        </p:spPr>
        <p:txBody>
          <a:bodyPr wrap="square">
            <a:spAutoFit/>
          </a:bodyPr>
          <a:lstStyle/>
          <a:p>
            <a:r>
              <a:rPr lang="nl-NL" b="1" dirty="0">
                <a:solidFill>
                  <a:schemeClr val="bg1"/>
                </a:solidFill>
                <a:latin typeface="Verdana" panose="020B0604030504040204" pitchFamily="34" charset="0"/>
                <a:ea typeface="Verdana" panose="020B0604030504040204" pitchFamily="34" charset="0"/>
              </a:rPr>
              <a:t>VOOR WIE NOG MEER LEZEN WIL (vervolg)            53</a:t>
            </a:r>
          </a:p>
        </p:txBody>
      </p:sp>
      <p:sp>
        <p:nvSpPr>
          <p:cNvPr id="5" name="Rechthoek 4">
            <a:extLst>
              <a:ext uri="{FF2B5EF4-FFF2-40B4-BE49-F238E27FC236}">
                <a16:creationId xmlns:a16="http://schemas.microsoft.com/office/drawing/2014/main" id="{0E03F25D-4640-4D04-870A-380D5C25CAFA}"/>
              </a:ext>
            </a:extLst>
          </p:cNvPr>
          <p:cNvSpPr/>
          <p:nvPr/>
        </p:nvSpPr>
        <p:spPr>
          <a:xfrm>
            <a:off x="107504" y="6391039"/>
            <a:ext cx="8928992" cy="21602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51A9493D-E0C4-4379-8E03-CF41A33E94A2}"/>
              </a:ext>
            </a:extLst>
          </p:cNvPr>
          <p:cNvSpPr/>
          <p:nvPr/>
        </p:nvSpPr>
        <p:spPr>
          <a:xfrm>
            <a:off x="107504" y="6705364"/>
            <a:ext cx="8928992" cy="5400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a:extLst>
              <a:ext uri="{FF2B5EF4-FFF2-40B4-BE49-F238E27FC236}">
                <a16:creationId xmlns:a16="http://schemas.microsoft.com/office/drawing/2014/main" id="{F2738652-E439-41EB-BBEF-2AFBE30931C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0533" y="5787643"/>
            <a:ext cx="817760" cy="944724"/>
          </a:xfrm>
          <a:prstGeom prst="rect">
            <a:avLst/>
          </a:prstGeom>
        </p:spPr>
      </p:pic>
      <p:pic>
        <p:nvPicPr>
          <p:cNvPr id="8" name="Afbeelding 7">
            <a:extLst>
              <a:ext uri="{FF2B5EF4-FFF2-40B4-BE49-F238E27FC236}">
                <a16:creationId xmlns:a16="http://schemas.microsoft.com/office/drawing/2014/main" id="{E1CD8848-77EC-4DF7-AC22-E42E786349F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0"/>
            <a:ext cx="1068178" cy="670716"/>
          </a:xfrm>
          <a:prstGeom prst="rect">
            <a:avLst/>
          </a:prstGeom>
        </p:spPr>
      </p:pic>
      <p:pic>
        <p:nvPicPr>
          <p:cNvPr id="18" name="Afbeelding 17">
            <a:extLst>
              <a:ext uri="{FF2B5EF4-FFF2-40B4-BE49-F238E27FC236}">
                <a16:creationId xmlns:a16="http://schemas.microsoft.com/office/drawing/2014/main" id="{B777A358-152E-47E0-9B72-8E3CB8589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8639" y="906891"/>
            <a:ext cx="1440160" cy="2109774"/>
          </a:xfrm>
          <a:prstGeom prst="rect">
            <a:avLst/>
          </a:prstGeom>
        </p:spPr>
      </p:pic>
      <p:pic>
        <p:nvPicPr>
          <p:cNvPr id="20" name="Afbeelding 19">
            <a:extLst>
              <a:ext uri="{FF2B5EF4-FFF2-40B4-BE49-F238E27FC236}">
                <a16:creationId xmlns:a16="http://schemas.microsoft.com/office/drawing/2014/main" id="{3A97C169-8D41-474B-92EA-599EBCEC3E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0104" y="906891"/>
            <a:ext cx="1504765" cy="2113934"/>
          </a:xfrm>
          <a:prstGeom prst="rect">
            <a:avLst/>
          </a:prstGeom>
        </p:spPr>
      </p:pic>
      <p:pic>
        <p:nvPicPr>
          <p:cNvPr id="22" name="Afbeelding 21">
            <a:extLst>
              <a:ext uri="{FF2B5EF4-FFF2-40B4-BE49-F238E27FC236}">
                <a16:creationId xmlns:a16="http://schemas.microsoft.com/office/drawing/2014/main" id="{1FA44FC1-EF7F-4615-B939-BA8BDD46F5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2120" y="921691"/>
            <a:ext cx="1339154" cy="2109774"/>
          </a:xfrm>
          <a:prstGeom prst="rect">
            <a:avLst/>
          </a:prstGeom>
        </p:spPr>
      </p:pic>
      <p:pic>
        <p:nvPicPr>
          <p:cNvPr id="24" name="Afbeelding 23">
            <a:extLst>
              <a:ext uri="{FF2B5EF4-FFF2-40B4-BE49-F238E27FC236}">
                <a16:creationId xmlns:a16="http://schemas.microsoft.com/office/drawing/2014/main" id="{C4CED219-5C8A-49F6-A6BA-4266852DB1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5776" y="3712725"/>
            <a:ext cx="1504765" cy="2102403"/>
          </a:xfrm>
          <a:prstGeom prst="rect">
            <a:avLst/>
          </a:prstGeom>
        </p:spPr>
      </p:pic>
      <p:pic>
        <p:nvPicPr>
          <p:cNvPr id="26" name="Afbeelding 25">
            <a:extLst>
              <a:ext uri="{FF2B5EF4-FFF2-40B4-BE49-F238E27FC236}">
                <a16:creationId xmlns:a16="http://schemas.microsoft.com/office/drawing/2014/main" id="{8B82BA87-E5C1-4325-86B8-E76A8EDD22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1542" y="3712724"/>
            <a:ext cx="1403883" cy="2102403"/>
          </a:xfrm>
          <a:prstGeom prst="rect">
            <a:avLst/>
          </a:prstGeom>
        </p:spPr>
      </p:pic>
    </p:spTree>
    <p:extLst>
      <p:ext uri="{BB962C8B-B14F-4D97-AF65-F5344CB8AC3E}">
        <p14:creationId xmlns:p14="http://schemas.microsoft.com/office/powerpoint/2010/main" val="1678290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p:txBody>
      </p:sp>
      <p:sp>
        <p:nvSpPr>
          <p:cNvPr id="3" name="Rechthoek 2"/>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1259632" y="292006"/>
            <a:ext cx="6840760" cy="338554"/>
          </a:xfrm>
          <a:prstGeom prst="rect">
            <a:avLst/>
          </a:prstGeom>
          <a:noFill/>
        </p:spPr>
        <p:txBody>
          <a:bodyPr wrap="square" rtlCol="0">
            <a:spAutoFit/>
          </a:bodyPr>
          <a:lstStyle/>
          <a:p>
            <a:r>
              <a:rPr lang="nl-NL" sz="1600" b="1" dirty="0">
                <a:solidFill>
                  <a:schemeClr val="accent3">
                    <a:lumMod val="50000"/>
                  </a:schemeClr>
                </a:solidFill>
                <a:latin typeface="Verdana" panose="020B0604030504040204" pitchFamily="34" charset="0"/>
                <a:ea typeface="Verdana" panose="020B0604030504040204" pitchFamily="34" charset="0"/>
              </a:rPr>
              <a:t>VLEERMUIZEN </a:t>
            </a:r>
            <a:r>
              <a:rPr lang="nl-NL" sz="1600" b="1" dirty="0">
                <a:solidFill>
                  <a:srgbClr val="C00000"/>
                </a:solidFill>
                <a:latin typeface="Verdana" panose="020B0604030504040204" pitchFamily="34" charset="0"/>
                <a:ea typeface="Verdana" panose="020B0604030504040204" pitchFamily="34" charset="0"/>
              </a:rPr>
              <a:t>                                                                    6</a:t>
            </a:r>
          </a:p>
        </p:txBody>
      </p:sp>
      <p:sp>
        <p:nvSpPr>
          <p:cNvPr id="5" name="Rechthoek 4"/>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hlinkClick r:id="rId2" action="ppaction://hlinksldjump"/>
          </p:cNvPr>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504" y="6093296"/>
            <a:ext cx="929672" cy="656313"/>
          </a:xfrm>
          <a:prstGeom prst="rect">
            <a:avLst/>
          </a:prstGeom>
        </p:spPr>
      </p:pic>
      <p:pic>
        <p:nvPicPr>
          <p:cNvPr id="8" name="Afbeelding 7"/>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9512" y="63769"/>
            <a:ext cx="824105" cy="772944"/>
          </a:xfrm>
          <a:prstGeom prst="rect">
            <a:avLst/>
          </a:prstGeom>
        </p:spPr>
      </p:pic>
      <p:sp>
        <p:nvSpPr>
          <p:cNvPr id="10" name="Tekstvak 9"/>
          <p:cNvSpPr txBox="1"/>
          <p:nvPr/>
        </p:nvSpPr>
        <p:spPr>
          <a:xfrm>
            <a:off x="0" y="908720"/>
            <a:ext cx="3203848" cy="430887"/>
          </a:xfrm>
          <a:prstGeom prst="rect">
            <a:avLst/>
          </a:prstGeom>
          <a:noFill/>
          <a:ln>
            <a:noFill/>
          </a:ln>
        </p:spPr>
        <p:txBody>
          <a:bodyPr wrap="square" rtlCol="0">
            <a:spAutoFit/>
          </a:bodyPr>
          <a:lstStyle/>
          <a:p>
            <a:pPr>
              <a:spcBef>
                <a:spcPct val="50000"/>
              </a:spcBef>
            </a:pPr>
            <a:r>
              <a:rPr lang="nl-NL" altLang="nl-NL" sz="1100" dirty="0">
                <a:latin typeface="Verdana" pitchFamily="34" charset="0"/>
              </a:rPr>
              <a:t>Vleermuizen zijn de enige zoogdieren die zelf kunnen vliegen.</a:t>
            </a:r>
          </a:p>
        </p:txBody>
      </p:sp>
      <p:sp>
        <p:nvSpPr>
          <p:cNvPr id="34" name="Tekstvak 33"/>
          <p:cNvSpPr txBox="1"/>
          <p:nvPr/>
        </p:nvSpPr>
        <p:spPr>
          <a:xfrm>
            <a:off x="6012160" y="776516"/>
            <a:ext cx="2995344" cy="1785104"/>
          </a:xfrm>
          <a:prstGeom prst="rect">
            <a:avLst/>
          </a:prstGeom>
          <a:noFill/>
          <a:ln>
            <a:noFill/>
          </a:ln>
        </p:spPr>
        <p:txBody>
          <a:bodyPr wrap="square" rtlCol="0">
            <a:spAutoFit/>
          </a:bodyPr>
          <a:lstStyle/>
          <a:p>
            <a:r>
              <a:rPr lang="nl-NL" sz="1100" dirty="0"/>
              <a:t>De duim lijkt op een haakje en wordt gebruikt bij het klimmen.</a:t>
            </a:r>
          </a:p>
          <a:p>
            <a:r>
              <a:rPr lang="nl-NL" sz="1100" dirty="0"/>
              <a:t>In rust hangen de meeste vleermuizen aan de achterpoten. </a:t>
            </a:r>
          </a:p>
          <a:p>
            <a:r>
              <a:rPr lang="nl-NL" sz="1100" dirty="0"/>
              <a:t>De meeste inheemse vleermuizen vangen hoofdzakelijk vliegende insecten.</a:t>
            </a:r>
          </a:p>
          <a:p>
            <a:r>
              <a:rPr lang="nl-NL" sz="1100" dirty="0"/>
              <a:t>Bij het ontwijken van obstakels, in het donker, spelen de </a:t>
            </a:r>
            <a:r>
              <a:rPr lang="nl-NL" sz="1100" b="1" u="sng" dirty="0"/>
              <a:t>oren</a:t>
            </a:r>
            <a:r>
              <a:rPr lang="nl-NL" sz="1100" dirty="0"/>
              <a:t> een grote rol:</a:t>
            </a:r>
          </a:p>
          <a:p>
            <a:r>
              <a:rPr lang="nl-NL" sz="1100" dirty="0"/>
              <a:t>Vleermuizen produceren, tijdens het vliegen, voortdurend zeer hoge geluiden.</a:t>
            </a:r>
            <a:endParaRPr lang="nl-NL" sz="1100" b="1" dirty="0"/>
          </a:p>
        </p:txBody>
      </p:sp>
      <p:sp>
        <p:nvSpPr>
          <p:cNvPr id="35" name="Tekstvak 34"/>
          <p:cNvSpPr txBox="1"/>
          <p:nvPr/>
        </p:nvSpPr>
        <p:spPr>
          <a:xfrm>
            <a:off x="3203848" y="776516"/>
            <a:ext cx="2736304" cy="600164"/>
          </a:xfrm>
          <a:prstGeom prst="rect">
            <a:avLst/>
          </a:prstGeom>
          <a:noFill/>
          <a:ln>
            <a:noFill/>
          </a:ln>
        </p:spPr>
        <p:txBody>
          <a:bodyPr wrap="square" rtlCol="0">
            <a:spAutoFit/>
          </a:bodyPr>
          <a:lstStyle/>
          <a:p>
            <a:r>
              <a:rPr lang="nl-NL" sz="1100" dirty="0"/>
              <a:t>Vleermuizen in gematigde streken</a:t>
            </a:r>
          </a:p>
          <a:p>
            <a:r>
              <a:rPr lang="nl-NL" sz="1100" dirty="0"/>
              <a:t>houden een </a:t>
            </a:r>
            <a:r>
              <a:rPr lang="nl-NL" sz="1100" b="1" u="sng" dirty="0"/>
              <a:t>winterslaap</a:t>
            </a:r>
            <a:r>
              <a:rPr lang="nl-NL" sz="1100" dirty="0"/>
              <a:t> om kou en gebrek aan voedsel te overbruggen.</a:t>
            </a:r>
          </a:p>
        </p:txBody>
      </p:sp>
      <p:pic>
        <p:nvPicPr>
          <p:cNvPr id="37" name="Afbeelding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45" y="1412775"/>
            <a:ext cx="1968461" cy="1954381"/>
          </a:xfrm>
          <a:prstGeom prst="rect">
            <a:avLst/>
          </a:prstGeom>
        </p:spPr>
      </p:pic>
      <p:sp>
        <p:nvSpPr>
          <p:cNvPr id="38" name="Tekstvak 37"/>
          <p:cNvSpPr txBox="1"/>
          <p:nvPr/>
        </p:nvSpPr>
        <p:spPr>
          <a:xfrm>
            <a:off x="2021406" y="1412776"/>
            <a:ext cx="1182442" cy="1954381"/>
          </a:xfrm>
          <a:prstGeom prst="rect">
            <a:avLst/>
          </a:prstGeom>
          <a:noFill/>
        </p:spPr>
        <p:txBody>
          <a:bodyPr wrap="square" rtlCol="0">
            <a:spAutoFit/>
          </a:bodyPr>
          <a:lstStyle/>
          <a:p>
            <a:r>
              <a:rPr lang="nl-NL" sz="1100" dirty="0"/>
              <a:t>De andere vliegende zoogdieren, zoals bv. vliegende eekhoorns, zijn “zwevers”.  Zij maken glijvluchten. Vleermuizen vormen een aparte orde, nl. </a:t>
            </a:r>
          </a:p>
        </p:txBody>
      </p:sp>
      <p:sp>
        <p:nvSpPr>
          <p:cNvPr id="39" name="Tekstvak 38"/>
          <p:cNvSpPr txBox="1"/>
          <p:nvPr/>
        </p:nvSpPr>
        <p:spPr>
          <a:xfrm>
            <a:off x="52945" y="3367157"/>
            <a:ext cx="3150903" cy="261610"/>
          </a:xfrm>
          <a:prstGeom prst="rect">
            <a:avLst/>
          </a:prstGeom>
          <a:noFill/>
        </p:spPr>
        <p:txBody>
          <a:bodyPr wrap="square" rtlCol="0">
            <a:spAutoFit/>
          </a:bodyPr>
          <a:lstStyle/>
          <a:p>
            <a:r>
              <a:rPr lang="nl-NL" sz="1100" dirty="0"/>
              <a:t>de handvleugeligen (</a:t>
            </a:r>
            <a:r>
              <a:rPr lang="nl-NL" sz="1100" dirty="0" err="1"/>
              <a:t>Chiroptera</a:t>
            </a:r>
            <a:r>
              <a:rPr lang="nl-NL" sz="1100" dirty="0"/>
              <a:t>).</a:t>
            </a:r>
          </a:p>
        </p:txBody>
      </p:sp>
      <p:pic>
        <p:nvPicPr>
          <p:cNvPr id="40" name="Afbeelding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46" y="3630007"/>
            <a:ext cx="3006886" cy="2463289"/>
          </a:xfrm>
          <a:prstGeom prst="rect">
            <a:avLst/>
          </a:prstGeom>
        </p:spPr>
      </p:pic>
      <p:sp>
        <p:nvSpPr>
          <p:cNvPr id="41" name="Tekstvak 40"/>
          <p:cNvSpPr txBox="1"/>
          <p:nvPr/>
        </p:nvSpPr>
        <p:spPr>
          <a:xfrm>
            <a:off x="3203848" y="1371600"/>
            <a:ext cx="2736304" cy="938719"/>
          </a:xfrm>
          <a:prstGeom prst="rect">
            <a:avLst/>
          </a:prstGeom>
          <a:solidFill>
            <a:schemeClr val="accent1">
              <a:lumMod val="40000"/>
              <a:lumOff val="60000"/>
            </a:schemeClr>
          </a:solidFill>
          <a:ln>
            <a:noFill/>
          </a:ln>
        </p:spPr>
        <p:txBody>
          <a:bodyPr wrap="square" rtlCol="0">
            <a:spAutoFit/>
          </a:bodyPr>
          <a:lstStyle/>
          <a:p>
            <a:r>
              <a:rPr lang="nl-NL" sz="1100" dirty="0">
                <a:solidFill>
                  <a:srgbClr val="000099"/>
                </a:solidFill>
                <a:latin typeface="Verdana" panose="020B0604030504040204" pitchFamily="34" charset="0"/>
                <a:ea typeface="Verdana" panose="020B0604030504040204" pitchFamily="34" charset="0"/>
              </a:rPr>
              <a:t>Vliegende honden horen tot de grote vleermuizen. Tot de kleine vleermuizen behoren de 16 soorten vleermuizen, die in Nederland voorkomen.  </a:t>
            </a:r>
          </a:p>
        </p:txBody>
      </p:sp>
      <p:pic>
        <p:nvPicPr>
          <p:cNvPr id="42" name="Afbeelding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3848" y="2359995"/>
            <a:ext cx="1916416" cy="2032173"/>
          </a:xfrm>
          <a:prstGeom prst="rect">
            <a:avLst/>
          </a:prstGeom>
        </p:spPr>
      </p:pic>
      <p:sp>
        <p:nvSpPr>
          <p:cNvPr id="43" name="Tekstvak 42"/>
          <p:cNvSpPr txBox="1"/>
          <p:nvPr/>
        </p:nvSpPr>
        <p:spPr>
          <a:xfrm>
            <a:off x="3203848" y="4392168"/>
            <a:ext cx="2736304" cy="1954381"/>
          </a:xfrm>
          <a:prstGeom prst="rect">
            <a:avLst/>
          </a:prstGeom>
          <a:noFill/>
        </p:spPr>
        <p:txBody>
          <a:bodyPr wrap="square" rtlCol="0">
            <a:spAutoFit/>
          </a:bodyPr>
          <a:lstStyle/>
          <a:p>
            <a:r>
              <a:rPr lang="nl-NL" sz="1100" dirty="0"/>
              <a:t>Kleine vleermuizen hebben kleine ogen en leven vooral van insecten. Grote vleermuizen hebben grote ogen en leven van vruchten.</a:t>
            </a:r>
          </a:p>
          <a:p>
            <a:r>
              <a:rPr lang="nl-NL" sz="1100" b="1" u="sng" dirty="0"/>
              <a:t>DE BOUW</a:t>
            </a:r>
          </a:p>
          <a:p>
            <a:r>
              <a:rPr lang="nl-NL" sz="1100" dirty="0"/>
              <a:t>De </a:t>
            </a:r>
            <a:r>
              <a:rPr lang="nl-NL" sz="1100" b="1" u="sng" dirty="0"/>
              <a:t>vingers</a:t>
            </a:r>
            <a:r>
              <a:rPr lang="nl-NL" sz="1100" dirty="0"/>
              <a:t> van de vleermuis zijn erg lang, behalve de duim. Tussen de vingers en de achterpoten is een kale vlieghuid           gespannen. Ook tussen de achterpoten en de staartpunt bevindt zich een vlieghuid, het staartzeil.</a:t>
            </a:r>
          </a:p>
        </p:txBody>
      </p:sp>
      <p:sp>
        <p:nvSpPr>
          <p:cNvPr id="44" name="Tekstvak 43"/>
          <p:cNvSpPr txBox="1"/>
          <p:nvPr/>
        </p:nvSpPr>
        <p:spPr>
          <a:xfrm>
            <a:off x="5120264" y="3961281"/>
            <a:ext cx="819888" cy="430887"/>
          </a:xfrm>
          <a:prstGeom prst="rect">
            <a:avLst/>
          </a:prstGeom>
          <a:noFill/>
        </p:spPr>
        <p:txBody>
          <a:bodyPr wrap="square" rtlCol="0">
            <a:spAutoFit/>
          </a:bodyPr>
          <a:lstStyle/>
          <a:p>
            <a:r>
              <a:rPr lang="nl-NL" sz="1100" b="1" i="1" dirty="0"/>
              <a:t>Vliegende</a:t>
            </a:r>
          </a:p>
          <a:p>
            <a:r>
              <a:rPr lang="nl-NL" sz="1100" b="1" i="1" dirty="0"/>
              <a:t>hond</a:t>
            </a:r>
          </a:p>
        </p:txBody>
      </p:sp>
      <p:sp>
        <p:nvSpPr>
          <p:cNvPr id="45" name="Tekstvak 44"/>
          <p:cNvSpPr txBox="1"/>
          <p:nvPr/>
        </p:nvSpPr>
        <p:spPr>
          <a:xfrm>
            <a:off x="3203848" y="4077072"/>
            <a:ext cx="1476164" cy="261610"/>
          </a:xfrm>
          <a:prstGeom prst="rect">
            <a:avLst/>
          </a:prstGeom>
          <a:noFill/>
        </p:spPr>
        <p:txBody>
          <a:bodyPr wrap="square" rtlCol="0">
            <a:spAutoFit/>
          </a:bodyPr>
          <a:lstStyle/>
          <a:p>
            <a:r>
              <a:rPr lang="nl-NL" sz="1100" b="1" i="1" dirty="0">
                <a:solidFill>
                  <a:schemeClr val="bg1"/>
                </a:solidFill>
              </a:rPr>
              <a:t>Wiki </a:t>
            </a:r>
            <a:r>
              <a:rPr lang="nl-NL" sz="1100" b="1" i="1" dirty="0" err="1">
                <a:solidFill>
                  <a:schemeClr val="bg1"/>
                </a:solidFill>
              </a:rPr>
              <a:t>commons</a:t>
            </a:r>
            <a:endParaRPr lang="nl-NL" sz="1100" b="1" i="1" dirty="0">
              <a:solidFill>
                <a:schemeClr val="bg1"/>
              </a:solidFill>
            </a:endParaRPr>
          </a:p>
        </p:txBody>
      </p:sp>
      <p:pic>
        <p:nvPicPr>
          <p:cNvPr id="46" name="Afbeelding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0152" y="2531779"/>
            <a:ext cx="3067352" cy="1860389"/>
          </a:xfrm>
          <a:prstGeom prst="rect">
            <a:avLst/>
          </a:prstGeom>
        </p:spPr>
      </p:pic>
      <p:sp>
        <p:nvSpPr>
          <p:cNvPr id="47" name="Tekstvak 46"/>
          <p:cNvSpPr txBox="1"/>
          <p:nvPr/>
        </p:nvSpPr>
        <p:spPr>
          <a:xfrm>
            <a:off x="6012160" y="4392168"/>
            <a:ext cx="2995344" cy="1954381"/>
          </a:xfrm>
          <a:prstGeom prst="rect">
            <a:avLst/>
          </a:prstGeom>
          <a:noFill/>
        </p:spPr>
        <p:txBody>
          <a:bodyPr wrap="square" rtlCol="0">
            <a:spAutoFit/>
          </a:bodyPr>
          <a:lstStyle/>
          <a:p>
            <a:r>
              <a:rPr lang="nl-NL" sz="1100" dirty="0"/>
              <a:t>Door de terugkaatsende geluidsgolf weet                                                                           de vleermuis dat er een obstakel is, hoe groot dat is en welke vorm dat heeft. </a:t>
            </a:r>
          </a:p>
          <a:p>
            <a:r>
              <a:rPr lang="nl-NL" sz="1100" dirty="0"/>
              <a:t>Zijn beweeglijke oren maken </a:t>
            </a:r>
          </a:p>
          <a:p>
            <a:r>
              <a:rPr lang="nl-NL" sz="1100" dirty="0"/>
              <a:t>een soort </a:t>
            </a:r>
            <a:r>
              <a:rPr lang="nl-NL" sz="1100" b="1" u="sng" dirty="0"/>
              <a:t>3D-scan</a:t>
            </a:r>
            <a:r>
              <a:rPr lang="nl-NL" sz="1100" dirty="0"/>
              <a:t>.</a:t>
            </a:r>
            <a:r>
              <a:rPr lang="nl-NL" sz="1100" b="1" dirty="0">
                <a:solidFill>
                  <a:srgbClr val="0000FF"/>
                </a:solidFill>
              </a:rPr>
              <a:t> </a:t>
            </a:r>
          </a:p>
          <a:p>
            <a:endParaRPr lang="nl-NL" sz="1100" b="1" dirty="0"/>
          </a:p>
          <a:p>
            <a:r>
              <a:rPr lang="nl-NL" sz="1100" b="1" dirty="0"/>
              <a:t>Vleermuizen vliegen een </a:t>
            </a:r>
          </a:p>
          <a:p>
            <a:r>
              <a:rPr lang="nl-NL" sz="1100" b="1" dirty="0"/>
              <a:t>stuk langzamer dan vogels, </a:t>
            </a:r>
          </a:p>
          <a:p>
            <a:r>
              <a:rPr lang="nl-NL" sz="1100" b="1" dirty="0"/>
              <a:t>maar zijn wel veel </a:t>
            </a:r>
          </a:p>
          <a:p>
            <a:r>
              <a:rPr lang="nl-NL" sz="1100" b="1" dirty="0"/>
              <a:t>wendbaarder.</a:t>
            </a:r>
            <a:endParaRPr lang="nl-NL" sz="1100" dirty="0"/>
          </a:p>
          <a:p>
            <a:endParaRPr lang="nl-NL" sz="1100" b="1" dirty="0">
              <a:solidFill>
                <a:srgbClr val="0000FF"/>
              </a:solidFill>
            </a:endParaRPr>
          </a:p>
        </p:txBody>
      </p:sp>
      <p:pic>
        <p:nvPicPr>
          <p:cNvPr id="48" name="Afbeelding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00000">
            <a:off x="7740352" y="4773018"/>
            <a:ext cx="1267150" cy="1582167"/>
          </a:xfrm>
          <a:prstGeom prst="rect">
            <a:avLst/>
          </a:prstGeom>
        </p:spPr>
      </p:pic>
      <p:pic>
        <p:nvPicPr>
          <p:cNvPr id="25" name="Afbeelding 24">
            <a:extLst>
              <a:ext uri="{FF2B5EF4-FFF2-40B4-BE49-F238E27FC236}">
                <a16:creationId xmlns:a16="http://schemas.microsoft.com/office/drawing/2014/main" id="{E56D8875-55F7-4BAB-8959-68E2CCDAF90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8131" y="1107006"/>
            <a:ext cx="627533" cy="430887"/>
          </a:xfrm>
          <a:prstGeom prst="rect">
            <a:avLst/>
          </a:prstGeom>
        </p:spPr>
      </p:pic>
      <p:pic>
        <p:nvPicPr>
          <p:cNvPr id="11" name="Afbeelding 10">
            <a:extLst>
              <a:ext uri="{FF2B5EF4-FFF2-40B4-BE49-F238E27FC236}">
                <a16:creationId xmlns:a16="http://schemas.microsoft.com/office/drawing/2014/main" id="{32138465-A08E-4B98-A7F4-3C30DAAB32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00392" y="136102"/>
            <a:ext cx="696180" cy="598504"/>
          </a:xfrm>
          <a:prstGeom prst="rect">
            <a:avLst/>
          </a:prstGeom>
        </p:spPr>
      </p:pic>
    </p:spTree>
    <p:extLst>
      <p:ext uri="{BB962C8B-B14F-4D97-AF65-F5344CB8AC3E}">
        <p14:creationId xmlns:p14="http://schemas.microsoft.com/office/powerpoint/2010/main" val="583443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8B70EB32-4AAA-4AF0-9D4D-A86E1BD03956}"/>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a:p>
            <a:pPr algn="ctr"/>
            <a:endParaRPr lang="nl-NL" sz="1100" b="1" dirty="0">
              <a:latin typeface="Verdana" panose="020B0604030504040204" pitchFamily="34" charset="0"/>
              <a:ea typeface="Verdana" panose="020B0604030504040204" pitchFamily="34" charset="0"/>
            </a:endParaRPr>
          </a:p>
        </p:txBody>
      </p:sp>
      <p:sp>
        <p:nvSpPr>
          <p:cNvPr id="3" name="Tekstvak 2">
            <a:extLst>
              <a:ext uri="{FF2B5EF4-FFF2-40B4-BE49-F238E27FC236}">
                <a16:creationId xmlns:a16="http://schemas.microsoft.com/office/drawing/2014/main" id="{34C0A3D6-BC25-4E30-BB4C-6CE17A0A8E9B}"/>
              </a:ext>
            </a:extLst>
          </p:cNvPr>
          <p:cNvSpPr txBox="1"/>
          <p:nvPr/>
        </p:nvSpPr>
        <p:spPr>
          <a:xfrm>
            <a:off x="5940152" y="1133454"/>
            <a:ext cx="3096344" cy="1615827"/>
          </a:xfrm>
          <a:prstGeom prst="rect">
            <a:avLst/>
          </a:prstGeom>
          <a:solidFill>
            <a:schemeClr val="accent1">
              <a:lumMod val="40000"/>
              <a:lumOff val="60000"/>
            </a:schemeClr>
          </a:solidFill>
        </p:spPr>
        <p:txBody>
          <a:bodyPr wrap="square" rtlCol="0">
            <a:spAutoFit/>
          </a:bodyPr>
          <a:lstStyle/>
          <a:p>
            <a:r>
              <a:rPr lang="nl-NL" sz="1100" dirty="0"/>
              <a:t>                    </a:t>
            </a:r>
            <a:r>
              <a:rPr lang="nl-NL" sz="1100" dirty="0">
                <a:solidFill>
                  <a:srgbClr val="000099"/>
                </a:solidFill>
              </a:rPr>
              <a:t>In 1937 liet professor Dubois </a:t>
            </a:r>
          </a:p>
          <a:p>
            <a:r>
              <a:rPr lang="nl-NL" sz="1100" dirty="0">
                <a:solidFill>
                  <a:srgbClr val="000099"/>
                </a:solidFill>
              </a:rPr>
              <a:t>                    een drie verdiepingen tellende</a:t>
            </a:r>
          </a:p>
          <a:p>
            <a:r>
              <a:rPr lang="nl-NL" sz="1100" dirty="0">
                <a:solidFill>
                  <a:srgbClr val="000099"/>
                </a:solidFill>
              </a:rPr>
              <a:t>                    stenen toren bouwen van 15 meter</a:t>
            </a:r>
          </a:p>
          <a:p>
            <a:r>
              <a:rPr lang="nl-NL" sz="1100" dirty="0">
                <a:solidFill>
                  <a:srgbClr val="000099"/>
                </a:solidFill>
              </a:rPr>
              <a:t>                    hoog. Deze was bedoeld voor uilen en</a:t>
            </a:r>
          </a:p>
          <a:p>
            <a:r>
              <a:rPr lang="nl-NL" sz="1100" dirty="0">
                <a:solidFill>
                  <a:srgbClr val="000099"/>
                </a:solidFill>
              </a:rPr>
              <a:t>                    vleermuizen.</a:t>
            </a:r>
          </a:p>
          <a:p>
            <a:r>
              <a:rPr lang="nl-NL" sz="1100" dirty="0">
                <a:solidFill>
                  <a:srgbClr val="000099"/>
                </a:solidFill>
              </a:rPr>
              <a:t>                    De uilen om de knaagdieren kort</a:t>
            </a:r>
          </a:p>
          <a:p>
            <a:r>
              <a:rPr lang="nl-NL" sz="1100" dirty="0">
                <a:solidFill>
                  <a:srgbClr val="000099"/>
                </a:solidFill>
              </a:rPr>
              <a:t>                    te houden en de vleermuizen om de</a:t>
            </a:r>
          </a:p>
          <a:p>
            <a:r>
              <a:rPr lang="nl-NL" sz="1100" dirty="0">
                <a:solidFill>
                  <a:srgbClr val="000099"/>
                </a:solidFill>
              </a:rPr>
              <a:t>                    insecten in te tomen. Deze uilentoren is uniek in de wereld.</a:t>
            </a:r>
          </a:p>
        </p:txBody>
      </p:sp>
      <p:pic>
        <p:nvPicPr>
          <p:cNvPr id="4" name="Afbeelding 3">
            <a:extLst>
              <a:ext uri="{FF2B5EF4-FFF2-40B4-BE49-F238E27FC236}">
                <a16:creationId xmlns:a16="http://schemas.microsoft.com/office/drawing/2014/main" id="{7A78A07A-05B7-409E-877B-CEE726555A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627735" y="1462338"/>
            <a:ext cx="1201794" cy="755636"/>
          </a:xfrm>
          <a:prstGeom prst="rect">
            <a:avLst/>
          </a:prstGeom>
        </p:spPr>
      </p:pic>
      <p:sp>
        <p:nvSpPr>
          <p:cNvPr id="5" name="Rechthoek 4">
            <a:extLst>
              <a:ext uri="{FF2B5EF4-FFF2-40B4-BE49-F238E27FC236}">
                <a16:creationId xmlns:a16="http://schemas.microsoft.com/office/drawing/2014/main" id="{B3E06067-33E5-4385-A788-26F0772D1148}"/>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346B5B92-81B4-47C0-94CE-60CE578759B8}"/>
              </a:ext>
            </a:extLst>
          </p:cNvPr>
          <p:cNvSpPr txBox="1"/>
          <p:nvPr/>
        </p:nvSpPr>
        <p:spPr>
          <a:xfrm>
            <a:off x="1259632" y="292006"/>
            <a:ext cx="7056784" cy="338554"/>
          </a:xfrm>
          <a:prstGeom prst="rect">
            <a:avLst/>
          </a:prstGeom>
          <a:noFill/>
        </p:spPr>
        <p:txBody>
          <a:bodyPr wrap="square" rtlCol="0">
            <a:spAutoFit/>
          </a:bodyPr>
          <a:lstStyle/>
          <a:p>
            <a:r>
              <a:rPr lang="nl-NL" sz="1600" b="1" dirty="0">
                <a:solidFill>
                  <a:schemeClr val="accent3">
                    <a:lumMod val="50000"/>
                  </a:schemeClr>
                </a:solidFill>
                <a:latin typeface="Verdana" panose="020B0604030504040204" pitchFamily="34" charset="0"/>
                <a:ea typeface="Verdana" panose="020B0604030504040204" pitchFamily="34" charset="0"/>
              </a:rPr>
              <a:t>UILEN </a:t>
            </a:r>
            <a:r>
              <a:rPr lang="nl-NL" sz="1600" b="1" dirty="0">
                <a:solidFill>
                  <a:srgbClr val="C00000"/>
                </a:solidFill>
                <a:latin typeface="Verdana" panose="020B0604030504040204" pitchFamily="34" charset="0"/>
                <a:ea typeface="Verdana" panose="020B0604030504040204" pitchFamily="34" charset="0"/>
              </a:rPr>
              <a:t>                                                                                   7</a:t>
            </a:r>
          </a:p>
        </p:txBody>
      </p:sp>
      <p:sp>
        <p:nvSpPr>
          <p:cNvPr id="7" name="Rechthoek 6">
            <a:extLst>
              <a:ext uri="{FF2B5EF4-FFF2-40B4-BE49-F238E27FC236}">
                <a16:creationId xmlns:a16="http://schemas.microsoft.com/office/drawing/2014/main" id="{EA3EA26A-4281-483B-BAC3-36D95FC074DE}"/>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3234F1AF-1B22-4E2E-BE61-529AAD6DF9ED}"/>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hlinkClick r:id="rId3" action="ppaction://hlinksldjump"/>
            <a:extLst>
              <a:ext uri="{FF2B5EF4-FFF2-40B4-BE49-F238E27FC236}">
                <a16:creationId xmlns:a16="http://schemas.microsoft.com/office/drawing/2014/main" id="{CFA978E9-352B-4774-89BF-FCDC0CA74EBC}"/>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7504" y="6093296"/>
            <a:ext cx="929672" cy="656313"/>
          </a:xfrm>
          <a:prstGeom prst="rect">
            <a:avLst/>
          </a:prstGeom>
        </p:spPr>
      </p:pic>
      <p:pic>
        <p:nvPicPr>
          <p:cNvPr id="10" name="Afbeelding 9">
            <a:extLst>
              <a:ext uri="{FF2B5EF4-FFF2-40B4-BE49-F238E27FC236}">
                <a16:creationId xmlns:a16="http://schemas.microsoft.com/office/drawing/2014/main" id="{B118F011-50DB-4467-A583-A355AC3AD6F6}"/>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9512" y="63769"/>
            <a:ext cx="824105" cy="772944"/>
          </a:xfrm>
          <a:prstGeom prst="rect">
            <a:avLst/>
          </a:prstGeom>
        </p:spPr>
      </p:pic>
      <p:sp>
        <p:nvSpPr>
          <p:cNvPr id="11" name="Tekstvak 10">
            <a:extLst>
              <a:ext uri="{FF2B5EF4-FFF2-40B4-BE49-F238E27FC236}">
                <a16:creationId xmlns:a16="http://schemas.microsoft.com/office/drawing/2014/main" id="{44678DF0-A5C6-4C03-8042-CFF4144E625C}"/>
              </a:ext>
            </a:extLst>
          </p:cNvPr>
          <p:cNvSpPr txBox="1"/>
          <p:nvPr/>
        </p:nvSpPr>
        <p:spPr>
          <a:xfrm>
            <a:off x="0" y="908720"/>
            <a:ext cx="3203848" cy="1954381"/>
          </a:xfrm>
          <a:prstGeom prst="rect">
            <a:avLst/>
          </a:prstGeom>
          <a:noFill/>
          <a:ln>
            <a:noFill/>
          </a:ln>
        </p:spPr>
        <p:txBody>
          <a:bodyPr wrap="square" rtlCol="0">
            <a:spAutoFit/>
          </a:bodyPr>
          <a:lstStyle/>
          <a:p>
            <a:pPr>
              <a:spcBef>
                <a:spcPct val="50000"/>
              </a:spcBef>
            </a:pPr>
            <a:r>
              <a:rPr lang="nl-NL" altLang="nl-NL" sz="1100" dirty="0">
                <a:latin typeface="Verdana" pitchFamily="34" charset="0"/>
              </a:rPr>
              <a:t>Uilen jagen vooral ‘s nachts. Dankzij zachte haartjes op hun veren kunnen zij </a:t>
            </a:r>
            <a:r>
              <a:rPr lang="nl-NL" altLang="nl-NL" sz="1100" b="1" u="sng" dirty="0">
                <a:latin typeface="Verdana" pitchFamily="34" charset="0"/>
              </a:rPr>
              <a:t>geruisloos</a:t>
            </a:r>
            <a:r>
              <a:rPr lang="nl-NL" altLang="nl-NL" sz="1100" dirty="0">
                <a:latin typeface="Verdana" pitchFamily="34" charset="0"/>
              </a:rPr>
              <a:t> door de nacht vliegen. Een uil kan per nacht gemakkelijk drie of vier kleine knaagdieren, zoals muizen opeten en krijgt daarbij grote hoeveelheden onverteerbare botjes en haren binnen. Dit materiaal hoopt zich geleidelijk op in de maag en wordt overdag in de vorm van een ronde of ovaalvormige </a:t>
            </a:r>
            <a:r>
              <a:rPr lang="nl-NL" altLang="nl-NL" sz="1100" b="1" u="sng" dirty="0">
                <a:latin typeface="Verdana" pitchFamily="34" charset="0"/>
              </a:rPr>
              <a:t>braakbal</a:t>
            </a:r>
            <a:r>
              <a:rPr lang="nl-NL" altLang="nl-NL" sz="1100" dirty="0">
                <a:latin typeface="Verdana" pitchFamily="34" charset="0"/>
              </a:rPr>
              <a:t> uitgebraakt.</a:t>
            </a:r>
          </a:p>
        </p:txBody>
      </p:sp>
      <p:pic>
        <p:nvPicPr>
          <p:cNvPr id="12" name="Picture 2">
            <a:extLst>
              <a:ext uri="{FF2B5EF4-FFF2-40B4-BE49-F238E27FC236}">
                <a16:creationId xmlns:a16="http://schemas.microsoft.com/office/drawing/2014/main" id="{E27DDE73-E3C0-45A2-9362-7330A64D2125}"/>
              </a:ext>
            </a:extLst>
          </p:cNvPr>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047" y="3043721"/>
            <a:ext cx="2954785" cy="24915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kstvak 12">
            <a:extLst>
              <a:ext uri="{FF2B5EF4-FFF2-40B4-BE49-F238E27FC236}">
                <a16:creationId xmlns:a16="http://schemas.microsoft.com/office/drawing/2014/main" id="{3F5A6B9B-AD1B-4AB7-B41D-EAE90FA8BC59}"/>
              </a:ext>
            </a:extLst>
          </p:cNvPr>
          <p:cNvSpPr txBox="1"/>
          <p:nvPr/>
        </p:nvSpPr>
        <p:spPr>
          <a:xfrm>
            <a:off x="105047" y="5535234"/>
            <a:ext cx="2954785" cy="600164"/>
          </a:xfrm>
          <a:prstGeom prst="rect">
            <a:avLst/>
          </a:prstGeom>
          <a:noFill/>
        </p:spPr>
        <p:txBody>
          <a:bodyPr wrap="square" rtlCol="0">
            <a:spAutoFit/>
          </a:bodyPr>
          <a:lstStyle/>
          <a:p>
            <a:r>
              <a:rPr lang="nl-NL" sz="1100" dirty="0"/>
              <a:t>De meest bekende uilen die in Nederland voorkomen zijn: de kerkuil, de ransuil, de velduil, de bosuil en de steenuil.</a:t>
            </a:r>
          </a:p>
        </p:txBody>
      </p:sp>
      <p:sp>
        <p:nvSpPr>
          <p:cNvPr id="14" name="Tekstvak 13">
            <a:extLst>
              <a:ext uri="{FF2B5EF4-FFF2-40B4-BE49-F238E27FC236}">
                <a16:creationId xmlns:a16="http://schemas.microsoft.com/office/drawing/2014/main" id="{D9C85A74-F42F-4207-BE3B-44D6A7E83242}"/>
              </a:ext>
            </a:extLst>
          </p:cNvPr>
          <p:cNvSpPr txBox="1"/>
          <p:nvPr/>
        </p:nvSpPr>
        <p:spPr>
          <a:xfrm>
            <a:off x="3203848" y="692696"/>
            <a:ext cx="2736304" cy="1785104"/>
          </a:xfrm>
          <a:prstGeom prst="rect">
            <a:avLst/>
          </a:prstGeom>
          <a:noFill/>
        </p:spPr>
        <p:txBody>
          <a:bodyPr wrap="square" rtlCol="0">
            <a:spAutoFit/>
          </a:bodyPr>
          <a:lstStyle/>
          <a:p>
            <a:r>
              <a:rPr lang="nl-NL" sz="1100" b="1" dirty="0"/>
              <a:t>DE KERKUIL</a:t>
            </a:r>
          </a:p>
          <a:p>
            <a:r>
              <a:rPr lang="nl-NL" sz="1100" dirty="0"/>
              <a:t>Als streeknaam hoor je wel eens: torenuil, </a:t>
            </a:r>
            <a:r>
              <a:rPr lang="nl-NL" sz="1100" dirty="0" err="1"/>
              <a:t>kerkhofuil</a:t>
            </a:r>
            <a:r>
              <a:rPr lang="nl-NL" sz="1100" dirty="0"/>
              <a:t> of katuil. De kerkuil heeft een hartvormig “gezicht” met donkere ogen. De veren van rug en vleugels zijn goudkleurig met grijs. Zijn borst en buik zijn veel lichter van kleur.</a:t>
            </a:r>
          </a:p>
          <a:p>
            <a:r>
              <a:rPr lang="nl-NL" sz="1100" dirty="0"/>
              <a:t>Kerkuilen broeden meestal in de omgeving van mensen, vaak op </a:t>
            </a:r>
            <a:r>
              <a:rPr lang="nl-NL" sz="1100" b="1" u="sng" dirty="0"/>
              <a:t>zolders van kerken en boerenschuren.</a:t>
            </a:r>
          </a:p>
        </p:txBody>
      </p:sp>
      <p:pic>
        <p:nvPicPr>
          <p:cNvPr id="15" name="Picture 3">
            <a:extLst>
              <a:ext uri="{FF2B5EF4-FFF2-40B4-BE49-F238E27FC236}">
                <a16:creationId xmlns:a16="http://schemas.microsoft.com/office/drawing/2014/main" id="{20504C44-111D-4697-BAD6-1E5B23035226}"/>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1960" y="2441053"/>
            <a:ext cx="1606996" cy="141999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6" name="Tekstvak 15">
            <a:extLst>
              <a:ext uri="{FF2B5EF4-FFF2-40B4-BE49-F238E27FC236}">
                <a16:creationId xmlns:a16="http://schemas.microsoft.com/office/drawing/2014/main" id="{CF5C8C09-413A-48FD-A0A9-2F3FAEAB1BD3}"/>
              </a:ext>
            </a:extLst>
          </p:cNvPr>
          <p:cNvSpPr txBox="1"/>
          <p:nvPr/>
        </p:nvSpPr>
        <p:spPr>
          <a:xfrm>
            <a:off x="4788024" y="2276872"/>
            <a:ext cx="1030932" cy="230832"/>
          </a:xfrm>
          <a:prstGeom prst="rect">
            <a:avLst/>
          </a:prstGeom>
          <a:noFill/>
        </p:spPr>
        <p:txBody>
          <a:bodyPr wrap="square" rtlCol="0">
            <a:spAutoFit/>
          </a:bodyPr>
          <a:lstStyle/>
          <a:p>
            <a:pPr algn="r"/>
            <a:r>
              <a:rPr lang="nl-NL" sz="900" b="1" i="1" dirty="0"/>
              <a:t>Ransuil</a:t>
            </a:r>
          </a:p>
        </p:txBody>
      </p:sp>
      <p:sp>
        <p:nvSpPr>
          <p:cNvPr id="17" name="Tekstvak 16">
            <a:extLst>
              <a:ext uri="{FF2B5EF4-FFF2-40B4-BE49-F238E27FC236}">
                <a16:creationId xmlns:a16="http://schemas.microsoft.com/office/drawing/2014/main" id="{197FB130-F5B8-4E6B-920D-4411DA8D892F}"/>
              </a:ext>
            </a:extLst>
          </p:cNvPr>
          <p:cNvSpPr txBox="1"/>
          <p:nvPr/>
        </p:nvSpPr>
        <p:spPr>
          <a:xfrm>
            <a:off x="179512" y="5279593"/>
            <a:ext cx="857664" cy="230832"/>
          </a:xfrm>
          <a:prstGeom prst="rect">
            <a:avLst/>
          </a:prstGeom>
          <a:noFill/>
        </p:spPr>
        <p:txBody>
          <a:bodyPr wrap="square" rtlCol="0">
            <a:spAutoFit/>
          </a:bodyPr>
          <a:lstStyle/>
          <a:p>
            <a:r>
              <a:rPr lang="nl-NL" sz="900" b="1" i="1" dirty="0">
                <a:solidFill>
                  <a:schemeClr val="bg1"/>
                </a:solidFill>
              </a:rPr>
              <a:t>Kerkuil</a:t>
            </a:r>
          </a:p>
        </p:txBody>
      </p:sp>
      <p:sp>
        <p:nvSpPr>
          <p:cNvPr id="18" name="Tekstvak 17">
            <a:extLst>
              <a:ext uri="{FF2B5EF4-FFF2-40B4-BE49-F238E27FC236}">
                <a16:creationId xmlns:a16="http://schemas.microsoft.com/office/drawing/2014/main" id="{564B92C4-9EBE-40AD-86C6-30E42D646BE5}"/>
              </a:ext>
            </a:extLst>
          </p:cNvPr>
          <p:cNvSpPr txBox="1"/>
          <p:nvPr/>
        </p:nvSpPr>
        <p:spPr>
          <a:xfrm>
            <a:off x="3203848" y="2507704"/>
            <a:ext cx="2615108" cy="4154984"/>
          </a:xfrm>
          <a:prstGeom prst="rect">
            <a:avLst/>
          </a:prstGeom>
          <a:noFill/>
        </p:spPr>
        <p:txBody>
          <a:bodyPr wrap="square" rtlCol="0">
            <a:spAutoFit/>
          </a:bodyPr>
          <a:lstStyle/>
          <a:p>
            <a:r>
              <a:rPr lang="nl-NL" sz="1100" b="1" dirty="0"/>
              <a:t>DE RANSUIL</a:t>
            </a:r>
          </a:p>
          <a:p>
            <a:r>
              <a:rPr lang="nl-NL" sz="1100" dirty="0"/>
              <a:t>De streeknaam </a:t>
            </a:r>
          </a:p>
          <a:p>
            <a:r>
              <a:rPr lang="nl-NL" sz="1100" dirty="0"/>
              <a:t>is hoornuil of </a:t>
            </a:r>
          </a:p>
          <a:p>
            <a:r>
              <a:rPr lang="nl-NL" sz="1100" dirty="0"/>
              <a:t>ooruil.</a:t>
            </a:r>
          </a:p>
          <a:p>
            <a:r>
              <a:rPr lang="nl-NL" sz="1100" dirty="0"/>
              <a:t>De ransuil kun </a:t>
            </a:r>
          </a:p>
          <a:p>
            <a:r>
              <a:rPr lang="nl-NL" sz="1100" dirty="0"/>
              <a:t>je direct </a:t>
            </a:r>
          </a:p>
          <a:p>
            <a:r>
              <a:rPr lang="nl-NL" sz="1100" dirty="0"/>
              <a:t>herkennen aan </a:t>
            </a:r>
          </a:p>
          <a:p>
            <a:r>
              <a:rPr lang="nl-NL" sz="1100" dirty="0"/>
              <a:t>zijn </a:t>
            </a:r>
            <a:r>
              <a:rPr lang="nl-NL" sz="1100" b="1" u="sng" dirty="0" err="1"/>
              <a:t>oorpluim</a:t>
            </a:r>
            <a:r>
              <a:rPr lang="nl-NL" sz="1100" b="1" u="sng" dirty="0"/>
              <a:t>-</a:t>
            </a:r>
          </a:p>
          <a:p>
            <a:r>
              <a:rPr lang="nl-NL" sz="1100" b="1" u="sng" dirty="0" err="1"/>
              <a:t>pjes</a:t>
            </a:r>
            <a:r>
              <a:rPr lang="nl-NL" sz="1100" dirty="0"/>
              <a:t>. In werkelijkheid hebben die niets met horen te maken. Ze vertellen ons in welke stemming de uil verkeert. Als hij op zijn hoede is, staan de pluimen recht overeind.</a:t>
            </a:r>
          </a:p>
          <a:p>
            <a:r>
              <a:rPr lang="nl-NL" sz="1100" dirty="0"/>
              <a:t>Het bovenkleed van deze uil is roestgeel en grijsbruin gestippeld. Het liefst woont hij in </a:t>
            </a:r>
            <a:r>
              <a:rPr lang="nl-NL" sz="1100" b="1" u="sng" dirty="0"/>
              <a:t>naaldbossen</a:t>
            </a:r>
            <a:r>
              <a:rPr lang="nl-NL" sz="1100" dirty="0"/>
              <a:t>, maar ook in loofbossen tref je hem wel aan.</a:t>
            </a:r>
          </a:p>
          <a:p>
            <a:endParaRPr lang="nl-NL" sz="1100" dirty="0"/>
          </a:p>
          <a:p>
            <a:r>
              <a:rPr lang="nl-NL" sz="1100" b="1" dirty="0"/>
              <a:t>DE VELDUIL</a:t>
            </a:r>
          </a:p>
          <a:p>
            <a:r>
              <a:rPr lang="nl-NL" sz="1100" dirty="0"/>
              <a:t>De velduil jaagt ook veel overdag. Hij is dan te herkennen aan zijn lange vleugels en zijn </a:t>
            </a:r>
            <a:r>
              <a:rPr lang="nl-NL" sz="1100" b="1" u="sng" dirty="0"/>
              <a:t>knalgele dreigende ogen</a:t>
            </a:r>
            <a:r>
              <a:rPr lang="nl-NL" sz="1100" dirty="0"/>
              <a:t>. Deze uil jaagt graag in vochtig terrein. Hij maakt zijn nest op de grond. Het legsel bestaat</a:t>
            </a:r>
          </a:p>
        </p:txBody>
      </p:sp>
      <p:sp>
        <p:nvSpPr>
          <p:cNvPr id="19" name="Tekstvak 18">
            <a:extLst>
              <a:ext uri="{FF2B5EF4-FFF2-40B4-BE49-F238E27FC236}">
                <a16:creationId xmlns:a16="http://schemas.microsoft.com/office/drawing/2014/main" id="{9371B9F4-7ACF-4D3F-A50C-BD102B03C766}"/>
              </a:ext>
            </a:extLst>
          </p:cNvPr>
          <p:cNvSpPr txBox="1"/>
          <p:nvPr/>
        </p:nvSpPr>
        <p:spPr>
          <a:xfrm flipH="1">
            <a:off x="5940152" y="702567"/>
            <a:ext cx="3096344" cy="430887"/>
          </a:xfrm>
          <a:prstGeom prst="rect">
            <a:avLst/>
          </a:prstGeom>
          <a:noFill/>
        </p:spPr>
        <p:txBody>
          <a:bodyPr wrap="square" rtlCol="0">
            <a:spAutoFit/>
          </a:bodyPr>
          <a:lstStyle/>
          <a:p>
            <a:r>
              <a:rPr lang="nl-NL" sz="1100" dirty="0"/>
              <a:t>uit vier tot zeven eieren. Het voedsel bestaat voornamelijk uit veld- en woelmuizen.</a:t>
            </a:r>
          </a:p>
        </p:txBody>
      </p:sp>
      <p:pic>
        <p:nvPicPr>
          <p:cNvPr id="20" name="Afbeelding 19">
            <a:extLst>
              <a:ext uri="{FF2B5EF4-FFF2-40B4-BE49-F238E27FC236}">
                <a16:creationId xmlns:a16="http://schemas.microsoft.com/office/drawing/2014/main" id="{CEFA95A7-6B4D-45B3-B3AB-E1FB1C1F42E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44407" y="931291"/>
            <a:ext cx="627533" cy="430887"/>
          </a:xfrm>
          <a:prstGeom prst="rect">
            <a:avLst/>
          </a:prstGeom>
        </p:spPr>
      </p:pic>
      <p:sp>
        <p:nvSpPr>
          <p:cNvPr id="21" name="Tekstvak 20">
            <a:extLst>
              <a:ext uri="{FF2B5EF4-FFF2-40B4-BE49-F238E27FC236}">
                <a16:creationId xmlns:a16="http://schemas.microsoft.com/office/drawing/2014/main" id="{9FF3E542-0DFE-44E4-8045-02AAE2508A63}"/>
              </a:ext>
            </a:extLst>
          </p:cNvPr>
          <p:cNvSpPr txBox="1"/>
          <p:nvPr/>
        </p:nvSpPr>
        <p:spPr>
          <a:xfrm>
            <a:off x="5951917" y="2891826"/>
            <a:ext cx="3082652" cy="2970044"/>
          </a:xfrm>
          <a:prstGeom prst="rect">
            <a:avLst/>
          </a:prstGeom>
          <a:noFill/>
        </p:spPr>
        <p:txBody>
          <a:bodyPr wrap="square" rtlCol="0">
            <a:spAutoFit/>
          </a:bodyPr>
          <a:lstStyle/>
          <a:p>
            <a:r>
              <a:rPr lang="nl-NL" sz="1100" b="1" dirty="0"/>
              <a:t>DE BOSUIL</a:t>
            </a:r>
          </a:p>
          <a:p>
            <a:r>
              <a:rPr lang="nl-NL" sz="1100" dirty="0"/>
              <a:t>Streeknamen: </a:t>
            </a:r>
            <a:r>
              <a:rPr lang="nl-NL" sz="1100" dirty="0" err="1"/>
              <a:t>wouduil</a:t>
            </a:r>
            <a:r>
              <a:rPr lang="nl-NL" sz="1100" dirty="0"/>
              <a:t> of grote katuil. Van de in ons land broedende uilen is de bosuil de </a:t>
            </a:r>
            <a:r>
              <a:rPr lang="nl-NL" sz="1100" b="1" u="sng" dirty="0"/>
              <a:t>grootste</a:t>
            </a:r>
            <a:r>
              <a:rPr lang="nl-NL" sz="1100" dirty="0"/>
              <a:t>. Het liefst broeden bosuilen in oude spechten-nesten of andere </a:t>
            </a:r>
            <a:r>
              <a:rPr lang="nl-NL" sz="1100" b="1" u="sng" dirty="0"/>
              <a:t>boomholtes</a:t>
            </a:r>
            <a:r>
              <a:rPr lang="nl-NL" sz="1100" dirty="0"/>
              <a:t>.</a:t>
            </a:r>
          </a:p>
          <a:p>
            <a:endParaRPr lang="nl-NL" sz="1100" dirty="0"/>
          </a:p>
          <a:p>
            <a:r>
              <a:rPr lang="nl-NL" sz="1100" b="1" dirty="0"/>
              <a:t>DE STEENUIL</a:t>
            </a:r>
          </a:p>
          <a:p>
            <a:r>
              <a:rPr lang="nl-NL" sz="1100" dirty="0"/>
              <a:t>De steenuil is, van de in ons land broedende uilen-soorten , verreweg de </a:t>
            </a:r>
            <a:r>
              <a:rPr lang="nl-NL" sz="1100" b="1" u="sng" dirty="0"/>
              <a:t>kleinste</a:t>
            </a:r>
            <a:r>
              <a:rPr lang="nl-NL" sz="1100" dirty="0"/>
              <a:t>. Steenuilen eten voornamelijk  torren, kevers, spinnen, kikkers en wormen. </a:t>
            </a:r>
          </a:p>
          <a:p>
            <a:r>
              <a:rPr lang="nl-NL" sz="1100" dirty="0"/>
              <a:t>Vanwege de</a:t>
            </a:r>
          </a:p>
          <a:p>
            <a:r>
              <a:rPr lang="nl-NL" sz="1100" dirty="0"/>
              <a:t>grote </a:t>
            </a:r>
          </a:p>
          <a:p>
            <a:r>
              <a:rPr lang="nl-NL" sz="1100" dirty="0"/>
              <a:t>hoeveelheden </a:t>
            </a:r>
          </a:p>
          <a:p>
            <a:r>
              <a:rPr lang="nl-NL" sz="1100" dirty="0"/>
              <a:t>kevers zien de</a:t>
            </a:r>
          </a:p>
          <a:p>
            <a:r>
              <a:rPr lang="nl-NL" sz="1100" dirty="0"/>
              <a:t>braakballen</a:t>
            </a:r>
          </a:p>
          <a:p>
            <a:r>
              <a:rPr lang="nl-NL" sz="1100" dirty="0"/>
              <a:t>vaak zwart.</a:t>
            </a:r>
          </a:p>
        </p:txBody>
      </p:sp>
      <p:pic>
        <p:nvPicPr>
          <p:cNvPr id="22" name="Afbeelding 21">
            <a:extLst>
              <a:ext uri="{FF2B5EF4-FFF2-40B4-BE49-F238E27FC236}">
                <a16:creationId xmlns:a16="http://schemas.microsoft.com/office/drawing/2014/main" id="{70A5CA30-1365-414D-9D19-6C8E92EC2C3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7162" t="3428" r="14563"/>
          <a:stretch/>
        </p:blipFill>
        <p:spPr>
          <a:xfrm>
            <a:off x="7094733" y="4661392"/>
            <a:ext cx="1929300" cy="1798436"/>
          </a:xfrm>
          <a:prstGeom prst="rect">
            <a:avLst/>
          </a:prstGeom>
        </p:spPr>
      </p:pic>
      <p:sp>
        <p:nvSpPr>
          <p:cNvPr id="23" name="Tekstvak 22">
            <a:extLst>
              <a:ext uri="{FF2B5EF4-FFF2-40B4-BE49-F238E27FC236}">
                <a16:creationId xmlns:a16="http://schemas.microsoft.com/office/drawing/2014/main" id="{AF803AC3-D57D-4BD9-AC5F-07B55567B387}"/>
              </a:ext>
            </a:extLst>
          </p:cNvPr>
          <p:cNvSpPr txBox="1"/>
          <p:nvPr/>
        </p:nvSpPr>
        <p:spPr>
          <a:xfrm>
            <a:off x="5940152" y="5949280"/>
            <a:ext cx="1224136" cy="369332"/>
          </a:xfrm>
          <a:prstGeom prst="rect">
            <a:avLst/>
          </a:prstGeom>
          <a:noFill/>
        </p:spPr>
        <p:txBody>
          <a:bodyPr wrap="square" rtlCol="0">
            <a:spAutoFit/>
          </a:bodyPr>
          <a:lstStyle/>
          <a:p>
            <a:r>
              <a:rPr lang="nl-NL" sz="900" b="1" dirty="0"/>
              <a:t>Steenuil,</a:t>
            </a:r>
          </a:p>
          <a:p>
            <a:r>
              <a:rPr lang="nl-NL" sz="900" b="1" dirty="0"/>
              <a:t>Creative </a:t>
            </a:r>
            <a:r>
              <a:rPr lang="nl-NL" sz="900" b="1" dirty="0" err="1"/>
              <a:t>Commons</a:t>
            </a:r>
            <a:endParaRPr lang="nl-NL" sz="900" b="1" dirty="0"/>
          </a:p>
        </p:txBody>
      </p:sp>
      <p:pic>
        <p:nvPicPr>
          <p:cNvPr id="25" name="Afbeelding 24">
            <a:extLst>
              <a:ext uri="{FF2B5EF4-FFF2-40B4-BE49-F238E27FC236}">
                <a16:creationId xmlns:a16="http://schemas.microsoft.com/office/drawing/2014/main" id="{6A2AD508-2FF8-4DF2-90B8-77DF0B9FA8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44407" y="64443"/>
            <a:ext cx="588652" cy="667457"/>
          </a:xfrm>
          <a:prstGeom prst="rect">
            <a:avLst/>
          </a:prstGeom>
        </p:spPr>
      </p:pic>
    </p:spTree>
    <p:extLst>
      <p:ext uri="{BB962C8B-B14F-4D97-AF65-F5344CB8AC3E}">
        <p14:creationId xmlns:p14="http://schemas.microsoft.com/office/powerpoint/2010/main" val="3688985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6B39BBC9-08BC-4F27-99D5-1599BEABB7F6}"/>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D275DD19-F0A0-4677-BB02-DD1616901C22}"/>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DBE49CBF-92E3-4A31-882F-44A890941FEE}"/>
              </a:ext>
            </a:extLst>
          </p:cNvPr>
          <p:cNvSpPr/>
          <p:nvPr/>
        </p:nvSpPr>
        <p:spPr>
          <a:xfrm>
            <a:off x="1043608" y="260648"/>
            <a:ext cx="7200800"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DE BEDELAAR                                                         8</a:t>
            </a:r>
          </a:p>
        </p:txBody>
      </p:sp>
      <p:sp>
        <p:nvSpPr>
          <p:cNvPr id="7" name="Rechthoek 6">
            <a:extLst>
              <a:ext uri="{FF2B5EF4-FFF2-40B4-BE49-F238E27FC236}">
                <a16:creationId xmlns:a16="http://schemas.microsoft.com/office/drawing/2014/main" id="{3AFE9611-76BA-4E26-A429-99CA72FB69CF}"/>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DDA40B0B-9C46-412C-9316-6B2960ADF903}"/>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C1986C12-F21A-4ECB-B4F7-D8F4F3304C2F}"/>
              </a:ext>
            </a:extLst>
          </p:cNvPr>
          <p:cNvSpPr/>
          <p:nvPr/>
        </p:nvSpPr>
        <p:spPr>
          <a:xfrm>
            <a:off x="107504" y="935014"/>
            <a:ext cx="3024336" cy="1446550"/>
          </a:xfrm>
          <a:prstGeom prst="rect">
            <a:avLst/>
          </a:prstGeom>
          <a:ln w="3175">
            <a:noFill/>
          </a:ln>
        </p:spPr>
        <p:txBody>
          <a:bodyPr wrap="square">
            <a:spAutoFit/>
          </a:bodyPr>
          <a:lstStyle/>
          <a:p>
            <a:r>
              <a:rPr lang="nl-NL" sz="1100" dirty="0"/>
              <a:t>Tegenover verzetsboerderij Spikkerhoeve gaat een smal bospaadje naar </a:t>
            </a:r>
            <a:r>
              <a:rPr lang="nl-NL" sz="1100" b="1" u="sng" dirty="0"/>
              <a:t>landgoed De Bedelaar</a:t>
            </a:r>
            <a:r>
              <a:rPr lang="nl-NL" sz="1100" dirty="0"/>
              <a:t>. In de Tweede Wereldoorlog woonde hier Eugénie Hooijer-Dubois. Haar vader, </a:t>
            </a:r>
            <a:r>
              <a:rPr lang="nl-NL" sz="1100" b="1" u="sng" dirty="0"/>
              <a:t>Eugène Dubois</a:t>
            </a:r>
            <a:r>
              <a:rPr lang="nl-NL" sz="1100" dirty="0"/>
              <a:t>, was een beroemde </a:t>
            </a:r>
            <a:r>
              <a:rPr lang="nl-NL" sz="1100" b="1" u="sng" dirty="0"/>
              <a:t>professor</a:t>
            </a:r>
            <a:r>
              <a:rPr lang="nl-NL" sz="1100" dirty="0"/>
              <a:t>. Hij kocht het landgoed in 1906, bouwde er een grote villa en legde op het landgoed een park aan. Daar bestudeerde hij onder andere vleermuizen en uilen. </a:t>
            </a:r>
          </a:p>
        </p:txBody>
      </p:sp>
      <p:pic>
        <p:nvPicPr>
          <p:cNvPr id="19" name="Afbeelding 18">
            <a:extLst>
              <a:ext uri="{FF2B5EF4-FFF2-40B4-BE49-F238E27FC236}">
                <a16:creationId xmlns:a16="http://schemas.microsoft.com/office/drawing/2014/main" id="{8151ECA8-6ED8-4E0C-8E18-E5A3A91A8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21" name="Afbeelding 20">
            <a:extLst>
              <a:ext uri="{FF2B5EF4-FFF2-40B4-BE49-F238E27FC236}">
                <a16:creationId xmlns:a16="http://schemas.microsoft.com/office/drawing/2014/main" id="{A1DB8968-10C0-4DA8-B164-BACECF0000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2" y="2415373"/>
            <a:ext cx="1368154" cy="1079928"/>
          </a:xfrm>
          <a:prstGeom prst="rect">
            <a:avLst/>
          </a:prstGeom>
        </p:spPr>
      </p:pic>
      <p:sp>
        <p:nvSpPr>
          <p:cNvPr id="25" name="Tekstvak 24">
            <a:extLst>
              <a:ext uri="{FF2B5EF4-FFF2-40B4-BE49-F238E27FC236}">
                <a16:creationId xmlns:a16="http://schemas.microsoft.com/office/drawing/2014/main" id="{37FE87BF-E7D4-4CB9-A514-6C0D289B2D87}"/>
              </a:ext>
            </a:extLst>
          </p:cNvPr>
          <p:cNvSpPr txBox="1"/>
          <p:nvPr/>
        </p:nvSpPr>
        <p:spPr>
          <a:xfrm>
            <a:off x="107501" y="3559247"/>
            <a:ext cx="3073221" cy="3154710"/>
          </a:xfrm>
          <a:prstGeom prst="rect">
            <a:avLst/>
          </a:prstGeom>
          <a:gradFill flip="none" rotWithShape="1">
            <a:gsLst>
              <a:gs pos="0">
                <a:srgbClr val="FFFF99">
                  <a:shade val="30000"/>
                  <a:satMod val="115000"/>
                </a:srgbClr>
              </a:gs>
              <a:gs pos="50000">
                <a:srgbClr val="FFFF99">
                  <a:shade val="67500"/>
                  <a:satMod val="115000"/>
                </a:srgbClr>
              </a:gs>
              <a:gs pos="100000">
                <a:srgbClr val="FFFF99">
                  <a:shade val="100000"/>
                  <a:satMod val="115000"/>
                </a:srgbClr>
              </a:gs>
            </a:gsLst>
            <a:lin ang="16200000" scaled="1"/>
            <a:tileRect/>
          </a:gradFill>
        </p:spPr>
        <p:txBody>
          <a:bodyPr wrap="square" rtlCol="0">
            <a:spAutoFit/>
          </a:bodyPr>
          <a:lstStyle/>
          <a:p>
            <a:r>
              <a:rPr lang="nl-NL" sz="1100" b="1" dirty="0"/>
              <a:t>                                      </a:t>
            </a:r>
            <a:r>
              <a:rPr lang="nl-NL" sz="1200" b="1" dirty="0">
                <a:solidFill>
                  <a:srgbClr val="002060"/>
                </a:solidFill>
              </a:rPr>
              <a:t>Volksverhaal</a:t>
            </a:r>
            <a:r>
              <a:rPr lang="nl-NL" sz="1100" b="1" dirty="0">
                <a:solidFill>
                  <a:srgbClr val="002060"/>
                </a:solidFill>
              </a:rPr>
              <a:t>:  Heel lang</a:t>
            </a:r>
          </a:p>
          <a:p>
            <a:r>
              <a:rPr lang="nl-NL" sz="1100" b="1" dirty="0">
                <a:solidFill>
                  <a:srgbClr val="002060"/>
                </a:solidFill>
              </a:rPr>
              <a:t>                                      gelden stond er op deze plek</a:t>
            </a:r>
          </a:p>
          <a:p>
            <a:r>
              <a:rPr lang="nl-NL" sz="1100" b="1" dirty="0">
                <a:solidFill>
                  <a:srgbClr val="002060"/>
                </a:solidFill>
              </a:rPr>
              <a:t>                                      een kasteel. Er woonde een</a:t>
            </a:r>
          </a:p>
          <a:p>
            <a:r>
              <a:rPr lang="nl-NL" sz="1100" b="1" dirty="0">
                <a:solidFill>
                  <a:srgbClr val="002060"/>
                </a:solidFill>
              </a:rPr>
              <a:t>                                      ridder, die hield van feesten</a:t>
            </a:r>
          </a:p>
          <a:p>
            <a:r>
              <a:rPr lang="nl-NL" sz="1100" b="1" dirty="0">
                <a:solidFill>
                  <a:srgbClr val="002060"/>
                </a:solidFill>
              </a:rPr>
              <a:t>                                      en brassen. Op een avond</a:t>
            </a:r>
          </a:p>
          <a:p>
            <a:r>
              <a:rPr lang="nl-NL" sz="1100" b="1" dirty="0">
                <a:solidFill>
                  <a:srgbClr val="002060"/>
                </a:solidFill>
              </a:rPr>
              <a:t>                                      kwam er een bedelaar aan</a:t>
            </a:r>
          </a:p>
          <a:p>
            <a:r>
              <a:rPr lang="nl-NL" sz="1100" b="1" dirty="0">
                <a:solidFill>
                  <a:srgbClr val="002060"/>
                </a:solidFill>
              </a:rPr>
              <a:t>                                      de deur, hij vroeg om een</a:t>
            </a:r>
          </a:p>
          <a:p>
            <a:r>
              <a:rPr lang="nl-NL" sz="1100" b="1" dirty="0">
                <a:solidFill>
                  <a:srgbClr val="002060"/>
                </a:solidFill>
              </a:rPr>
              <a:t>                                      plek voor de nacht. Toen de</a:t>
            </a:r>
          </a:p>
          <a:p>
            <a:r>
              <a:rPr lang="nl-NL" sz="1100" b="1" dirty="0">
                <a:solidFill>
                  <a:srgbClr val="002060"/>
                </a:solidFill>
              </a:rPr>
              <a:t>                                      ridder de arme man buiten</a:t>
            </a:r>
          </a:p>
          <a:p>
            <a:r>
              <a:rPr lang="nl-NL" sz="1100" b="1" dirty="0">
                <a:solidFill>
                  <a:srgbClr val="002060"/>
                </a:solidFill>
              </a:rPr>
              <a:t>                                      gooide, sprak deze een vloek</a:t>
            </a:r>
          </a:p>
          <a:p>
            <a:r>
              <a:rPr lang="nl-NL" sz="1100" b="1" dirty="0">
                <a:solidFill>
                  <a:srgbClr val="002060"/>
                </a:solidFill>
              </a:rPr>
              <a:t>                                      uit over het kasteel en de</a:t>
            </a:r>
          </a:p>
          <a:p>
            <a:r>
              <a:rPr lang="nl-NL" sz="1100" b="1" dirty="0">
                <a:solidFill>
                  <a:srgbClr val="002060"/>
                </a:solidFill>
              </a:rPr>
              <a:t>                                      bewoners. </a:t>
            </a:r>
          </a:p>
          <a:p>
            <a:r>
              <a:rPr lang="nl-NL" sz="1100" b="1" dirty="0">
                <a:solidFill>
                  <a:srgbClr val="002060"/>
                </a:solidFill>
              </a:rPr>
              <a:t>Alles verdween in de diepte, op de plaats van het kasteel bleef een diep ven over. Op kerstnacht, als je héél goed luistert, kun je de klokken van de</a:t>
            </a:r>
          </a:p>
          <a:p>
            <a:r>
              <a:rPr lang="nl-NL" sz="1100" b="1" dirty="0">
                <a:solidFill>
                  <a:srgbClr val="002060"/>
                </a:solidFill>
              </a:rPr>
              <a:t>            slotkapel misschien nog horen luiden… </a:t>
            </a:r>
          </a:p>
          <a:p>
            <a:r>
              <a:rPr lang="nl-NL" sz="1100" b="1" dirty="0">
                <a:solidFill>
                  <a:srgbClr val="002060"/>
                </a:solidFill>
              </a:rPr>
              <a:t>                 Het ven werd later door de mensen “De</a:t>
            </a:r>
          </a:p>
          <a:p>
            <a:r>
              <a:rPr lang="nl-NL" sz="1100" b="1" dirty="0">
                <a:solidFill>
                  <a:srgbClr val="002060"/>
                </a:solidFill>
              </a:rPr>
              <a:t>                           Bedelaar” genoemd.</a:t>
            </a:r>
          </a:p>
        </p:txBody>
      </p:sp>
      <p:pic>
        <p:nvPicPr>
          <p:cNvPr id="23" name="Afbeelding 22">
            <a:extLst>
              <a:ext uri="{FF2B5EF4-FFF2-40B4-BE49-F238E27FC236}">
                <a16:creationId xmlns:a16="http://schemas.microsoft.com/office/drawing/2014/main" id="{50CB319D-2A11-40E8-A6BF-E6141F1A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2" y="3495301"/>
            <a:ext cx="1167969" cy="1777213"/>
          </a:xfrm>
          <a:prstGeom prst="rect">
            <a:avLst/>
          </a:prstGeom>
        </p:spPr>
      </p:pic>
      <p:sp>
        <p:nvSpPr>
          <p:cNvPr id="24" name="Tekstvak 23">
            <a:extLst>
              <a:ext uri="{FF2B5EF4-FFF2-40B4-BE49-F238E27FC236}">
                <a16:creationId xmlns:a16="http://schemas.microsoft.com/office/drawing/2014/main" id="{F7A4DC8D-7910-4B40-BCBA-9A3D3DD92863}"/>
              </a:ext>
            </a:extLst>
          </p:cNvPr>
          <p:cNvSpPr txBox="1"/>
          <p:nvPr/>
        </p:nvSpPr>
        <p:spPr>
          <a:xfrm>
            <a:off x="107503" y="5272514"/>
            <a:ext cx="1080122" cy="261610"/>
          </a:xfrm>
          <a:prstGeom prst="rect">
            <a:avLst/>
          </a:prstGeom>
          <a:noFill/>
          <a:ln w="3175">
            <a:solidFill>
              <a:schemeClr val="tx1"/>
            </a:solidFill>
          </a:ln>
        </p:spPr>
        <p:txBody>
          <a:bodyPr wrap="square" rtlCol="0">
            <a:spAutoFit/>
          </a:bodyPr>
          <a:lstStyle/>
          <a:p>
            <a:pPr algn="ctr"/>
            <a:r>
              <a:rPr lang="nl-NL" sz="1100" b="1" i="1" dirty="0"/>
              <a:t>Mevr. Hooijer</a:t>
            </a:r>
          </a:p>
        </p:txBody>
      </p:sp>
      <p:pic>
        <p:nvPicPr>
          <p:cNvPr id="28" name="Afbeelding 27">
            <a:extLst>
              <a:ext uri="{FF2B5EF4-FFF2-40B4-BE49-F238E27FC236}">
                <a16:creationId xmlns:a16="http://schemas.microsoft.com/office/drawing/2014/main" id="{E6161198-A63F-4600-B482-25EEAE5CE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063" y="2415373"/>
            <a:ext cx="1611776" cy="1079928"/>
          </a:xfrm>
          <a:prstGeom prst="rect">
            <a:avLst/>
          </a:prstGeom>
        </p:spPr>
      </p:pic>
      <p:pic>
        <p:nvPicPr>
          <p:cNvPr id="29" name="Afbeelding 28">
            <a:hlinkClick r:id="rId6" action="ppaction://hlinksldjump"/>
            <a:extLst>
              <a:ext uri="{FF2B5EF4-FFF2-40B4-BE49-F238E27FC236}">
                <a16:creationId xmlns:a16="http://schemas.microsoft.com/office/drawing/2014/main" id="{43B35377-DC76-4097-83E8-83D6505C1320}"/>
              </a:ext>
            </a:extLst>
          </p:cNvPr>
          <p:cNvPicPr>
            <a:picLocks noChangeAspect="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sp>
        <p:nvSpPr>
          <p:cNvPr id="30" name="Tekstvak 29">
            <a:extLst>
              <a:ext uri="{FF2B5EF4-FFF2-40B4-BE49-F238E27FC236}">
                <a16:creationId xmlns:a16="http://schemas.microsoft.com/office/drawing/2014/main" id="{95165700-6282-4CCE-B00D-EE8309C65546}"/>
              </a:ext>
            </a:extLst>
          </p:cNvPr>
          <p:cNvSpPr txBox="1"/>
          <p:nvPr/>
        </p:nvSpPr>
        <p:spPr>
          <a:xfrm>
            <a:off x="3222105" y="753702"/>
            <a:ext cx="2626208" cy="3647152"/>
          </a:xfrm>
          <a:prstGeom prst="rect">
            <a:avLst/>
          </a:prstGeom>
          <a:noFill/>
        </p:spPr>
        <p:txBody>
          <a:bodyPr wrap="square" rtlCol="0">
            <a:spAutoFit/>
          </a:bodyPr>
          <a:lstStyle/>
          <a:p>
            <a:r>
              <a:rPr lang="nl-NL" sz="1100" dirty="0">
                <a:ea typeface="Verdana" panose="020B0604030504040204" pitchFamily="34" charset="0"/>
              </a:rPr>
              <a:t>Professor Dubois is wereldberoemd geworden door het vinden van de </a:t>
            </a:r>
            <a:r>
              <a:rPr lang="nl-NL" sz="1100" i="1" dirty="0">
                <a:ea typeface="Verdana" panose="020B0604030504040204" pitchFamily="34" charset="0"/>
              </a:rPr>
              <a:t>“missing link”,</a:t>
            </a:r>
            <a:r>
              <a:rPr lang="nl-NL" sz="1100" dirty="0">
                <a:ea typeface="Verdana" panose="020B0604030504040204" pitchFamily="34" charset="0"/>
              </a:rPr>
              <a:t> de ontbrekende schakel. Dubois was erg onder de indruk van Charles Darwin. Deze had de </a:t>
            </a:r>
            <a:r>
              <a:rPr lang="nl-NL" sz="1100" b="1" u="sng" dirty="0">
                <a:ea typeface="Verdana" panose="020B0604030504040204" pitchFamily="34" charset="0"/>
              </a:rPr>
              <a:t>evolutietheorie</a:t>
            </a:r>
            <a:r>
              <a:rPr lang="nl-NL" sz="1100" dirty="0">
                <a:ea typeface="Verdana" panose="020B0604030504040204" pitchFamily="34" charset="0"/>
              </a:rPr>
              <a:t> ontwikkeld: alle leven– ook de mens -  stamt af van het allereerste leven op aarde. De voorouders van mensen waren apen. </a:t>
            </a:r>
          </a:p>
          <a:p>
            <a:r>
              <a:rPr lang="nl-NL" sz="1100" dirty="0">
                <a:ea typeface="Verdana" panose="020B0604030504040204" pitchFamily="34" charset="0"/>
              </a:rPr>
              <a:t>Dubois had één doel voor ogen: het vinden van </a:t>
            </a:r>
            <a:r>
              <a:rPr lang="nl-NL" sz="1100" b="1" u="sng" dirty="0">
                <a:ea typeface="Verdana" panose="020B0604030504040204" pitchFamily="34" charset="0"/>
              </a:rPr>
              <a:t>de ontbrekende schakel</a:t>
            </a:r>
            <a:r>
              <a:rPr lang="nl-NL" sz="1100" b="1" dirty="0">
                <a:ea typeface="Verdana" panose="020B0604030504040204" pitchFamily="34" charset="0"/>
              </a:rPr>
              <a:t>, </a:t>
            </a:r>
            <a:r>
              <a:rPr lang="nl-NL" sz="1100" b="1" u="sng" dirty="0">
                <a:ea typeface="Verdana" panose="020B0604030504040204" pitchFamily="34" charset="0"/>
              </a:rPr>
              <a:t>tussen mensaap en mens</a:t>
            </a:r>
            <a:r>
              <a:rPr lang="nl-NL" sz="1100" dirty="0">
                <a:ea typeface="Verdana" panose="020B0604030504040204" pitchFamily="34" charset="0"/>
              </a:rPr>
              <a:t>. Hij vond op Java een schedeldak, een dijbeen en enkele kiezen van een levend wezen dat geen aap meer was, maar ook nog geen mens.  Hij noemde dit wezen: </a:t>
            </a:r>
            <a:r>
              <a:rPr lang="nl-NL" sz="1100" b="1" u="sng" dirty="0" err="1">
                <a:ea typeface="Verdana" panose="020B0604030504040204" pitchFamily="34" charset="0"/>
              </a:rPr>
              <a:t>pithecantropus</a:t>
            </a:r>
            <a:r>
              <a:rPr lang="nl-NL" sz="1100" b="1" u="sng" dirty="0">
                <a:ea typeface="Verdana" panose="020B0604030504040204" pitchFamily="34" charset="0"/>
              </a:rPr>
              <a:t> erectus</a:t>
            </a:r>
            <a:r>
              <a:rPr lang="nl-NL" sz="1100" b="1" dirty="0">
                <a:ea typeface="Verdana" panose="020B0604030504040204" pitchFamily="34" charset="0"/>
              </a:rPr>
              <a:t>. </a:t>
            </a:r>
            <a:r>
              <a:rPr lang="nl-NL" sz="1100" dirty="0">
                <a:ea typeface="Verdana" panose="020B0604030504040204" pitchFamily="34" charset="0"/>
              </a:rPr>
              <a:t>dit</a:t>
            </a:r>
            <a:r>
              <a:rPr lang="nl-NL" sz="1100" b="1" dirty="0">
                <a:ea typeface="Verdana" panose="020B0604030504040204" pitchFamily="34" charset="0"/>
              </a:rPr>
              <a:t> </a:t>
            </a:r>
            <a:r>
              <a:rPr lang="nl-NL" sz="1100" dirty="0">
                <a:ea typeface="Verdana" panose="020B0604030504040204" pitchFamily="34" charset="0"/>
              </a:rPr>
              <a:t>betekent</a:t>
            </a:r>
            <a:r>
              <a:rPr lang="nl-NL" sz="1100" b="1" dirty="0">
                <a:ea typeface="Verdana" panose="020B0604030504040204" pitchFamily="34" charset="0"/>
              </a:rPr>
              <a:t>: </a:t>
            </a:r>
            <a:r>
              <a:rPr lang="nl-NL" sz="1100" dirty="0">
                <a:ea typeface="Verdana" panose="020B0604030504040204" pitchFamily="34" charset="0"/>
              </a:rPr>
              <a:t>de rechtop lopende mens.</a:t>
            </a:r>
          </a:p>
          <a:p>
            <a:r>
              <a:rPr lang="nl-NL" sz="1100" dirty="0">
                <a:ea typeface="Verdana" panose="020B0604030504040204" pitchFamily="34" charset="0"/>
              </a:rPr>
              <a:t>Dubois kreeg heel veel kritiek. De christelijke kerk wilde de evolutie niet aanvaarden, veel geleerden geloofden niet dat hij de missing link echt had gevonden. </a:t>
            </a:r>
          </a:p>
        </p:txBody>
      </p:sp>
      <p:pic>
        <p:nvPicPr>
          <p:cNvPr id="32" name="Afbeelding 31">
            <a:extLst>
              <a:ext uri="{FF2B5EF4-FFF2-40B4-BE49-F238E27FC236}">
                <a16:creationId xmlns:a16="http://schemas.microsoft.com/office/drawing/2014/main" id="{00EF9A36-7086-4953-84F8-A676B96C73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3990" y="4507415"/>
            <a:ext cx="1402026" cy="1842157"/>
          </a:xfrm>
          <a:prstGeom prst="rect">
            <a:avLst/>
          </a:prstGeom>
        </p:spPr>
      </p:pic>
      <p:pic>
        <p:nvPicPr>
          <p:cNvPr id="34" name="Afbeelding 33">
            <a:extLst>
              <a:ext uri="{FF2B5EF4-FFF2-40B4-BE49-F238E27FC236}">
                <a16:creationId xmlns:a16="http://schemas.microsoft.com/office/drawing/2014/main" id="{A0152729-8F5C-42FA-AA81-9D922A4FB4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11472" y="764249"/>
            <a:ext cx="741841" cy="1749355"/>
          </a:xfrm>
          <a:prstGeom prst="rect">
            <a:avLst/>
          </a:prstGeom>
        </p:spPr>
      </p:pic>
      <p:pic>
        <p:nvPicPr>
          <p:cNvPr id="36" name="Afbeelding 35">
            <a:extLst>
              <a:ext uri="{FF2B5EF4-FFF2-40B4-BE49-F238E27FC236}">
                <a16:creationId xmlns:a16="http://schemas.microsoft.com/office/drawing/2014/main" id="{89D0D73E-EEAC-4CDD-AA9A-A4715DCDA3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68984" y="789455"/>
            <a:ext cx="1583340" cy="1127378"/>
          </a:xfrm>
          <a:prstGeom prst="rect">
            <a:avLst/>
          </a:prstGeom>
        </p:spPr>
      </p:pic>
      <p:sp>
        <p:nvSpPr>
          <p:cNvPr id="37" name="Tekstvak 36">
            <a:extLst>
              <a:ext uri="{FF2B5EF4-FFF2-40B4-BE49-F238E27FC236}">
                <a16:creationId xmlns:a16="http://schemas.microsoft.com/office/drawing/2014/main" id="{3973DECC-69D3-4E53-B289-C084F41BCE57}"/>
              </a:ext>
            </a:extLst>
          </p:cNvPr>
          <p:cNvSpPr txBox="1"/>
          <p:nvPr/>
        </p:nvSpPr>
        <p:spPr>
          <a:xfrm>
            <a:off x="6068984" y="1916833"/>
            <a:ext cx="1942488" cy="276999"/>
          </a:xfrm>
          <a:prstGeom prst="rect">
            <a:avLst/>
          </a:prstGeom>
          <a:noFill/>
        </p:spPr>
        <p:txBody>
          <a:bodyPr wrap="square" rtlCol="0">
            <a:spAutoFit/>
          </a:bodyPr>
          <a:lstStyle/>
          <a:p>
            <a:r>
              <a:rPr lang="nl-NL" sz="1200" b="1" i="1" dirty="0"/>
              <a:t>Missing link</a:t>
            </a:r>
          </a:p>
        </p:txBody>
      </p:sp>
      <p:sp>
        <p:nvSpPr>
          <p:cNvPr id="38" name="Tekstvak 37">
            <a:extLst>
              <a:ext uri="{FF2B5EF4-FFF2-40B4-BE49-F238E27FC236}">
                <a16:creationId xmlns:a16="http://schemas.microsoft.com/office/drawing/2014/main" id="{FB4BDC25-634F-49A3-87C7-DA03404F26B1}"/>
              </a:ext>
            </a:extLst>
          </p:cNvPr>
          <p:cNvSpPr txBox="1"/>
          <p:nvPr/>
        </p:nvSpPr>
        <p:spPr>
          <a:xfrm>
            <a:off x="4350061" y="5417082"/>
            <a:ext cx="792088" cy="430887"/>
          </a:xfrm>
          <a:prstGeom prst="rect">
            <a:avLst/>
          </a:prstGeom>
          <a:noFill/>
        </p:spPr>
        <p:txBody>
          <a:bodyPr wrap="square" rtlCol="0">
            <a:spAutoFit/>
          </a:bodyPr>
          <a:lstStyle/>
          <a:p>
            <a:r>
              <a:rPr lang="nl-NL" sz="1100" b="1" i="1" dirty="0"/>
              <a:t>Professor Dubois</a:t>
            </a:r>
          </a:p>
        </p:txBody>
      </p:sp>
      <p:sp>
        <p:nvSpPr>
          <p:cNvPr id="39" name="Tekstvak 38">
            <a:extLst>
              <a:ext uri="{FF2B5EF4-FFF2-40B4-BE49-F238E27FC236}">
                <a16:creationId xmlns:a16="http://schemas.microsoft.com/office/drawing/2014/main" id="{728714F3-8F4F-422C-9DA8-A48DD5123E45}"/>
              </a:ext>
            </a:extLst>
          </p:cNvPr>
          <p:cNvSpPr txBox="1"/>
          <p:nvPr/>
        </p:nvSpPr>
        <p:spPr>
          <a:xfrm>
            <a:off x="6068984" y="2636912"/>
            <a:ext cx="2967512" cy="430887"/>
          </a:xfrm>
          <a:prstGeom prst="rect">
            <a:avLst/>
          </a:prstGeom>
          <a:solidFill>
            <a:schemeClr val="accent1">
              <a:lumMod val="40000"/>
              <a:lumOff val="60000"/>
            </a:schemeClr>
          </a:solidFill>
        </p:spPr>
        <p:txBody>
          <a:bodyPr wrap="square" rtlCol="0">
            <a:spAutoFit/>
          </a:bodyPr>
          <a:lstStyle/>
          <a:p>
            <a:r>
              <a:rPr lang="nl-NL" sz="1100" b="1" dirty="0"/>
              <a:t>                     WEETJE: de fossielen van de </a:t>
            </a:r>
            <a:r>
              <a:rPr lang="nl-NL" sz="1100" b="1" i="1" dirty="0"/>
              <a:t>“missing link”</a:t>
            </a:r>
            <a:r>
              <a:rPr lang="nl-NL" sz="1100" b="1" dirty="0"/>
              <a:t> zijn te zien in Naturalis, Leiden. </a:t>
            </a:r>
            <a:endParaRPr lang="nl-NL" dirty="0"/>
          </a:p>
        </p:txBody>
      </p:sp>
      <p:pic>
        <p:nvPicPr>
          <p:cNvPr id="41" name="Afbeelding 40">
            <a:extLst>
              <a:ext uri="{FF2B5EF4-FFF2-40B4-BE49-F238E27FC236}">
                <a16:creationId xmlns:a16="http://schemas.microsoft.com/office/drawing/2014/main" id="{90F75D1A-605E-46C5-AF76-15ACB3DAD94E}"/>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48498" y="2235299"/>
            <a:ext cx="920116" cy="631785"/>
          </a:xfrm>
          <a:prstGeom prst="rect">
            <a:avLst/>
          </a:prstGeom>
        </p:spPr>
      </p:pic>
      <p:pic>
        <p:nvPicPr>
          <p:cNvPr id="43" name="Afbeelding 42">
            <a:extLst>
              <a:ext uri="{FF2B5EF4-FFF2-40B4-BE49-F238E27FC236}">
                <a16:creationId xmlns:a16="http://schemas.microsoft.com/office/drawing/2014/main" id="{5A6686A8-8FE6-4485-815F-C4BD816A72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200000">
            <a:off x="5726773" y="3525733"/>
            <a:ext cx="2030262" cy="1349896"/>
          </a:xfrm>
          <a:prstGeom prst="rect">
            <a:avLst/>
          </a:prstGeom>
        </p:spPr>
      </p:pic>
      <p:sp>
        <p:nvSpPr>
          <p:cNvPr id="44" name="Tekstvak 43">
            <a:extLst>
              <a:ext uri="{FF2B5EF4-FFF2-40B4-BE49-F238E27FC236}">
                <a16:creationId xmlns:a16="http://schemas.microsoft.com/office/drawing/2014/main" id="{F38F4151-2430-4415-B8F9-61715C047DF0}"/>
              </a:ext>
            </a:extLst>
          </p:cNvPr>
          <p:cNvSpPr txBox="1"/>
          <p:nvPr/>
        </p:nvSpPr>
        <p:spPr>
          <a:xfrm>
            <a:off x="5940152" y="5272514"/>
            <a:ext cx="3094316" cy="769441"/>
          </a:xfrm>
          <a:prstGeom prst="rect">
            <a:avLst/>
          </a:prstGeom>
          <a:noFill/>
        </p:spPr>
        <p:txBody>
          <a:bodyPr wrap="square" rtlCol="0">
            <a:spAutoFit/>
          </a:bodyPr>
          <a:lstStyle/>
          <a:p>
            <a:r>
              <a:rPr lang="nl-NL" sz="1100" dirty="0">
                <a:ea typeface="Verdana" panose="020B0604030504040204" pitchFamily="34" charset="0"/>
              </a:rPr>
              <a:t>De uilentoren van de Bedelaar was in de oorlog een goede verstopplaats voor onderduikers.                                                           Nu is de uilentoren gerestaureerd, je kunt er naartoe wandelen door het bos. </a:t>
            </a:r>
          </a:p>
        </p:txBody>
      </p:sp>
      <p:pic>
        <p:nvPicPr>
          <p:cNvPr id="46" name="Afbeelding 45">
            <a:extLst>
              <a:ext uri="{FF2B5EF4-FFF2-40B4-BE49-F238E27FC236}">
                <a16:creationId xmlns:a16="http://schemas.microsoft.com/office/drawing/2014/main" id="{7CA93873-3075-4957-8E06-2C9496D94B2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536913" y="3178662"/>
            <a:ext cx="1481328" cy="1179576"/>
          </a:xfrm>
          <a:prstGeom prst="rect">
            <a:avLst/>
          </a:prstGeom>
        </p:spPr>
      </p:pic>
      <p:pic>
        <p:nvPicPr>
          <p:cNvPr id="48" name="Afbeelding 47">
            <a:extLst>
              <a:ext uri="{FF2B5EF4-FFF2-40B4-BE49-F238E27FC236}">
                <a16:creationId xmlns:a16="http://schemas.microsoft.com/office/drawing/2014/main" id="{2BC5D570-4D5F-4EAE-BE6E-09507D4CA59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857" y="4398546"/>
            <a:ext cx="1213191" cy="817265"/>
          </a:xfrm>
          <a:prstGeom prst="rect">
            <a:avLst/>
          </a:prstGeom>
        </p:spPr>
      </p:pic>
      <p:pic>
        <p:nvPicPr>
          <p:cNvPr id="5" name="Afbeelding 4">
            <a:extLst>
              <a:ext uri="{FF2B5EF4-FFF2-40B4-BE49-F238E27FC236}">
                <a16:creationId xmlns:a16="http://schemas.microsoft.com/office/drawing/2014/main" id="{E39C3089-DA48-41C5-B028-F3979487B7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9525" t="6701" r="29526" b="10319"/>
          <a:stretch/>
        </p:blipFill>
        <p:spPr>
          <a:xfrm>
            <a:off x="5037542" y="4507415"/>
            <a:ext cx="919821" cy="1242631"/>
          </a:xfrm>
          <a:prstGeom prst="rect">
            <a:avLst/>
          </a:prstGeom>
        </p:spPr>
      </p:pic>
      <p:pic>
        <p:nvPicPr>
          <p:cNvPr id="9" name="Afbeelding 8">
            <a:extLst>
              <a:ext uri="{FF2B5EF4-FFF2-40B4-BE49-F238E27FC236}">
                <a16:creationId xmlns:a16="http://schemas.microsoft.com/office/drawing/2014/main" id="{84612357-5258-48CB-83FA-2982EE62E5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87785" y="76207"/>
            <a:ext cx="697326" cy="735092"/>
          </a:xfrm>
          <a:prstGeom prst="rect">
            <a:avLst/>
          </a:prstGeom>
        </p:spPr>
      </p:pic>
    </p:spTree>
    <p:extLst>
      <p:ext uri="{BB962C8B-B14F-4D97-AF65-F5344CB8AC3E}">
        <p14:creationId xmlns:p14="http://schemas.microsoft.com/office/powerpoint/2010/main" val="3799602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F895F3AD-367A-4F8C-A63C-41222EE33E5D}"/>
              </a:ext>
            </a:extLst>
          </p:cNvPr>
          <p:cNvSpPr/>
          <p:nvPr/>
        </p:nvSpPr>
        <p:spPr>
          <a:xfrm>
            <a:off x="0" y="0"/>
            <a:ext cx="9144000" cy="6858000"/>
          </a:xfrm>
          <a:prstGeom prst="rect">
            <a:avLst/>
          </a:pr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100" b="1" dirty="0">
              <a:solidFill>
                <a:schemeClr val="tx1"/>
              </a:solidFill>
            </a:endParaRPr>
          </a:p>
        </p:txBody>
      </p:sp>
      <p:sp>
        <p:nvSpPr>
          <p:cNvPr id="3" name="Rechthoek 2">
            <a:extLst>
              <a:ext uri="{FF2B5EF4-FFF2-40B4-BE49-F238E27FC236}">
                <a16:creationId xmlns:a16="http://schemas.microsoft.com/office/drawing/2014/main" id="{EA1408DD-21EE-43F5-A5DC-3E16CFF41F84}"/>
              </a:ext>
            </a:extLst>
          </p:cNvPr>
          <p:cNvSpPr/>
          <p:nvPr/>
        </p:nvSpPr>
        <p:spPr>
          <a:xfrm>
            <a:off x="0" y="260648"/>
            <a:ext cx="9144000" cy="432048"/>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a:extLst>
              <a:ext uri="{FF2B5EF4-FFF2-40B4-BE49-F238E27FC236}">
                <a16:creationId xmlns:a16="http://schemas.microsoft.com/office/drawing/2014/main" id="{7B4F83FA-4232-4F87-AB30-10DC798F7A70}"/>
              </a:ext>
            </a:extLst>
          </p:cNvPr>
          <p:cNvSpPr/>
          <p:nvPr/>
        </p:nvSpPr>
        <p:spPr>
          <a:xfrm>
            <a:off x="1043606" y="260648"/>
            <a:ext cx="7039545" cy="369332"/>
          </a:xfrm>
          <a:prstGeom prst="rect">
            <a:avLst/>
          </a:prstGeom>
        </p:spPr>
        <p:txBody>
          <a:bodyPr wrap="square">
            <a:spAutoFit/>
          </a:bodyPr>
          <a:lstStyle/>
          <a:p>
            <a:r>
              <a:rPr lang="nl-NL" b="1" dirty="0">
                <a:solidFill>
                  <a:srgbClr val="C00000"/>
                </a:solidFill>
                <a:latin typeface="Verdana" panose="020B0604030504040204" pitchFamily="34" charset="0"/>
                <a:ea typeface="Verdana" panose="020B0604030504040204" pitchFamily="34" charset="0"/>
              </a:rPr>
              <a:t>      </a:t>
            </a:r>
            <a:r>
              <a:rPr lang="nl-NL" b="1" dirty="0">
                <a:solidFill>
                  <a:schemeClr val="accent3">
                    <a:lumMod val="50000"/>
                  </a:schemeClr>
                </a:solidFill>
                <a:latin typeface="Verdana" panose="020B0604030504040204" pitchFamily="34" charset="0"/>
                <a:ea typeface="Verdana" panose="020B0604030504040204" pitchFamily="34" charset="0"/>
              </a:rPr>
              <a:t>DE SPIK - HISTORIE                                             9</a:t>
            </a:r>
          </a:p>
        </p:txBody>
      </p:sp>
      <p:sp>
        <p:nvSpPr>
          <p:cNvPr id="5" name="Rechthoek 4">
            <a:extLst>
              <a:ext uri="{FF2B5EF4-FFF2-40B4-BE49-F238E27FC236}">
                <a16:creationId xmlns:a16="http://schemas.microsoft.com/office/drawing/2014/main" id="{3AF92BEB-B546-4106-8197-7B361A0B01BD}"/>
              </a:ext>
            </a:extLst>
          </p:cNvPr>
          <p:cNvSpPr/>
          <p:nvPr/>
        </p:nvSpPr>
        <p:spPr>
          <a:xfrm>
            <a:off x="107504" y="6391039"/>
            <a:ext cx="8928992" cy="216024"/>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DC173A7A-94B7-4C0E-8FDB-335B2A44FF59}"/>
              </a:ext>
            </a:extLst>
          </p:cNvPr>
          <p:cNvSpPr/>
          <p:nvPr/>
        </p:nvSpPr>
        <p:spPr>
          <a:xfrm>
            <a:off x="107504" y="6705364"/>
            <a:ext cx="8928992" cy="54006"/>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9341596A-248E-44F0-A323-A4AB089A4598}"/>
              </a:ext>
            </a:extLst>
          </p:cNvPr>
          <p:cNvSpPr/>
          <p:nvPr/>
        </p:nvSpPr>
        <p:spPr>
          <a:xfrm>
            <a:off x="107504" y="935014"/>
            <a:ext cx="3024336" cy="3139321"/>
          </a:xfrm>
          <a:prstGeom prst="rect">
            <a:avLst/>
          </a:prstGeom>
          <a:noFill/>
          <a:ln w="3175">
            <a:noFill/>
          </a:ln>
        </p:spPr>
        <p:txBody>
          <a:bodyPr wrap="square">
            <a:spAutoFit/>
          </a:bodyPr>
          <a:lstStyle/>
          <a:p>
            <a:r>
              <a:rPr lang="nl-NL" sz="1100" dirty="0"/>
              <a:t>De Spikkerhoeve is een oeroude boerderij, dat kun je zelf al zien. Maar hoe kun je te weten komen hóe oud precies?</a:t>
            </a:r>
          </a:p>
          <a:p>
            <a:r>
              <a:rPr lang="nl-NL" sz="1100" dirty="0"/>
              <a:t> </a:t>
            </a:r>
          </a:p>
          <a:p>
            <a:r>
              <a:rPr lang="nl-NL" sz="1100" b="1" u="sng" dirty="0"/>
              <a:t>Oude archiefstukken</a:t>
            </a:r>
            <a:r>
              <a:rPr lang="nl-NL" sz="1100" u="sng" dirty="0"/>
              <a:t> </a:t>
            </a:r>
          </a:p>
          <a:p>
            <a:r>
              <a:rPr lang="nl-NL" sz="1100" dirty="0"/>
              <a:t>kunnen je helpen. Al 1000 </a:t>
            </a:r>
          </a:p>
          <a:p>
            <a:r>
              <a:rPr lang="nl-NL" sz="1100" dirty="0"/>
              <a:t>jaar lang worden </a:t>
            </a:r>
          </a:p>
          <a:p>
            <a:r>
              <a:rPr lang="nl-NL" sz="1100" dirty="0"/>
              <a:t>belangrijke gebeurtenissen</a:t>
            </a:r>
          </a:p>
          <a:p>
            <a:r>
              <a:rPr lang="nl-NL" sz="1100" dirty="0"/>
              <a:t>opgeschreven: als mensen</a:t>
            </a:r>
          </a:p>
          <a:p>
            <a:r>
              <a:rPr lang="nl-NL" sz="1100" dirty="0"/>
              <a:t>trouwen, als er een kindje </a:t>
            </a:r>
          </a:p>
          <a:p>
            <a:r>
              <a:rPr lang="nl-NL" sz="1100" dirty="0"/>
              <a:t>wordt geboren en als mensen doodgaan. Ook als er een erfenis moet worden verdeeld, of als er grond, een huis of een boerderij wordt verkocht.  </a:t>
            </a:r>
          </a:p>
          <a:p>
            <a:r>
              <a:rPr lang="nl-NL" sz="1100" dirty="0"/>
              <a:t>In die oude stukken kun je twee dingen over de </a:t>
            </a:r>
            <a:r>
              <a:rPr lang="nl-NL" sz="1100" dirty="0" err="1"/>
              <a:t>Spik</a:t>
            </a:r>
            <a:r>
              <a:rPr lang="nl-NL" sz="1100" dirty="0"/>
              <a:t> opzoeken: </a:t>
            </a:r>
          </a:p>
          <a:p>
            <a:pPr marL="228600" indent="-228600">
              <a:buAutoNum type="arabicPeriod"/>
            </a:pPr>
            <a:r>
              <a:rPr lang="nl-NL" sz="1100" dirty="0"/>
              <a:t>was er </a:t>
            </a:r>
            <a:r>
              <a:rPr lang="nl-NL" sz="1100" b="1" u="sng" dirty="0"/>
              <a:t>een stuk land</a:t>
            </a:r>
            <a:r>
              <a:rPr lang="nl-NL" sz="1100" u="sng" dirty="0"/>
              <a:t> </a:t>
            </a:r>
            <a:r>
              <a:rPr lang="nl-NL" sz="1100" dirty="0"/>
              <a:t>dat “</a:t>
            </a:r>
            <a:r>
              <a:rPr lang="nl-NL" sz="1100" dirty="0" err="1"/>
              <a:t>Spik</a:t>
            </a:r>
            <a:r>
              <a:rPr lang="nl-NL" sz="1100" dirty="0"/>
              <a:t>” werd</a:t>
            </a:r>
          </a:p>
          <a:p>
            <a:r>
              <a:rPr lang="nl-NL" sz="1100" dirty="0"/>
              <a:t>       genoemd? </a:t>
            </a:r>
          </a:p>
          <a:p>
            <a:r>
              <a:rPr lang="nl-NL" sz="1100" dirty="0"/>
              <a:t>2.    of was er </a:t>
            </a:r>
            <a:r>
              <a:rPr lang="nl-NL" sz="1100" b="1" u="sng" dirty="0"/>
              <a:t>een boerderij</a:t>
            </a:r>
            <a:r>
              <a:rPr lang="nl-NL" sz="1100" u="sng" dirty="0"/>
              <a:t> </a:t>
            </a:r>
            <a:r>
              <a:rPr lang="nl-NL" sz="1100" dirty="0"/>
              <a:t>met die naam? </a:t>
            </a:r>
          </a:p>
        </p:txBody>
      </p:sp>
      <p:pic>
        <p:nvPicPr>
          <p:cNvPr id="8" name="Afbeelding 7">
            <a:extLst>
              <a:ext uri="{FF2B5EF4-FFF2-40B4-BE49-F238E27FC236}">
                <a16:creationId xmlns:a16="http://schemas.microsoft.com/office/drawing/2014/main" id="{20ABB7CF-3888-4302-A9BC-48802CD23C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82418"/>
            <a:ext cx="1257199" cy="838133"/>
          </a:xfrm>
          <a:prstGeom prst="rect">
            <a:avLst/>
          </a:prstGeom>
        </p:spPr>
      </p:pic>
      <p:pic>
        <p:nvPicPr>
          <p:cNvPr id="14" name="Afbeelding 13">
            <a:hlinkClick r:id="rId3" action="ppaction://hlinksldjump"/>
            <a:extLst>
              <a:ext uri="{FF2B5EF4-FFF2-40B4-BE49-F238E27FC236}">
                <a16:creationId xmlns:a16="http://schemas.microsoft.com/office/drawing/2014/main" id="{DEFC8306-BE7E-493F-BC3D-39C6F18E2D97}"/>
              </a:ext>
            </a:extLst>
          </p:cNvPr>
          <p:cNvPicPr>
            <a:picLocks noChangeAspect="1"/>
          </p:cNvPicPr>
          <p:nvPr/>
        </p:nvPicPr>
        <p:blipFill>
          <a:blip r:embed="rId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26" y="6138539"/>
            <a:ext cx="929672" cy="656313"/>
          </a:xfrm>
          <a:prstGeom prst="rect">
            <a:avLst/>
          </a:prstGeom>
        </p:spPr>
      </p:pic>
      <p:pic>
        <p:nvPicPr>
          <p:cNvPr id="30" name="Afbeelding 29">
            <a:extLst>
              <a:ext uri="{FF2B5EF4-FFF2-40B4-BE49-F238E27FC236}">
                <a16:creationId xmlns:a16="http://schemas.microsoft.com/office/drawing/2014/main" id="{370FFBD7-1D57-499C-B9F9-E217ED642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688" y="1330226"/>
            <a:ext cx="1368152" cy="1214209"/>
          </a:xfrm>
          <a:prstGeom prst="rect">
            <a:avLst/>
          </a:prstGeom>
        </p:spPr>
      </p:pic>
      <p:sp>
        <p:nvSpPr>
          <p:cNvPr id="31" name="Tekstvak 30">
            <a:extLst>
              <a:ext uri="{FF2B5EF4-FFF2-40B4-BE49-F238E27FC236}">
                <a16:creationId xmlns:a16="http://schemas.microsoft.com/office/drawing/2014/main" id="{4EDC8C25-302A-49DF-AA61-4A78177923CE}"/>
              </a:ext>
            </a:extLst>
          </p:cNvPr>
          <p:cNvSpPr txBox="1"/>
          <p:nvPr/>
        </p:nvSpPr>
        <p:spPr>
          <a:xfrm>
            <a:off x="162268" y="4051115"/>
            <a:ext cx="3024336" cy="938719"/>
          </a:xfrm>
          <a:prstGeom prst="rect">
            <a:avLst/>
          </a:prstGeom>
          <a:solidFill>
            <a:schemeClr val="accent1">
              <a:lumMod val="40000"/>
              <a:lumOff val="60000"/>
            </a:schemeClr>
          </a:solidFill>
          <a:ln w="3175">
            <a:noFill/>
          </a:ln>
        </p:spPr>
        <p:txBody>
          <a:bodyPr wrap="square" rtlCol="0">
            <a:spAutoFit/>
          </a:bodyPr>
          <a:lstStyle/>
          <a:p>
            <a:r>
              <a:rPr lang="nl-NL" sz="1100" dirty="0"/>
              <a:t>WEETJE: </a:t>
            </a:r>
          </a:p>
          <a:p>
            <a:r>
              <a:rPr lang="nl-NL" sz="1100" dirty="0"/>
              <a:t>HET WOORD </a:t>
            </a:r>
            <a:r>
              <a:rPr lang="nl-NL" sz="1100" dirty="0" err="1"/>
              <a:t>Speck</a:t>
            </a:r>
            <a:r>
              <a:rPr lang="nl-NL" sz="1100" dirty="0"/>
              <a:t> of </a:t>
            </a:r>
            <a:r>
              <a:rPr lang="nl-NL" sz="1100" dirty="0" err="1"/>
              <a:t>spyck</a:t>
            </a:r>
            <a:r>
              <a:rPr lang="nl-NL" sz="1100" dirty="0"/>
              <a:t> werd in de middeleeuwen gebruikt voor een weg door moerassig gebied die werd verstevigd met rijshout (bossen wilgentakken).</a:t>
            </a:r>
          </a:p>
        </p:txBody>
      </p:sp>
      <p:pic>
        <p:nvPicPr>
          <p:cNvPr id="32" name="Afbeelding 31">
            <a:extLst>
              <a:ext uri="{FF2B5EF4-FFF2-40B4-BE49-F238E27FC236}">
                <a16:creationId xmlns:a16="http://schemas.microsoft.com/office/drawing/2014/main" id="{104566E1-D19B-4849-BA9E-CBC7195F8F7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39751" y="3946449"/>
            <a:ext cx="792088" cy="543876"/>
          </a:xfrm>
          <a:prstGeom prst="rect">
            <a:avLst/>
          </a:prstGeom>
        </p:spPr>
      </p:pic>
      <p:sp>
        <p:nvSpPr>
          <p:cNvPr id="33" name="Tekstvak 32">
            <a:extLst>
              <a:ext uri="{FF2B5EF4-FFF2-40B4-BE49-F238E27FC236}">
                <a16:creationId xmlns:a16="http://schemas.microsoft.com/office/drawing/2014/main" id="{3A13FC4A-2368-401D-B1EF-A61EAED7B2D1}"/>
              </a:ext>
            </a:extLst>
          </p:cNvPr>
          <p:cNvSpPr txBox="1"/>
          <p:nvPr/>
        </p:nvSpPr>
        <p:spPr>
          <a:xfrm>
            <a:off x="135493" y="5008831"/>
            <a:ext cx="3176873" cy="1107996"/>
          </a:xfrm>
          <a:prstGeom prst="rect">
            <a:avLst/>
          </a:prstGeom>
          <a:noFill/>
        </p:spPr>
        <p:txBody>
          <a:bodyPr wrap="square" rtlCol="0">
            <a:spAutoFit/>
          </a:bodyPr>
          <a:lstStyle/>
          <a:p>
            <a:r>
              <a:rPr lang="nl-NL" sz="1100" dirty="0"/>
              <a:t>Wat is er gevonden in de archieven?</a:t>
            </a:r>
          </a:p>
          <a:p>
            <a:r>
              <a:rPr lang="nl-NL" sz="1100" dirty="0"/>
              <a:t>In </a:t>
            </a:r>
            <a:r>
              <a:rPr lang="nl-NL" sz="1100" b="1" dirty="0"/>
              <a:t>1309</a:t>
            </a:r>
            <a:r>
              <a:rPr lang="nl-NL" sz="1100" dirty="0"/>
              <a:t> wordt een stuk land genoemd: “</a:t>
            </a:r>
            <a:r>
              <a:rPr lang="nl-NL" sz="1100" dirty="0" err="1"/>
              <a:t>Speckenwart</a:t>
            </a:r>
            <a:r>
              <a:rPr lang="nl-NL" sz="1100" dirty="0"/>
              <a:t>”. </a:t>
            </a:r>
          </a:p>
          <a:p>
            <a:r>
              <a:rPr lang="nl-NL" sz="1100" dirty="0"/>
              <a:t>In </a:t>
            </a:r>
            <a:r>
              <a:rPr lang="nl-NL" sz="1100" b="1" dirty="0"/>
              <a:t>1502</a:t>
            </a:r>
            <a:r>
              <a:rPr lang="nl-NL" sz="1100" dirty="0"/>
              <a:t> spreekt men van “</a:t>
            </a:r>
            <a:r>
              <a:rPr lang="nl-NL" sz="1100" dirty="0" err="1"/>
              <a:t>dy</a:t>
            </a:r>
            <a:r>
              <a:rPr lang="nl-NL" sz="1100" dirty="0"/>
              <a:t> </a:t>
            </a:r>
            <a:r>
              <a:rPr lang="nl-NL" sz="1100" dirty="0" err="1"/>
              <a:t>speckheijden</a:t>
            </a:r>
            <a:r>
              <a:rPr lang="nl-NL" sz="1100" dirty="0"/>
              <a:t>” (De Spekheide). In </a:t>
            </a:r>
            <a:r>
              <a:rPr lang="nl-NL" sz="1100" b="1" dirty="0"/>
              <a:t>1527</a:t>
            </a:r>
            <a:r>
              <a:rPr lang="nl-NL" sz="1100" dirty="0"/>
              <a:t> werd geschreven over “</a:t>
            </a:r>
            <a:r>
              <a:rPr lang="nl-NL" sz="1100" dirty="0" err="1"/>
              <a:t>speck</a:t>
            </a:r>
            <a:r>
              <a:rPr lang="nl-NL" sz="1100" dirty="0"/>
              <a:t>”.</a:t>
            </a:r>
          </a:p>
          <a:p>
            <a:r>
              <a:rPr lang="nl-NL" sz="1100" dirty="0"/>
              <a:t>In de 17</a:t>
            </a:r>
            <a:r>
              <a:rPr lang="nl-NL" sz="1100" baseline="30000" dirty="0"/>
              <a:t>e</a:t>
            </a:r>
            <a:r>
              <a:rPr lang="nl-NL" sz="1100" dirty="0"/>
              <a:t> eeuw over “de </a:t>
            </a:r>
            <a:r>
              <a:rPr lang="nl-NL" sz="1100" dirty="0" err="1"/>
              <a:t>Spyck</a:t>
            </a:r>
            <a:r>
              <a:rPr lang="nl-NL" sz="1100" dirty="0"/>
              <a:t>”. </a:t>
            </a:r>
          </a:p>
        </p:txBody>
      </p:sp>
      <p:sp>
        <p:nvSpPr>
          <p:cNvPr id="35" name="Tekstvak 34">
            <a:extLst>
              <a:ext uri="{FF2B5EF4-FFF2-40B4-BE49-F238E27FC236}">
                <a16:creationId xmlns:a16="http://schemas.microsoft.com/office/drawing/2014/main" id="{5616240B-743D-4F04-A743-EA09107E97AB}"/>
              </a:ext>
            </a:extLst>
          </p:cNvPr>
          <p:cNvSpPr txBox="1"/>
          <p:nvPr/>
        </p:nvSpPr>
        <p:spPr>
          <a:xfrm>
            <a:off x="3321298" y="2866997"/>
            <a:ext cx="2574031" cy="2123658"/>
          </a:xfrm>
          <a:prstGeom prst="rect">
            <a:avLst/>
          </a:prstGeom>
          <a:solidFill>
            <a:schemeClr val="accent1">
              <a:lumMod val="40000"/>
              <a:lumOff val="60000"/>
            </a:schemeClr>
          </a:solidFill>
        </p:spPr>
        <p:txBody>
          <a:bodyPr wrap="square" rtlCol="0">
            <a:spAutoFit/>
          </a:bodyPr>
          <a:lstStyle/>
          <a:p>
            <a:r>
              <a:rPr lang="nl-NL" sz="1100" dirty="0"/>
              <a:t>WEETJE: niet alleen steden en </a:t>
            </a:r>
          </a:p>
          <a:p>
            <a:r>
              <a:rPr lang="nl-NL" sz="1100" dirty="0"/>
              <a:t>dorpen hebben een naam, maar een rivier, een eiland of gewoon een stuk land. Deze namen noemen we </a:t>
            </a:r>
            <a:r>
              <a:rPr lang="nl-NL" sz="1100" b="1" u="sng" dirty="0"/>
              <a:t>toponiemen</a:t>
            </a:r>
            <a:r>
              <a:rPr lang="nl-NL" sz="1100" dirty="0"/>
              <a:t>.</a:t>
            </a:r>
          </a:p>
          <a:p>
            <a:r>
              <a:rPr lang="nl-NL" sz="1100" dirty="0"/>
              <a:t>Omdat er lang geleden nog geen standaardspelling was, zoals jullie op school leren, schreef ieder het op zijn eigen manier. Ook werden er fouten gemaakt, die later weer werden overgeschreven. </a:t>
            </a:r>
            <a:r>
              <a:rPr lang="nl-NL" sz="1100" i="1" dirty="0" err="1"/>
              <a:t>Speck</a:t>
            </a:r>
            <a:r>
              <a:rPr lang="nl-NL" sz="1100" dirty="0"/>
              <a:t>, </a:t>
            </a:r>
            <a:r>
              <a:rPr lang="nl-NL" sz="1100" i="1" dirty="0" err="1"/>
              <a:t>Spyck</a:t>
            </a:r>
            <a:r>
              <a:rPr lang="nl-NL" sz="1100" dirty="0"/>
              <a:t>, </a:t>
            </a:r>
            <a:r>
              <a:rPr lang="nl-NL" sz="1100" i="1" dirty="0" err="1"/>
              <a:t>Spik</a:t>
            </a:r>
            <a:r>
              <a:rPr lang="nl-NL" sz="1100" dirty="0"/>
              <a:t>, het kon allemaal. </a:t>
            </a:r>
          </a:p>
        </p:txBody>
      </p:sp>
      <p:pic>
        <p:nvPicPr>
          <p:cNvPr id="36" name="Afbeelding 35">
            <a:extLst>
              <a:ext uri="{FF2B5EF4-FFF2-40B4-BE49-F238E27FC236}">
                <a16:creationId xmlns:a16="http://schemas.microsoft.com/office/drawing/2014/main" id="{49BF4377-6349-4396-B17A-9423D9F1589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2869" y="2629788"/>
            <a:ext cx="717649" cy="492764"/>
          </a:xfrm>
          <a:prstGeom prst="rect">
            <a:avLst/>
          </a:prstGeom>
        </p:spPr>
      </p:pic>
      <p:pic>
        <p:nvPicPr>
          <p:cNvPr id="38" name="Afbeelding 37">
            <a:extLst>
              <a:ext uri="{FF2B5EF4-FFF2-40B4-BE49-F238E27FC236}">
                <a16:creationId xmlns:a16="http://schemas.microsoft.com/office/drawing/2014/main" id="{7760CBB8-CE4D-4A0B-B200-09B9F28B0F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6487" y="967694"/>
            <a:ext cx="2574031" cy="1634264"/>
          </a:xfrm>
          <a:prstGeom prst="rect">
            <a:avLst/>
          </a:prstGeom>
        </p:spPr>
      </p:pic>
      <p:sp>
        <p:nvSpPr>
          <p:cNvPr id="39" name="Tekstvak 38">
            <a:extLst>
              <a:ext uri="{FF2B5EF4-FFF2-40B4-BE49-F238E27FC236}">
                <a16:creationId xmlns:a16="http://schemas.microsoft.com/office/drawing/2014/main" id="{4C448DED-A316-4B52-9D78-07877FD3FD8F}"/>
              </a:ext>
            </a:extLst>
          </p:cNvPr>
          <p:cNvSpPr txBox="1"/>
          <p:nvPr/>
        </p:nvSpPr>
        <p:spPr>
          <a:xfrm>
            <a:off x="3312367" y="5070342"/>
            <a:ext cx="2574032" cy="1277273"/>
          </a:xfrm>
          <a:prstGeom prst="rect">
            <a:avLst/>
          </a:prstGeom>
          <a:noFill/>
        </p:spPr>
        <p:txBody>
          <a:bodyPr wrap="square" rtlCol="0">
            <a:spAutoFit/>
          </a:bodyPr>
          <a:lstStyle/>
          <a:p>
            <a:r>
              <a:rPr lang="nl-NL" sz="1100" dirty="0"/>
              <a:t>In </a:t>
            </a:r>
            <a:r>
              <a:rPr lang="nl-NL" sz="1100" b="1" dirty="0"/>
              <a:t>1627</a:t>
            </a:r>
            <a:r>
              <a:rPr lang="nl-NL" sz="1100" dirty="0"/>
              <a:t> kochten </a:t>
            </a:r>
            <a:r>
              <a:rPr lang="nl-NL" sz="1100" b="1" u="sng" dirty="0"/>
              <a:t>Johan van Keverberg </a:t>
            </a:r>
            <a:r>
              <a:rPr lang="nl-NL" sz="1100" dirty="0"/>
              <a:t>en zijn vrouw </a:t>
            </a:r>
            <a:r>
              <a:rPr lang="nl-NL" sz="1100" b="1" u="sng" dirty="0"/>
              <a:t>Barbara van Eyck </a:t>
            </a:r>
            <a:r>
              <a:rPr lang="nl-NL" sz="1100" dirty="0"/>
              <a:t>een stuk land dat “de </a:t>
            </a:r>
            <a:r>
              <a:rPr lang="nl-NL" sz="1100" dirty="0" err="1"/>
              <a:t>Spik</a:t>
            </a:r>
            <a:r>
              <a:rPr lang="nl-NL" sz="1100" dirty="0"/>
              <a:t>” werd genoemd. Het was een deftige familie, zij woonden in Baexem op kasteel </a:t>
            </a:r>
            <a:r>
              <a:rPr lang="nl-NL" sz="1100" dirty="0" err="1"/>
              <a:t>Exaten</a:t>
            </a:r>
            <a:r>
              <a:rPr lang="nl-NL" sz="1100" dirty="0"/>
              <a:t>. </a:t>
            </a:r>
          </a:p>
          <a:p>
            <a:r>
              <a:rPr lang="nl-NL" sz="1100" dirty="0"/>
              <a:t>Op het land “de </a:t>
            </a:r>
            <a:r>
              <a:rPr lang="nl-NL" sz="1100" dirty="0" err="1"/>
              <a:t>Spik</a:t>
            </a:r>
            <a:r>
              <a:rPr lang="nl-NL" sz="1100" dirty="0"/>
              <a:t>” werd een boerderij gebouwd. </a:t>
            </a:r>
            <a:endParaRPr lang="nl-NL" dirty="0"/>
          </a:p>
        </p:txBody>
      </p:sp>
      <p:sp>
        <p:nvSpPr>
          <p:cNvPr id="40" name="Tekstvak 39">
            <a:extLst>
              <a:ext uri="{FF2B5EF4-FFF2-40B4-BE49-F238E27FC236}">
                <a16:creationId xmlns:a16="http://schemas.microsoft.com/office/drawing/2014/main" id="{69E77016-209F-49A8-A671-B649CBCE1D9D}"/>
              </a:ext>
            </a:extLst>
          </p:cNvPr>
          <p:cNvSpPr txBox="1"/>
          <p:nvPr/>
        </p:nvSpPr>
        <p:spPr>
          <a:xfrm>
            <a:off x="6012163" y="692696"/>
            <a:ext cx="3024333" cy="2462213"/>
          </a:xfrm>
          <a:prstGeom prst="rect">
            <a:avLst/>
          </a:prstGeom>
          <a:noFill/>
        </p:spPr>
        <p:txBody>
          <a:bodyPr wrap="square" rtlCol="0">
            <a:spAutoFit/>
          </a:bodyPr>
          <a:lstStyle/>
          <a:p>
            <a:r>
              <a:rPr lang="nl-NL" sz="1100" dirty="0"/>
              <a:t>Zelf gingen ze niet in de boerderij wonen, maar stelden een pachter aan. </a:t>
            </a:r>
          </a:p>
          <a:p>
            <a:r>
              <a:rPr lang="nl-NL" sz="1100" dirty="0"/>
              <a:t>In </a:t>
            </a:r>
            <a:r>
              <a:rPr lang="nl-NL" sz="1100" b="1" dirty="0"/>
              <a:t>1785</a:t>
            </a:r>
            <a:r>
              <a:rPr lang="nl-NL" sz="1100" dirty="0"/>
              <a:t> werd de boerderij verkocht aan het </a:t>
            </a:r>
            <a:r>
              <a:rPr lang="nl-NL" sz="1100" b="1" u="sng" dirty="0"/>
              <a:t>klooster Sint-Elisabeth </a:t>
            </a:r>
            <a:r>
              <a:rPr lang="nl-NL" sz="1100" dirty="0"/>
              <a:t>(Haelen). Van nu af aan werkten er kloosterlingen. </a:t>
            </a:r>
          </a:p>
          <a:p>
            <a:r>
              <a:rPr lang="nl-NL" sz="1100" dirty="0"/>
              <a:t>Rond </a:t>
            </a:r>
            <a:r>
              <a:rPr lang="nl-NL" sz="1100" b="1" dirty="0"/>
              <a:t>1787</a:t>
            </a:r>
            <a:r>
              <a:rPr lang="nl-NL" sz="1100" dirty="0"/>
              <a:t> was de </a:t>
            </a:r>
          </a:p>
          <a:p>
            <a:r>
              <a:rPr lang="nl-NL" sz="1100" dirty="0"/>
              <a:t>boerderij zó </a:t>
            </a:r>
          </a:p>
          <a:p>
            <a:r>
              <a:rPr lang="nl-NL" sz="1100" dirty="0"/>
              <a:t>bouwvallig, dat ze </a:t>
            </a:r>
          </a:p>
          <a:p>
            <a:r>
              <a:rPr lang="nl-NL" sz="1100" dirty="0"/>
              <a:t>werd vervangen </a:t>
            </a:r>
          </a:p>
          <a:p>
            <a:r>
              <a:rPr lang="nl-NL" sz="1100" dirty="0"/>
              <a:t>door een nieuwe. </a:t>
            </a:r>
          </a:p>
          <a:p>
            <a:r>
              <a:rPr lang="nl-NL" sz="1100" dirty="0"/>
              <a:t>Ook werden er </a:t>
            </a:r>
          </a:p>
          <a:p>
            <a:r>
              <a:rPr lang="nl-NL" sz="1100" dirty="0"/>
              <a:t>talloze bomen </a:t>
            </a:r>
          </a:p>
          <a:p>
            <a:r>
              <a:rPr lang="nl-NL" sz="1100" dirty="0"/>
              <a:t>geplant: dennen, </a:t>
            </a:r>
          </a:p>
          <a:p>
            <a:r>
              <a:rPr lang="nl-NL" sz="1100" dirty="0"/>
              <a:t>eiken, wilgen en abelen.</a:t>
            </a:r>
            <a:endParaRPr lang="nl-NL" dirty="0"/>
          </a:p>
        </p:txBody>
      </p:sp>
      <p:pic>
        <p:nvPicPr>
          <p:cNvPr id="42" name="Afbeelding 41">
            <a:extLst>
              <a:ext uri="{FF2B5EF4-FFF2-40B4-BE49-F238E27FC236}">
                <a16:creationId xmlns:a16="http://schemas.microsoft.com/office/drawing/2014/main" id="{C59CE482-3CC8-4634-89BA-8D48BA46CA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35786" y="1603149"/>
            <a:ext cx="1791380" cy="1249787"/>
          </a:xfrm>
          <a:prstGeom prst="rect">
            <a:avLst/>
          </a:prstGeom>
        </p:spPr>
      </p:pic>
      <p:sp>
        <p:nvSpPr>
          <p:cNvPr id="43" name="Tekstvak 42">
            <a:extLst>
              <a:ext uri="{FF2B5EF4-FFF2-40B4-BE49-F238E27FC236}">
                <a16:creationId xmlns:a16="http://schemas.microsoft.com/office/drawing/2014/main" id="{73AC6C46-E0BC-421F-822E-FA20A55CA343}"/>
              </a:ext>
            </a:extLst>
          </p:cNvPr>
          <p:cNvSpPr txBox="1"/>
          <p:nvPr/>
        </p:nvSpPr>
        <p:spPr>
          <a:xfrm>
            <a:off x="6012163" y="3147405"/>
            <a:ext cx="3015003" cy="3139321"/>
          </a:xfrm>
          <a:prstGeom prst="rect">
            <a:avLst/>
          </a:prstGeom>
          <a:noFill/>
        </p:spPr>
        <p:txBody>
          <a:bodyPr wrap="square" rtlCol="0">
            <a:spAutoFit/>
          </a:bodyPr>
          <a:lstStyle/>
          <a:p>
            <a:r>
              <a:rPr lang="nl-NL" sz="1100" dirty="0"/>
              <a:t>Toen kwam </a:t>
            </a:r>
            <a:r>
              <a:rPr lang="nl-NL" sz="1100" b="1" u="sng" dirty="0"/>
              <a:t>Napoleon</a:t>
            </a:r>
            <a:r>
              <a:rPr lang="nl-NL" sz="1100" dirty="0"/>
              <a:t>: kerken en kloosters werden gesloten, priesters en kloosterlingen weggejaagd en de gebouwen  verkocht. Dat gebeurde in </a:t>
            </a:r>
            <a:r>
              <a:rPr lang="nl-NL" sz="1100" b="1" dirty="0"/>
              <a:t>1798</a:t>
            </a:r>
            <a:r>
              <a:rPr lang="nl-NL" sz="1100" dirty="0"/>
              <a:t> ook met de </a:t>
            </a:r>
            <a:r>
              <a:rPr lang="nl-NL" sz="1100" dirty="0" err="1"/>
              <a:t>Spik</a:t>
            </a:r>
            <a:r>
              <a:rPr lang="nl-NL" sz="1100" dirty="0"/>
              <a:t>. </a:t>
            </a:r>
          </a:p>
          <a:p>
            <a:r>
              <a:rPr lang="nl-NL" sz="1100" dirty="0"/>
              <a:t>De nieuwe eigenaar, Jean Smeets uit </a:t>
            </a:r>
          </a:p>
          <a:p>
            <a:r>
              <a:rPr lang="nl-NL" sz="1100" dirty="0"/>
              <a:t>Maaseik, stierf al na drie jaar. Zijn </a:t>
            </a:r>
          </a:p>
          <a:p>
            <a:r>
              <a:rPr lang="nl-NL" sz="1100" dirty="0"/>
              <a:t>vrouw trouwde met een man uit </a:t>
            </a:r>
          </a:p>
          <a:p>
            <a:r>
              <a:rPr lang="nl-NL" sz="1100" dirty="0"/>
              <a:t>de </a:t>
            </a:r>
            <a:r>
              <a:rPr lang="nl-NL" sz="1100" b="1" u="sng" dirty="0"/>
              <a:t>familie Van </a:t>
            </a:r>
            <a:r>
              <a:rPr lang="nl-NL" sz="1100" b="1" u="sng" dirty="0" err="1"/>
              <a:t>Aefferden</a:t>
            </a:r>
            <a:r>
              <a:rPr lang="nl-NL" sz="1100" dirty="0"/>
              <a:t>. </a:t>
            </a:r>
          </a:p>
          <a:p>
            <a:r>
              <a:rPr lang="nl-NL" sz="1100" dirty="0"/>
              <a:t>De boerderij blijft in het bezit van </a:t>
            </a:r>
          </a:p>
          <a:p>
            <a:r>
              <a:rPr lang="nl-NL" sz="1100" dirty="0"/>
              <a:t>deze adellijke familie tot </a:t>
            </a:r>
            <a:r>
              <a:rPr lang="nl-NL" sz="1100" b="1" dirty="0"/>
              <a:t>1892</a:t>
            </a:r>
            <a:r>
              <a:rPr lang="nl-NL" sz="1100" dirty="0"/>
              <a:t>. </a:t>
            </a:r>
          </a:p>
          <a:p>
            <a:r>
              <a:rPr lang="nl-NL" sz="1100" dirty="0"/>
              <a:t>De familie Ruys de Beerenbrouck </a:t>
            </a:r>
          </a:p>
          <a:p>
            <a:r>
              <a:rPr lang="nl-NL" sz="1100" dirty="0"/>
              <a:t>erfde toen de boerderij met haar </a:t>
            </a:r>
          </a:p>
          <a:p>
            <a:r>
              <a:rPr lang="nl-NL" sz="1100" dirty="0"/>
              <a:t>bezittingen. </a:t>
            </a:r>
          </a:p>
          <a:p>
            <a:r>
              <a:rPr lang="nl-NL" sz="1100" dirty="0"/>
              <a:t>In de tijd van 1940 - 1945, de </a:t>
            </a:r>
          </a:p>
          <a:p>
            <a:r>
              <a:rPr lang="nl-NL" sz="1100" dirty="0"/>
              <a:t>Tweede Wereldoorlog, woonde de </a:t>
            </a:r>
          </a:p>
          <a:p>
            <a:r>
              <a:rPr lang="nl-NL" sz="1100" dirty="0"/>
              <a:t>familie Vossen als pachter op de hoeve, </a:t>
            </a:r>
          </a:p>
          <a:p>
            <a:r>
              <a:rPr lang="nl-NL" sz="1100" dirty="0"/>
              <a:t>die “de </a:t>
            </a:r>
            <a:r>
              <a:rPr lang="nl-NL" sz="1100" dirty="0" err="1"/>
              <a:t>Spik</a:t>
            </a:r>
            <a:r>
              <a:rPr lang="nl-NL" sz="1100" dirty="0"/>
              <a:t>” in </a:t>
            </a:r>
            <a:r>
              <a:rPr lang="nl-NL" sz="1100" b="1" dirty="0"/>
              <a:t>1973</a:t>
            </a:r>
            <a:r>
              <a:rPr lang="nl-NL" sz="1100" dirty="0"/>
              <a:t> heeft aangekocht. Inmiddels is de hoeve eigendom van de heer </a:t>
            </a:r>
            <a:r>
              <a:rPr lang="nl-NL" sz="1100" dirty="0" err="1"/>
              <a:t>Bijloos</a:t>
            </a:r>
            <a:r>
              <a:rPr lang="nl-NL" sz="1100" dirty="0"/>
              <a:t>. </a:t>
            </a:r>
          </a:p>
        </p:txBody>
      </p:sp>
      <p:pic>
        <p:nvPicPr>
          <p:cNvPr id="45" name="Afbeelding 44">
            <a:extLst>
              <a:ext uri="{FF2B5EF4-FFF2-40B4-BE49-F238E27FC236}">
                <a16:creationId xmlns:a16="http://schemas.microsoft.com/office/drawing/2014/main" id="{D0FD5014-391C-4A69-8287-1FECAB8237E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4769" y="3749820"/>
            <a:ext cx="983287" cy="2072499"/>
          </a:xfrm>
          <a:prstGeom prst="rect">
            <a:avLst/>
          </a:prstGeom>
        </p:spPr>
      </p:pic>
      <p:sp>
        <p:nvSpPr>
          <p:cNvPr id="46" name="Tekstvak 45">
            <a:extLst>
              <a:ext uri="{FF2B5EF4-FFF2-40B4-BE49-F238E27FC236}">
                <a16:creationId xmlns:a16="http://schemas.microsoft.com/office/drawing/2014/main" id="{19E8B7F2-0FCE-4E65-9214-1897BFFC3293}"/>
              </a:ext>
            </a:extLst>
          </p:cNvPr>
          <p:cNvSpPr txBox="1"/>
          <p:nvPr/>
        </p:nvSpPr>
        <p:spPr>
          <a:xfrm>
            <a:off x="7740352" y="2852936"/>
            <a:ext cx="1296144" cy="230832"/>
          </a:xfrm>
          <a:prstGeom prst="rect">
            <a:avLst/>
          </a:prstGeom>
          <a:noFill/>
        </p:spPr>
        <p:txBody>
          <a:bodyPr wrap="square" rtlCol="0">
            <a:spAutoFit/>
          </a:bodyPr>
          <a:lstStyle/>
          <a:p>
            <a:pPr algn="r"/>
            <a:r>
              <a:rPr lang="nl-NL" sz="900" b="1" i="1" dirty="0"/>
              <a:t>Klooster St.-Elisabeth</a:t>
            </a:r>
          </a:p>
        </p:txBody>
      </p:sp>
      <p:pic>
        <p:nvPicPr>
          <p:cNvPr id="10" name="Afbeelding 9">
            <a:extLst>
              <a:ext uri="{FF2B5EF4-FFF2-40B4-BE49-F238E27FC236}">
                <a16:creationId xmlns:a16="http://schemas.microsoft.com/office/drawing/2014/main" id="{40D056C5-2661-4CD0-BB8C-B73922605F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3152" y="65883"/>
            <a:ext cx="593304" cy="667467"/>
          </a:xfrm>
          <a:prstGeom prst="rect">
            <a:avLst/>
          </a:prstGeom>
        </p:spPr>
      </p:pic>
    </p:spTree>
    <p:extLst>
      <p:ext uri="{BB962C8B-B14F-4D97-AF65-F5344CB8AC3E}">
        <p14:creationId xmlns:p14="http://schemas.microsoft.com/office/powerpoint/2010/main" val="669907904"/>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10500</TotalTime>
  <Words>16846</Words>
  <Application>Microsoft Office PowerPoint</Application>
  <PresentationFormat>Diavoorstelling (4:3)</PresentationFormat>
  <Paragraphs>1375</Paragraphs>
  <Slides>53</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53</vt:i4>
      </vt:variant>
    </vt:vector>
  </HeadingPairs>
  <TitlesOfParts>
    <vt:vector size="60" baseType="lpstr">
      <vt:lpstr>Arial</vt:lpstr>
      <vt:lpstr>Calibri</vt:lpstr>
      <vt:lpstr>Courier New</vt:lpstr>
      <vt:lpstr>Garamond</vt:lpstr>
      <vt:lpstr>Symbol</vt:lpstr>
      <vt:lpstr>Verdana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Bogie</dc:creator>
  <cp:lastModifiedBy>Erika Manders</cp:lastModifiedBy>
  <cp:revision>523</cp:revision>
  <dcterms:created xsi:type="dcterms:W3CDTF">2018-10-09T20:46:27Z</dcterms:created>
  <dcterms:modified xsi:type="dcterms:W3CDTF">2019-07-25T21:58:19Z</dcterms:modified>
</cp:coreProperties>
</file>